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05" r:id="rId2"/>
    <p:sldId id="653" r:id="rId3"/>
    <p:sldId id="397" r:id="rId4"/>
    <p:sldId id="416" r:id="rId5"/>
    <p:sldId id="654" r:id="rId6"/>
    <p:sldId id="629" r:id="rId7"/>
    <p:sldId id="656" r:id="rId8"/>
    <p:sldId id="659" r:id="rId9"/>
    <p:sldId id="660" r:id="rId10"/>
    <p:sldId id="661" r:id="rId11"/>
    <p:sldId id="662" r:id="rId12"/>
    <p:sldId id="657" r:id="rId13"/>
    <p:sldId id="651" r:id="rId14"/>
    <p:sldId id="658" r:id="rId15"/>
    <p:sldId id="622" r:id="rId16"/>
    <p:sldId id="628" r:id="rId17"/>
    <p:sldId id="600"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4649" autoAdjust="0"/>
  </p:normalViewPr>
  <p:slideViewPr>
    <p:cSldViewPr snapToGrid="0" showGuides="1">
      <p:cViewPr varScale="1">
        <p:scale>
          <a:sx n="71" d="100"/>
          <a:sy n="71" d="100"/>
        </p:scale>
        <p:origin x="1008" y="4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Open INC and REQ</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Incident</c:v>
                </c:pt>
              </c:strCache>
            </c:strRef>
          </c:tx>
          <c:spPr>
            <a:solidFill>
              <a:schemeClr val="accent1"/>
            </a:solidFill>
            <a:ln>
              <a:noFill/>
            </a:ln>
            <a:effectLst/>
          </c:spPr>
          <c:invertIfNegative val="0"/>
          <c:cat>
            <c:strRef>
              <c:f>Blad1!$A$2</c:f>
              <c:strCache>
                <c:ptCount val="1"/>
                <c:pt idx="0">
                  <c:v>Categorie 1</c:v>
                </c:pt>
              </c:strCache>
            </c:strRef>
          </c:cat>
          <c:val>
            <c:numRef>
              <c:f>Blad1!$B$2</c:f>
              <c:numCache>
                <c:formatCode>General</c:formatCode>
                <c:ptCount val="1"/>
                <c:pt idx="0">
                  <c:v>303</c:v>
                </c:pt>
              </c:numCache>
            </c:numRef>
          </c:val>
          <c:extLst>
            <c:ext xmlns:c16="http://schemas.microsoft.com/office/drawing/2014/chart" uri="{C3380CC4-5D6E-409C-BE32-E72D297353CC}">
              <c16:uniqueId val="{00000000-6C3F-4764-ADA4-72DF2BFC8128}"/>
            </c:ext>
          </c:extLst>
        </c:ser>
        <c:ser>
          <c:idx val="1"/>
          <c:order val="1"/>
          <c:tx>
            <c:strRef>
              <c:f>Blad1!$C$1</c:f>
              <c:strCache>
                <c:ptCount val="1"/>
                <c:pt idx="0">
                  <c:v>Request</c:v>
                </c:pt>
              </c:strCache>
            </c:strRef>
          </c:tx>
          <c:spPr>
            <a:solidFill>
              <a:schemeClr val="accent2"/>
            </a:solidFill>
            <a:ln>
              <a:noFill/>
            </a:ln>
            <a:effectLst/>
          </c:spPr>
          <c:invertIfNegative val="0"/>
          <c:cat>
            <c:strRef>
              <c:f>Blad1!$A$2</c:f>
              <c:strCache>
                <c:ptCount val="1"/>
                <c:pt idx="0">
                  <c:v>Categorie 1</c:v>
                </c:pt>
              </c:strCache>
            </c:strRef>
          </c:cat>
          <c:val>
            <c:numRef>
              <c:f>Blad1!$C$2</c:f>
              <c:numCache>
                <c:formatCode>General</c:formatCode>
                <c:ptCount val="1"/>
                <c:pt idx="0">
                  <c:v>332</c:v>
                </c:pt>
              </c:numCache>
            </c:numRef>
          </c:val>
          <c:extLst>
            <c:ext xmlns:c16="http://schemas.microsoft.com/office/drawing/2014/chart" uri="{C3380CC4-5D6E-409C-BE32-E72D297353CC}">
              <c16:uniqueId val="{00000001-6C3F-4764-ADA4-72DF2BFC8128}"/>
            </c:ext>
          </c:extLst>
        </c:ser>
        <c:dLbls>
          <c:showLegendKey val="0"/>
          <c:showVal val="0"/>
          <c:showCatName val="0"/>
          <c:showSerName val="0"/>
          <c:showPercent val="0"/>
          <c:showBubbleSize val="0"/>
        </c:dLbls>
        <c:gapWidth val="219"/>
        <c:overlap val="-27"/>
        <c:axId val="1897018736"/>
        <c:axId val="1912989200"/>
      </c:barChart>
      <c:catAx>
        <c:axId val="189701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12989200"/>
        <c:crosses val="autoZero"/>
        <c:auto val="1"/>
        <c:lblAlgn val="ctr"/>
        <c:lblOffset val="100"/>
        <c:noMultiLvlLbl val="0"/>
      </c:catAx>
      <c:valAx>
        <c:axId val="1912989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97018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01-09-23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01-09-23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739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01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12</a:t>
            </a:fld>
            <a:endParaRPr lang="fr-BE" dirty="0"/>
          </a:p>
        </p:txBody>
      </p:sp>
    </p:spTree>
    <p:extLst>
      <p:ext uri="{BB962C8B-B14F-4D97-AF65-F5344CB8AC3E}">
        <p14:creationId xmlns:p14="http://schemas.microsoft.com/office/powerpoint/2010/main" val="309113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14</a:t>
            </a:fld>
            <a:endParaRPr lang="fr-BE" dirty="0"/>
          </a:p>
        </p:txBody>
      </p:sp>
    </p:spTree>
    <p:extLst>
      <p:ext uri="{BB962C8B-B14F-4D97-AF65-F5344CB8AC3E}">
        <p14:creationId xmlns:p14="http://schemas.microsoft.com/office/powerpoint/2010/main" val="302409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96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31662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16118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198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dirty="0"/>
          </a:p>
        </p:txBody>
      </p:sp>
    </p:spTree>
    <p:extLst>
      <p:ext uri="{BB962C8B-B14F-4D97-AF65-F5344CB8AC3E}">
        <p14:creationId xmlns:p14="http://schemas.microsoft.com/office/powerpoint/2010/main" val="225315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13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7</a:t>
            </a:fld>
            <a:endParaRPr lang="fr-BE" dirty="0"/>
          </a:p>
        </p:txBody>
      </p:sp>
    </p:spTree>
    <p:extLst>
      <p:ext uri="{BB962C8B-B14F-4D97-AF65-F5344CB8AC3E}">
        <p14:creationId xmlns:p14="http://schemas.microsoft.com/office/powerpoint/2010/main" val="386002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12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6128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6" name="Image 5" descr="Sciensano_PTT_Backcover_FR.jpg"/>
          <p:cNvPicPr>
            <a:picLocks noChangeAspect="1"/>
          </p:cNvPicPr>
          <p:nvPr/>
        </p:nvPicPr>
        <p:blipFill>
          <a:blip r:embed="rId2"/>
          <a:stretch>
            <a:fillRect/>
          </a:stretch>
        </p:blipFill>
        <p:spPr>
          <a:xfrm>
            <a:off x="0" y="0"/>
            <a:ext cx="12192000" cy="6858000"/>
          </a:xfrm>
          <a:prstGeom prst="rect">
            <a:avLst/>
          </a:prstGeom>
        </p:spPr>
      </p:pic>
      <p:sp>
        <p:nvSpPr>
          <p:cNvPr id="3" name="Espace réservé du texte 2"/>
          <p:cNvSpPr>
            <a:spLocks noGrp="1"/>
          </p:cNvSpPr>
          <p:nvPr>
            <p:ph type="body" idx="1"/>
          </p:nvPr>
        </p:nvSpPr>
        <p:spPr>
          <a:xfrm>
            <a:off x="542400" y="3091770"/>
            <a:ext cx="10363200" cy="1500187"/>
          </a:xfrm>
        </p:spPr>
        <p:txBody>
          <a:bodyPr anchor="t" anchorCtr="0">
            <a:normAutofit/>
          </a:bodyPr>
          <a:lstStyle>
            <a:lvl1pPr marL="0" indent="0">
              <a:buNone/>
              <a:defRPr sz="18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re 6"/>
          <p:cNvSpPr>
            <a:spLocks noGrp="1"/>
          </p:cNvSpPr>
          <p:nvPr>
            <p:ph type="title"/>
          </p:nvPr>
        </p:nvSpPr>
        <p:spPr>
          <a:xfrm>
            <a:off x="542400" y="1729695"/>
            <a:ext cx="10363200" cy="1362075"/>
          </a:xfrm>
        </p:spPr>
        <p:txBody>
          <a:bodyPr>
            <a:normAutofit/>
          </a:bodyPr>
          <a:lstStyle>
            <a:lvl1pPr algn="l">
              <a:lnSpc>
                <a:spcPts val="2500"/>
              </a:lnSpc>
              <a:defRPr sz="2400">
                <a:solidFill>
                  <a:schemeClr val="bg1"/>
                </a:solidFill>
              </a:defRPr>
            </a:lvl1pPr>
          </a:lstStyle>
          <a:p>
            <a:pPr>
              <a:lnSpc>
                <a:spcPts val="2500"/>
              </a:lnSpc>
            </a:pPr>
            <a:r>
              <a:rPr lang="en-US" b="1"/>
              <a:t>Click to edit Master title style</a:t>
            </a:r>
            <a:endParaRPr lang="fr-FR" sz="2200" dirty="0"/>
          </a:p>
        </p:txBody>
      </p:sp>
    </p:spTree>
    <p:extLst>
      <p:ext uri="{BB962C8B-B14F-4D97-AF65-F5344CB8AC3E}">
        <p14:creationId xmlns:p14="http://schemas.microsoft.com/office/powerpoint/2010/main" val="36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rGMBxgjmncU" TargetMode="External"/><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a:t>
            </a:r>
            <a:r>
              <a:rPr lang="nl-BE" dirty="0" err="1"/>
              <a:t>session</a:t>
            </a:r>
            <a:r>
              <a:rPr lang="nl-BE" dirty="0"/>
              <a:t/>
            </a:r>
            <a:br>
              <a:rPr lang="nl-BE" dirty="0"/>
            </a:br>
            <a:r>
              <a:rPr lang="nl-BE" dirty="0"/>
              <a:t>September 1st,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Incidents per Project – TOP 3</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sp>
        <p:nvSpPr>
          <p:cNvPr id="6" name="Rechthoek 5">
            <a:extLst>
              <a:ext uri="{FF2B5EF4-FFF2-40B4-BE49-F238E27FC236}">
                <a16:creationId xmlns:a16="http://schemas.microsoft.com/office/drawing/2014/main" id="{8255C0E1-BDC8-D6A0-427B-64298B971342}"/>
              </a:ext>
            </a:extLst>
          </p:cNvPr>
          <p:cNvSpPr/>
          <p:nvPr/>
        </p:nvSpPr>
        <p:spPr>
          <a:xfrm>
            <a:off x="3955551"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a:noFill/>
                </a:ln>
                <a:solidFill>
                  <a:schemeClr val="accent1"/>
                </a:solidFill>
              </a:rPr>
              <a:t>Pacemaker</a:t>
            </a:r>
          </a:p>
        </p:txBody>
      </p:sp>
      <p:sp>
        <p:nvSpPr>
          <p:cNvPr id="7" name="Rechthoek 6">
            <a:extLst>
              <a:ext uri="{FF2B5EF4-FFF2-40B4-BE49-F238E27FC236}">
                <a16:creationId xmlns:a16="http://schemas.microsoft.com/office/drawing/2014/main" id="{AB087E57-BE13-2A16-066B-113837CE6A2B}"/>
              </a:ext>
            </a:extLst>
          </p:cNvPr>
          <p:cNvSpPr/>
          <p:nvPr/>
        </p:nvSpPr>
        <p:spPr>
          <a:xfrm>
            <a:off x="4911047" y="268926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n>
                  <a:noFill/>
                </a:ln>
                <a:solidFill>
                  <a:schemeClr val="accent1"/>
                </a:solidFill>
              </a:rPr>
              <a:t>BCFR</a:t>
            </a:r>
          </a:p>
        </p:txBody>
      </p:sp>
      <p:sp>
        <p:nvSpPr>
          <p:cNvPr id="8" name="Rechthoek 7">
            <a:extLst>
              <a:ext uri="{FF2B5EF4-FFF2-40B4-BE49-F238E27FC236}">
                <a16:creationId xmlns:a16="http://schemas.microsoft.com/office/drawing/2014/main" id="{CC71766D-00AF-2288-A599-64220AAE3826}"/>
              </a:ext>
            </a:extLst>
          </p:cNvPr>
          <p:cNvSpPr/>
          <p:nvPr/>
        </p:nvSpPr>
        <p:spPr>
          <a:xfrm>
            <a:off x="5852845" y="3429000"/>
            <a:ext cx="1910993" cy="7397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accent1"/>
                </a:solidFill>
              </a:rPr>
              <a:t>Angio</a:t>
            </a:r>
            <a:endParaRPr lang="en-GB" dirty="0">
              <a:ln>
                <a:noFill/>
              </a:ln>
              <a:solidFill>
                <a:schemeClr val="accent1"/>
              </a:solidFill>
            </a:endParaRPr>
          </a:p>
        </p:txBody>
      </p:sp>
    </p:spTree>
    <p:extLst>
      <p:ext uri="{BB962C8B-B14F-4D97-AF65-F5344CB8AC3E}">
        <p14:creationId xmlns:p14="http://schemas.microsoft.com/office/powerpoint/2010/main" val="159558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err="1"/>
              <a:t>Requests</a:t>
            </a:r>
            <a:r>
              <a:rPr lang="fr-BE" dirty="0"/>
              <a:t> per Project - </a:t>
            </a:r>
            <a:r>
              <a:rPr lang="fr-BE" dirty="0" err="1"/>
              <a:t>overal</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3" name="Tabel 2">
            <a:extLst>
              <a:ext uri="{FF2B5EF4-FFF2-40B4-BE49-F238E27FC236}">
                <a16:creationId xmlns:a16="http://schemas.microsoft.com/office/drawing/2014/main" id="{D2D6A20D-1B87-39F5-94B2-8CE94A279F31}"/>
              </a:ext>
            </a:extLst>
          </p:cNvPr>
          <p:cNvGraphicFramePr>
            <a:graphicFrameLocks noGrp="1"/>
          </p:cNvGraphicFramePr>
          <p:nvPr/>
        </p:nvGraphicFramePr>
        <p:xfrm>
          <a:off x="2860847" y="1544878"/>
          <a:ext cx="6470306" cy="4636608"/>
        </p:xfrm>
        <a:graphic>
          <a:graphicData uri="http://schemas.openxmlformats.org/drawingml/2006/table">
            <a:tbl>
              <a:tblPr/>
              <a:tblGrid>
                <a:gridCol w="5846035">
                  <a:extLst>
                    <a:ext uri="{9D8B030D-6E8A-4147-A177-3AD203B41FA5}">
                      <a16:colId xmlns:a16="http://schemas.microsoft.com/office/drawing/2014/main" val="3291748335"/>
                    </a:ext>
                  </a:extLst>
                </a:gridCol>
                <a:gridCol w="624271">
                  <a:extLst>
                    <a:ext uri="{9D8B030D-6E8A-4147-A177-3AD203B41FA5}">
                      <a16:colId xmlns:a16="http://schemas.microsoft.com/office/drawing/2014/main" val="303712552"/>
                    </a:ext>
                  </a:extLst>
                </a:gridCol>
              </a:tblGrid>
              <a:tr h="94291">
                <a:tc>
                  <a:txBody>
                    <a:bodyPr/>
                    <a:lstStyle/>
                    <a:p>
                      <a:pPr algn="l" fontAlgn="b"/>
                      <a:r>
                        <a:rPr lang="nl-BE" sz="600" b="1" i="0" u="none" strike="noStrike">
                          <a:solidFill>
                            <a:srgbClr val="000000"/>
                          </a:solidFill>
                          <a:effectLst/>
                          <a:latin typeface="Calibri" panose="020F0502020204030204" pitchFamily="34" charset="0"/>
                        </a:rPr>
                        <a:t>Rijlabels</a:t>
                      </a:r>
                    </a:p>
                  </a:txBody>
                  <a:tcPr marL="3251" marR="3251" marT="3251"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nl-BE" sz="600" b="1" i="0" u="none" strike="noStrike">
                          <a:solidFill>
                            <a:srgbClr val="000000"/>
                          </a:solidFill>
                          <a:effectLst/>
                          <a:latin typeface="Calibri" panose="020F0502020204030204" pitchFamily="34" charset="0"/>
                        </a:rPr>
                        <a:t>Aantal van Number</a:t>
                      </a:r>
                    </a:p>
                  </a:txBody>
                  <a:tcPr marL="3251" marR="3251" marT="3251"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34599384"/>
                  </a:ext>
                </a:extLst>
              </a:tr>
              <a:tr h="94291">
                <a:tc>
                  <a:txBody>
                    <a:bodyPr/>
                    <a:lstStyle/>
                    <a:p>
                      <a:pPr algn="l" fontAlgn="b"/>
                      <a:r>
                        <a:rPr lang="en-US" sz="600" b="0" i="0" u="none" strike="noStrike">
                          <a:solidFill>
                            <a:srgbClr val="000000"/>
                          </a:solidFill>
                          <a:effectLst/>
                          <a:latin typeface="Calibri" panose="020F0502020204030204" pitchFamily="34" charset="0"/>
                        </a:rPr>
                        <a:t>A Prospective Observational Registry to describe the disease course and outcomes of Idiopathic Pulmonary Fibrosis patients in a real-world clinical setting</a:t>
                      </a:r>
                    </a:p>
                  </a:txBody>
                  <a:tcPr marL="3251" marR="3251" marT="3251"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nl-BE" sz="600" b="0" i="0" u="none" strike="noStrike">
                          <a:solidFill>
                            <a:srgbClr val="000000"/>
                          </a:solidFill>
                          <a:effectLst/>
                          <a:latin typeface="Calibri" panose="020F0502020204030204" pitchFamily="34" charset="0"/>
                        </a:rPr>
                        <a:t>3</a:t>
                      </a:r>
                    </a:p>
                  </a:txBody>
                  <a:tcPr marL="3251" marR="3251" marT="3251"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3010787666"/>
                  </a:ext>
                </a:extLst>
              </a:tr>
              <a:tr h="94291">
                <a:tc>
                  <a:txBody>
                    <a:bodyPr/>
                    <a:lstStyle/>
                    <a:p>
                      <a:pPr algn="l" fontAlgn="b"/>
                      <a:r>
                        <a:rPr lang="en-US" sz="600" b="0" i="0" u="none" strike="noStrike">
                          <a:solidFill>
                            <a:srgbClr val="000000"/>
                          </a:solidFill>
                          <a:effectLst/>
                          <a:latin typeface="Calibri" panose="020F0502020204030204" pitchFamily="34" charset="0"/>
                        </a:rPr>
                        <a:t>A study to examine the value of broad NGS panel testing when applied after reimbursed organ-directed NGS: a Belgian Precision study of the BSMO in collaboration with the Cancer Centre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828541466"/>
                  </a:ext>
                </a:extLst>
              </a:tr>
              <a:tr h="94291">
                <a:tc>
                  <a:txBody>
                    <a:bodyPr/>
                    <a:lstStyle/>
                    <a:p>
                      <a:pPr algn="l" fontAlgn="b"/>
                      <a:r>
                        <a:rPr lang="en-US" sz="600" b="0" i="0" u="none" strike="noStrike">
                          <a:solidFill>
                            <a:srgbClr val="000000"/>
                          </a:solidFill>
                          <a:effectLst/>
                          <a:latin typeface="Calibri" panose="020F0502020204030204" pitchFamily="34" charset="0"/>
                        </a:rPr>
                        <a:t>Automated Publication and maintenance of a Summary report of Service Level committed in Service Level Agreement for the HD4DP2 local application of healthdata.be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253954825"/>
                  </a:ext>
                </a:extLst>
              </a:tr>
              <a:tr h="94291">
                <a:tc>
                  <a:txBody>
                    <a:bodyPr/>
                    <a:lstStyle/>
                    <a:p>
                      <a:pPr algn="l" fontAlgn="b"/>
                      <a:r>
                        <a:rPr lang="nl-BE" sz="600" b="0" i="0" u="none" strike="noStrike">
                          <a:solidFill>
                            <a:srgbClr val="000000"/>
                          </a:solidFill>
                          <a:effectLst/>
                          <a:latin typeface="Calibri" panose="020F0502020204030204" pitchFamily="34" charset="0"/>
                        </a:rPr>
                        <a:t>Belgian Cerebral Palsy Registry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153826192"/>
                  </a:ext>
                </a:extLst>
              </a:tr>
              <a:tr h="94291">
                <a:tc>
                  <a:txBody>
                    <a:bodyPr/>
                    <a:lstStyle/>
                    <a:p>
                      <a:pPr algn="l" fontAlgn="b"/>
                      <a:r>
                        <a:rPr lang="nl-BE" sz="600" b="0" i="0" u="none" strike="noStrike">
                          <a:solidFill>
                            <a:srgbClr val="000000"/>
                          </a:solidFill>
                          <a:effectLst/>
                          <a:latin typeface="Calibri" panose="020F0502020204030204" pitchFamily="34" charset="0"/>
                        </a:rPr>
                        <a:t>Belgian Cystic Fibrosis Registry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2434961972"/>
                  </a:ext>
                </a:extLst>
              </a:tr>
              <a:tr h="94291">
                <a:tc>
                  <a:txBody>
                    <a:bodyPr/>
                    <a:lstStyle/>
                    <a:p>
                      <a:pPr algn="l" fontAlgn="b"/>
                      <a:r>
                        <a:rPr lang="nl-BE" sz="600" b="0" i="0" u="none" strike="noStrike">
                          <a:solidFill>
                            <a:srgbClr val="000000"/>
                          </a:solidFill>
                          <a:effectLst/>
                          <a:latin typeface="Calibri" panose="020F0502020204030204" pitchFamily="34" charset="0"/>
                        </a:rPr>
                        <a:t>Belgian HIV-AIDS Cohort Study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48</a:t>
                      </a:r>
                    </a:p>
                  </a:txBody>
                  <a:tcPr marL="3251" marR="3251" marT="3251" marB="0" anchor="b">
                    <a:lnL>
                      <a:noFill/>
                    </a:lnL>
                    <a:lnR>
                      <a:noFill/>
                    </a:lnR>
                    <a:lnT>
                      <a:noFill/>
                    </a:lnT>
                    <a:lnB>
                      <a:noFill/>
                    </a:lnB>
                  </a:tcPr>
                </a:tc>
                <a:extLst>
                  <a:ext uri="{0D108BD9-81ED-4DB2-BD59-A6C34878D82A}">
                    <a16:rowId xmlns:a16="http://schemas.microsoft.com/office/drawing/2014/main" val="3302334573"/>
                  </a:ext>
                </a:extLst>
              </a:tr>
              <a:tr h="94291">
                <a:tc>
                  <a:txBody>
                    <a:bodyPr/>
                    <a:lstStyle/>
                    <a:p>
                      <a:pPr algn="l" fontAlgn="b"/>
                      <a:r>
                        <a:rPr lang="nl-BE" sz="600" b="0" i="0" u="none" strike="noStrike">
                          <a:solidFill>
                            <a:srgbClr val="000000"/>
                          </a:solidFill>
                          <a:effectLst/>
                          <a:latin typeface="Calibri" panose="020F0502020204030204" pitchFamily="34" charset="0"/>
                        </a:rPr>
                        <a:t>Belgian HIV-AIDS Incidence Surveillance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5</a:t>
                      </a:r>
                    </a:p>
                  </a:txBody>
                  <a:tcPr marL="3251" marR="3251" marT="3251" marB="0" anchor="b">
                    <a:lnL>
                      <a:noFill/>
                    </a:lnL>
                    <a:lnR>
                      <a:noFill/>
                    </a:lnR>
                    <a:lnT>
                      <a:noFill/>
                    </a:lnT>
                    <a:lnB>
                      <a:noFill/>
                    </a:lnB>
                  </a:tcPr>
                </a:tc>
                <a:extLst>
                  <a:ext uri="{0D108BD9-81ED-4DB2-BD59-A6C34878D82A}">
                    <a16:rowId xmlns:a16="http://schemas.microsoft.com/office/drawing/2014/main" val="495987782"/>
                  </a:ext>
                </a:extLst>
              </a:tr>
              <a:tr h="94291">
                <a:tc>
                  <a:txBody>
                    <a:bodyPr/>
                    <a:lstStyle/>
                    <a:p>
                      <a:pPr algn="l" fontAlgn="b"/>
                      <a:r>
                        <a:rPr lang="fr-FR" sz="600" b="0" i="0" u="none" strike="noStrike">
                          <a:solidFill>
                            <a:srgbClr val="000000"/>
                          </a:solidFill>
                          <a:effectLst/>
                          <a:latin typeface="Calibri" panose="020F0502020204030204" pitchFamily="34" charset="0"/>
                        </a:rPr>
                        <a:t>Belgian HIV-AIDS Post Exposure Profylaxis Surveillance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5</a:t>
                      </a:r>
                    </a:p>
                  </a:txBody>
                  <a:tcPr marL="3251" marR="3251" marT="3251" marB="0" anchor="b">
                    <a:lnL>
                      <a:noFill/>
                    </a:lnL>
                    <a:lnR>
                      <a:noFill/>
                    </a:lnR>
                    <a:lnT>
                      <a:noFill/>
                    </a:lnT>
                    <a:lnB>
                      <a:noFill/>
                    </a:lnB>
                  </a:tcPr>
                </a:tc>
                <a:extLst>
                  <a:ext uri="{0D108BD9-81ED-4DB2-BD59-A6C34878D82A}">
                    <a16:rowId xmlns:a16="http://schemas.microsoft.com/office/drawing/2014/main" val="2381883297"/>
                  </a:ext>
                </a:extLst>
              </a:tr>
              <a:tr h="94291">
                <a:tc>
                  <a:txBody>
                    <a:bodyPr/>
                    <a:lstStyle/>
                    <a:p>
                      <a:pPr algn="l" fontAlgn="b"/>
                      <a:r>
                        <a:rPr lang="nl-BE" sz="600" b="0" i="0" u="none" strike="noStrike">
                          <a:solidFill>
                            <a:srgbClr val="000000"/>
                          </a:solidFill>
                          <a:effectLst/>
                          <a:latin typeface="Calibri" panose="020F0502020204030204" pitchFamily="34" charset="0"/>
                        </a:rPr>
                        <a:t>Belgian HIV-AIDS Viral Load Surveillance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5</a:t>
                      </a:r>
                    </a:p>
                  </a:txBody>
                  <a:tcPr marL="3251" marR="3251" marT="3251" marB="0" anchor="b">
                    <a:lnL>
                      <a:noFill/>
                    </a:lnL>
                    <a:lnR>
                      <a:noFill/>
                    </a:lnR>
                    <a:lnT>
                      <a:noFill/>
                    </a:lnT>
                    <a:lnB>
                      <a:noFill/>
                    </a:lnB>
                  </a:tcPr>
                </a:tc>
                <a:extLst>
                  <a:ext uri="{0D108BD9-81ED-4DB2-BD59-A6C34878D82A}">
                    <a16:rowId xmlns:a16="http://schemas.microsoft.com/office/drawing/2014/main" val="3076507294"/>
                  </a:ext>
                </a:extLst>
              </a:tr>
              <a:tr h="94291">
                <a:tc>
                  <a:txBody>
                    <a:bodyPr/>
                    <a:lstStyle/>
                    <a:p>
                      <a:pPr algn="l" fontAlgn="b"/>
                      <a:r>
                        <a:rPr lang="en-US" sz="600" b="0" i="0" u="none" strike="noStrike">
                          <a:solidFill>
                            <a:srgbClr val="000000"/>
                          </a:solidFill>
                          <a:effectLst/>
                          <a:latin typeface="Calibri" panose="020F0502020204030204" pitchFamily="34" charset="0"/>
                        </a:rPr>
                        <a:t>Belgian Neuromuscular Diseases Registry: Spinal Muscular Atrophy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1482314368"/>
                  </a:ext>
                </a:extLst>
              </a:tr>
              <a:tr h="94291">
                <a:tc>
                  <a:txBody>
                    <a:bodyPr/>
                    <a:lstStyle/>
                    <a:p>
                      <a:pPr algn="l" fontAlgn="b"/>
                      <a:r>
                        <a:rPr lang="en-US" sz="600" b="0" i="0" u="none" strike="noStrike">
                          <a:solidFill>
                            <a:srgbClr val="000000"/>
                          </a:solidFill>
                          <a:effectLst/>
                          <a:latin typeface="Calibri" panose="020F0502020204030204" pitchFamily="34" charset="0"/>
                        </a:rPr>
                        <a:t>Belgian Sexual Assault Care Centres: Monitoring and Evaluation</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99141616"/>
                  </a:ext>
                </a:extLst>
              </a:tr>
              <a:tr h="94291">
                <a:tc>
                  <a:txBody>
                    <a:bodyPr/>
                    <a:lstStyle/>
                    <a:p>
                      <a:pPr algn="l" fontAlgn="b"/>
                      <a:r>
                        <a:rPr lang="nl-BE" sz="600" b="0" i="0" u="none" strike="noStrike">
                          <a:solidFill>
                            <a:srgbClr val="000000"/>
                          </a:solidFill>
                          <a:effectLst/>
                          <a:latin typeface="Calibri" panose="020F0502020204030204" pitchFamily="34" charset="0"/>
                        </a:rPr>
                        <a:t>COVID-19 Contact Tracing: LaboratoryTestPrescription</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4108689070"/>
                  </a:ext>
                </a:extLst>
              </a:tr>
              <a:tr h="94291">
                <a:tc>
                  <a:txBody>
                    <a:bodyPr/>
                    <a:lstStyle/>
                    <a:p>
                      <a:pPr algn="l" fontAlgn="b"/>
                      <a:r>
                        <a:rPr lang="en-US" sz="600" b="0" i="0" u="none" strike="noStrike">
                          <a:solidFill>
                            <a:srgbClr val="000000"/>
                          </a:solidFill>
                          <a:effectLst/>
                          <a:latin typeface="Calibri" panose="020F0502020204030204" pitchFamily="34" charset="0"/>
                        </a:rPr>
                        <a:t>Daily automated publication of the list of project related data users (organisational level)</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866621492"/>
                  </a:ext>
                </a:extLst>
              </a:tr>
              <a:tr h="94291">
                <a:tc>
                  <a:txBody>
                    <a:bodyPr/>
                    <a:lstStyle/>
                    <a:p>
                      <a:pPr algn="l" fontAlgn="b"/>
                      <a:r>
                        <a:rPr lang="en-US" sz="600" b="0" i="0" u="none" strike="noStrike">
                          <a:solidFill>
                            <a:srgbClr val="000000"/>
                          </a:solidFill>
                          <a:effectLst/>
                          <a:latin typeface="Calibri" panose="020F0502020204030204" pitchFamily="34" charset="0"/>
                        </a:rPr>
                        <a:t>Design, development, testing, deployment, maintenance and documentation of a new R/Python/Stata data analytics environment</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1088646995"/>
                  </a:ext>
                </a:extLst>
              </a:tr>
              <a:tr h="94291">
                <a:tc>
                  <a:txBody>
                    <a:bodyPr/>
                    <a:lstStyle/>
                    <a:p>
                      <a:pPr algn="l" fontAlgn="b"/>
                      <a:r>
                        <a:rPr lang="en-US" sz="600" b="0" i="0" u="none" strike="noStrike">
                          <a:solidFill>
                            <a:srgbClr val="000000"/>
                          </a:solidFill>
                          <a:effectLst/>
                          <a:latin typeface="Calibri" panose="020F0502020204030204" pitchFamily="34" charset="0"/>
                        </a:rPr>
                        <a:t>Design, development, testing, deployment, maintenance and documentation of the component "HD MyCareNet"</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1502045713"/>
                  </a:ext>
                </a:extLst>
              </a:tr>
              <a:tr h="94291">
                <a:tc>
                  <a:txBody>
                    <a:bodyPr/>
                    <a:lstStyle/>
                    <a:p>
                      <a:pPr algn="l" fontAlgn="b"/>
                      <a:r>
                        <a:rPr lang="en-US" sz="600" b="0" i="0" u="none" strike="noStrike">
                          <a:solidFill>
                            <a:srgbClr val="000000"/>
                          </a:solidFill>
                          <a:effectLst/>
                          <a:latin typeface="Calibri" panose="020F0502020204030204" pitchFamily="34" charset="0"/>
                        </a:rPr>
                        <a:t>Design, development, testing, deployment, maintenance and documentation of the component “EAM/IAM”</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619151066"/>
                  </a:ext>
                </a:extLst>
              </a:tr>
              <a:tr h="94291">
                <a:tc>
                  <a:txBody>
                    <a:bodyPr/>
                    <a:lstStyle/>
                    <a:p>
                      <a:pPr algn="l" fontAlgn="b"/>
                      <a:r>
                        <a:rPr lang="en-US" sz="600" b="0" i="0" u="none" strike="noStrike">
                          <a:solidFill>
                            <a:srgbClr val="000000"/>
                          </a:solidFill>
                          <a:effectLst/>
                          <a:latin typeface="Calibri" panose="020F0502020204030204" pitchFamily="34" charset="0"/>
                        </a:rPr>
                        <a:t>Design, development, testing, deployment, maintenance and documentation of the component “HD4DP 2.0”</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2353696852"/>
                  </a:ext>
                </a:extLst>
              </a:tr>
              <a:tr h="94291">
                <a:tc>
                  <a:txBody>
                    <a:bodyPr/>
                    <a:lstStyle/>
                    <a:p>
                      <a:pPr algn="l" fontAlgn="b"/>
                      <a:r>
                        <a:rPr lang="en-US" sz="600" b="0" i="0" u="none" strike="noStrike">
                          <a:solidFill>
                            <a:srgbClr val="000000"/>
                          </a:solidFill>
                          <a:effectLst/>
                          <a:latin typeface="Calibri" panose="020F0502020204030204" pitchFamily="34" charset="0"/>
                        </a:rPr>
                        <a:t>Design, development, testing, deployment, maintenance and documentation of the component “HD4DP WEB 2.0”</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2524326073"/>
                  </a:ext>
                </a:extLst>
              </a:tr>
              <a:tr h="94291">
                <a:tc>
                  <a:txBody>
                    <a:bodyPr/>
                    <a:lstStyle/>
                    <a:p>
                      <a:pPr algn="l" fontAlgn="b"/>
                      <a:r>
                        <a:rPr lang="nl-BE" sz="600" b="0" i="0" u="none" strike="noStrike">
                          <a:solidFill>
                            <a:srgbClr val="000000"/>
                          </a:solidFill>
                          <a:effectLst/>
                          <a:latin typeface="Calibri" panose="020F0502020204030204" pitchFamily="34" charset="0"/>
                        </a:rPr>
                        <a:t>Heart valves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2155415528"/>
                  </a:ext>
                </a:extLst>
              </a:tr>
              <a:tr h="94291">
                <a:tc>
                  <a:txBody>
                    <a:bodyPr/>
                    <a:lstStyle/>
                    <a:p>
                      <a:pPr algn="l" fontAlgn="b"/>
                      <a:r>
                        <a:rPr lang="en-US" sz="600" b="0" i="0" u="none" strike="noStrike">
                          <a:solidFill>
                            <a:srgbClr val="000000"/>
                          </a:solidFill>
                          <a:effectLst/>
                          <a:latin typeface="Calibri" panose="020F0502020204030204" pitchFamily="34" charset="0"/>
                        </a:rPr>
                        <a:t>Initiative for quality improvement and epidemiology in diabetes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1297629938"/>
                  </a:ext>
                </a:extLst>
              </a:tr>
              <a:tr h="94291">
                <a:tc>
                  <a:txBody>
                    <a:bodyPr/>
                    <a:lstStyle/>
                    <a:p>
                      <a:pPr algn="l" fontAlgn="b"/>
                      <a:r>
                        <a:rPr lang="en-US" sz="600" b="0" i="0" u="none" strike="noStrike">
                          <a:solidFill>
                            <a:srgbClr val="000000"/>
                          </a:solidFill>
                          <a:effectLst/>
                          <a:latin typeface="Calibri" panose="020F0502020204030204" pitchFamily="34" charset="0"/>
                        </a:rPr>
                        <a:t>Initiative for quality improvement and epidemiology in multidisciplinary diabetic foot clinics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007382902"/>
                  </a:ext>
                </a:extLst>
              </a:tr>
              <a:tr h="94291">
                <a:tc>
                  <a:txBody>
                    <a:bodyPr/>
                    <a:lstStyle/>
                    <a:p>
                      <a:pPr algn="l" fontAlgn="b"/>
                      <a:r>
                        <a:rPr lang="en-US" sz="600" b="0" i="0" u="none" strike="noStrike">
                          <a:solidFill>
                            <a:srgbClr val="000000"/>
                          </a:solidFill>
                          <a:effectLst/>
                          <a:latin typeface="Calibri" panose="020F0502020204030204" pitchFamily="34" charset="0"/>
                        </a:rPr>
                        <a:t>Integrated Computerized Network General Practices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942339138"/>
                  </a:ext>
                </a:extLst>
              </a:tr>
              <a:tr h="94291">
                <a:tc>
                  <a:txBody>
                    <a:bodyPr/>
                    <a:lstStyle/>
                    <a:p>
                      <a:pPr algn="l" fontAlgn="b"/>
                      <a:r>
                        <a:rPr lang="en-US" sz="600" b="0" i="0" u="none" strike="noStrike">
                          <a:solidFill>
                            <a:srgbClr val="000000"/>
                          </a:solidFill>
                          <a:effectLst/>
                          <a:latin typeface="Calibri" panose="020F0502020204030204" pitchFamily="34" charset="0"/>
                        </a:rPr>
                        <a:t>Integrated Exposomic Analysis of Myocardial Infarction Risk: A Belgian Population Based Study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461121522"/>
                  </a:ext>
                </a:extLst>
              </a:tr>
              <a:tr h="94291">
                <a:tc>
                  <a:txBody>
                    <a:bodyPr/>
                    <a:lstStyle/>
                    <a:p>
                      <a:pPr algn="l" fontAlgn="b"/>
                      <a:r>
                        <a:rPr lang="en-US" sz="600" b="0" i="0" u="none" strike="noStrike">
                          <a:solidFill>
                            <a:srgbClr val="000000"/>
                          </a:solidFill>
                          <a:effectLst/>
                          <a:latin typeface="Calibri" panose="020F0502020204030204" pitchFamily="34" charset="0"/>
                        </a:rPr>
                        <a:t>Linking of registers for COVID-19 vaccine surveillance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3</a:t>
                      </a:r>
                    </a:p>
                  </a:txBody>
                  <a:tcPr marL="3251" marR="3251" marT="3251" marB="0" anchor="b">
                    <a:lnL>
                      <a:noFill/>
                    </a:lnL>
                    <a:lnR>
                      <a:noFill/>
                    </a:lnR>
                    <a:lnT>
                      <a:noFill/>
                    </a:lnT>
                    <a:lnB>
                      <a:noFill/>
                    </a:lnB>
                  </a:tcPr>
                </a:tc>
                <a:extLst>
                  <a:ext uri="{0D108BD9-81ED-4DB2-BD59-A6C34878D82A}">
                    <a16:rowId xmlns:a16="http://schemas.microsoft.com/office/drawing/2014/main" val="1139284497"/>
                  </a:ext>
                </a:extLst>
              </a:tr>
              <a:tr h="94291">
                <a:tc>
                  <a:txBody>
                    <a:bodyPr/>
                    <a:lstStyle/>
                    <a:p>
                      <a:pPr algn="l" fontAlgn="b"/>
                      <a:r>
                        <a:rPr lang="en-US" sz="600" b="0" i="0" u="none" strike="noStrike">
                          <a:solidFill>
                            <a:srgbClr val="000000"/>
                          </a:solidFill>
                          <a:effectLst/>
                          <a:latin typeface="Calibri" panose="020F0502020204030204" pitchFamily="34" charset="0"/>
                        </a:rPr>
                        <a:t>Mandatory registration of spine surgery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13</a:t>
                      </a:r>
                    </a:p>
                  </a:txBody>
                  <a:tcPr marL="3251" marR="3251" marT="3251" marB="0" anchor="b">
                    <a:lnL>
                      <a:noFill/>
                    </a:lnL>
                    <a:lnR>
                      <a:noFill/>
                    </a:lnR>
                    <a:lnT>
                      <a:noFill/>
                    </a:lnT>
                    <a:lnB>
                      <a:noFill/>
                    </a:lnB>
                  </a:tcPr>
                </a:tc>
                <a:extLst>
                  <a:ext uri="{0D108BD9-81ED-4DB2-BD59-A6C34878D82A}">
                    <a16:rowId xmlns:a16="http://schemas.microsoft.com/office/drawing/2014/main" val="3122130380"/>
                  </a:ext>
                </a:extLst>
              </a:tr>
              <a:tr h="94291">
                <a:tc>
                  <a:txBody>
                    <a:bodyPr/>
                    <a:lstStyle/>
                    <a:p>
                      <a:pPr algn="l" fontAlgn="b"/>
                      <a:r>
                        <a:rPr lang="nl-BE" sz="600" b="0" i="0" u="none" strike="noStrike">
                          <a:solidFill>
                            <a:srgbClr val="000000"/>
                          </a:solidFill>
                          <a:effectLst/>
                          <a:latin typeface="Calibri" panose="020F0502020204030204" pitchFamily="34" charset="0"/>
                        </a:rPr>
                        <a:t>National Hand hygiene Campagne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2692007154"/>
                  </a:ext>
                </a:extLst>
              </a:tr>
              <a:tr h="94291">
                <a:tc>
                  <a:txBody>
                    <a:bodyPr/>
                    <a:lstStyle/>
                    <a:p>
                      <a:pPr algn="l" fontAlgn="b"/>
                      <a:r>
                        <a:rPr lang="nl-BE" sz="600" b="0" i="0" u="none" strike="noStrike">
                          <a:solidFill>
                            <a:srgbClr val="000000"/>
                          </a:solidFill>
                          <a:effectLst/>
                          <a:latin typeface="Calibri" panose="020F0502020204030204" pitchFamily="34" charset="0"/>
                        </a:rPr>
                        <a:t>National Surveillance Antimicrobial Consumption in Belgian Hospitals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4</a:t>
                      </a:r>
                    </a:p>
                  </a:txBody>
                  <a:tcPr marL="3251" marR="3251" marT="3251" marB="0" anchor="b">
                    <a:lnL>
                      <a:noFill/>
                    </a:lnL>
                    <a:lnR>
                      <a:noFill/>
                    </a:lnR>
                    <a:lnT>
                      <a:noFill/>
                    </a:lnT>
                    <a:lnB>
                      <a:noFill/>
                    </a:lnB>
                  </a:tcPr>
                </a:tc>
                <a:extLst>
                  <a:ext uri="{0D108BD9-81ED-4DB2-BD59-A6C34878D82A}">
                    <a16:rowId xmlns:a16="http://schemas.microsoft.com/office/drawing/2014/main" val="3908110324"/>
                  </a:ext>
                </a:extLst>
              </a:tr>
              <a:tr h="94291">
                <a:tc>
                  <a:txBody>
                    <a:bodyPr/>
                    <a:lstStyle/>
                    <a:p>
                      <a:pPr algn="l" fontAlgn="b"/>
                      <a:r>
                        <a:rPr lang="en-US" sz="600" b="0" i="0" u="none" strike="noStrike">
                          <a:solidFill>
                            <a:srgbClr val="000000"/>
                          </a:solidFill>
                          <a:effectLst/>
                          <a:latin typeface="Calibri" panose="020F0502020204030204" pitchFamily="34" charset="0"/>
                        </a:rPr>
                        <a:t>National Surveillance Healthcare Associated Infections: Denominators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3776079497"/>
                  </a:ext>
                </a:extLst>
              </a:tr>
              <a:tr h="94291">
                <a:tc>
                  <a:txBody>
                    <a:bodyPr/>
                    <a:lstStyle/>
                    <a:p>
                      <a:pPr algn="l" fontAlgn="b"/>
                      <a:r>
                        <a:rPr lang="nl-BE" sz="600" b="0" i="0" u="none" strike="noStrike">
                          <a:solidFill>
                            <a:srgbClr val="000000"/>
                          </a:solidFill>
                          <a:effectLst/>
                          <a:latin typeface="Calibri" panose="020F0502020204030204" pitchFamily="34" charset="0"/>
                        </a:rPr>
                        <a:t>National Surveillance Septicemia in Hospitals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1587651047"/>
                  </a:ext>
                </a:extLst>
              </a:tr>
              <a:tr h="94291">
                <a:tc>
                  <a:txBody>
                    <a:bodyPr/>
                    <a:lstStyle/>
                    <a:p>
                      <a:pPr algn="l" fontAlgn="b"/>
                      <a:r>
                        <a:rPr lang="fr-FR" sz="600" b="0" i="0" u="none" strike="noStrike">
                          <a:solidFill>
                            <a:srgbClr val="000000"/>
                          </a:solidFill>
                          <a:effectLst/>
                          <a:latin typeface="Calibri" panose="020F0502020204030204" pitchFamily="34" charset="0"/>
                        </a:rPr>
                        <a:t>National Surveillance Surgical Site Infections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4289056531"/>
                  </a:ext>
                </a:extLst>
              </a:tr>
              <a:tr h="94291">
                <a:tc>
                  <a:txBody>
                    <a:bodyPr/>
                    <a:lstStyle/>
                    <a:p>
                      <a:pPr algn="l" fontAlgn="b"/>
                      <a:r>
                        <a:rPr lang="en-US" sz="600" b="0" i="0" u="none" strike="noStrike">
                          <a:solidFill>
                            <a:srgbClr val="000000"/>
                          </a:solidFill>
                          <a:effectLst/>
                          <a:latin typeface="Calibri" panose="020F0502020204030204" pitchFamily="34" charset="0"/>
                        </a:rPr>
                        <a:t>Predictive tests for a therapeutic response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1723869185"/>
                  </a:ext>
                </a:extLst>
              </a:tr>
              <a:tr h="94291">
                <a:tc>
                  <a:txBody>
                    <a:bodyPr/>
                    <a:lstStyle/>
                    <a:p>
                      <a:pPr algn="l" fontAlgn="b"/>
                      <a:r>
                        <a:rPr lang="en-US" sz="600" b="0" i="0" u="none" strike="noStrike">
                          <a:solidFill>
                            <a:srgbClr val="000000"/>
                          </a:solidFill>
                          <a:effectLst/>
                          <a:latin typeface="Calibri" panose="020F0502020204030204" pitchFamily="34" charset="0"/>
                        </a:rPr>
                        <a:t>Publication and maintenance of a Service Level Agreement for the FAIR application of healthdata.be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421364072"/>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Coronary Angioplasty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17</a:t>
                      </a:r>
                    </a:p>
                  </a:txBody>
                  <a:tcPr marL="3251" marR="3251" marT="3251" marB="0" anchor="b">
                    <a:lnL>
                      <a:noFill/>
                    </a:lnL>
                    <a:lnR>
                      <a:noFill/>
                    </a:lnR>
                    <a:lnT>
                      <a:noFill/>
                    </a:lnT>
                    <a:lnB>
                      <a:noFill/>
                    </a:lnB>
                  </a:tcPr>
                </a:tc>
                <a:extLst>
                  <a:ext uri="{0D108BD9-81ED-4DB2-BD59-A6C34878D82A}">
                    <a16:rowId xmlns:a16="http://schemas.microsoft.com/office/drawing/2014/main" val="2941752753"/>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Orthopedic Prosthesis Identification Data v1</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5</a:t>
                      </a:r>
                    </a:p>
                  </a:txBody>
                  <a:tcPr marL="3251" marR="3251" marT="3251" marB="0" anchor="b">
                    <a:lnL>
                      <a:noFill/>
                    </a:lnL>
                    <a:lnR>
                      <a:noFill/>
                    </a:lnR>
                    <a:lnT>
                      <a:noFill/>
                    </a:lnT>
                    <a:lnB>
                      <a:noFill/>
                    </a:lnB>
                  </a:tcPr>
                </a:tc>
                <a:extLst>
                  <a:ext uri="{0D108BD9-81ED-4DB2-BD59-A6C34878D82A}">
                    <a16:rowId xmlns:a16="http://schemas.microsoft.com/office/drawing/2014/main" val="3372036059"/>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Orthopedic Prosthesis Identification Data:  MegaProthesis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3596495142"/>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Orthopedic Prosthesis Identification Data: Hip</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14</a:t>
                      </a:r>
                    </a:p>
                  </a:txBody>
                  <a:tcPr marL="3251" marR="3251" marT="3251" marB="0" anchor="b">
                    <a:lnL>
                      <a:noFill/>
                    </a:lnL>
                    <a:lnR>
                      <a:noFill/>
                    </a:lnR>
                    <a:lnT>
                      <a:noFill/>
                    </a:lnT>
                    <a:lnB>
                      <a:noFill/>
                    </a:lnB>
                  </a:tcPr>
                </a:tc>
                <a:extLst>
                  <a:ext uri="{0D108BD9-81ED-4DB2-BD59-A6C34878D82A}">
                    <a16:rowId xmlns:a16="http://schemas.microsoft.com/office/drawing/2014/main" val="597917167"/>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Orthopedic Prosthesis Identification Data: Knee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7</a:t>
                      </a:r>
                    </a:p>
                  </a:txBody>
                  <a:tcPr marL="3251" marR="3251" marT="3251" marB="0" anchor="b">
                    <a:lnL>
                      <a:noFill/>
                    </a:lnL>
                    <a:lnR>
                      <a:noFill/>
                    </a:lnR>
                    <a:lnT>
                      <a:noFill/>
                    </a:lnT>
                    <a:lnB>
                      <a:noFill/>
                    </a:lnB>
                  </a:tcPr>
                </a:tc>
                <a:extLst>
                  <a:ext uri="{0D108BD9-81ED-4DB2-BD59-A6C34878D82A}">
                    <a16:rowId xmlns:a16="http://schemas.microsoft.com/office/drawing/2014/main" val="791308975"/>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Pacemakers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8</a:t>
                      </a:r>
                    </a:p>
                  </a:txBody>
                  <a:tcPr marL="3251" marR="3251" marT="3251" marB="0" anchor="b">
                    <a:lnL>
                      <a:noFill/>
                    </a:lnL>
                    <a:lnR>
                      <a:noFill/>
                    </a:lnR>
                    <a:lnT>
                      <a:noFill/>
                    </a:lnT>
                    <a:lnB>
                      <a:noFill/>
                    </a:lnB>
                  </a:tcPr>
                </a:tc>
                <a:extLst>
                  <a:ext uri="{0D108BD9-81ED-4DB2-BD59-A6C34878D82A}">
                    <a16:rowId xmlns:a16="http://schemas.microsoft.com/office/drawing/2014/main" val="574900342"/>
                  </a:ext>
                </a:extLst>
              </a:tr>
              <a:tr h="94291">
                <a:tc>
                  <a:txBody>
                    <a:bodyPr/>
                    <a:lstStyle/>
                    <a:p>
                      <a:pPr algn="l" fontAlgn="b"/>
                      <a:r>
                        <a:rPr lang="en-US" sz="600" b="0" i="0" u="none" strike="noStrike">
                          <a:solidFill>
                            <a:srgbClr val="000000"/>
                          </a:solidFill>
                          <a:effectLst/>
                          <a:latin typeface="Calibri" panose="020F0502020204030204" pitchFamily="34" charset="0"/>
                        </a:rPr>
                        <a:t>Quality Electronic Registration of Medical acts, Implants and Devices: Pacemakers: Micra</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876363157"/>
                  </a:ext>
                </a:extLst>
              </a:tr>
              <a:tr h="94291">
                <a:tc>
                  <a:txBody>
                    <a:bodyPr/>
                    <a:lstStyle/>
                    <a:p>
                      <a:pPr algn="l" fontAlgn="b"/>
                      <a:r>
                        <a:rPr lang="en-US" sz="600" b="0" i="0" u="none" strike="noStrike">
                          <a:solidFill>
                            <a:srgbClr val="000000"/>
                          </a:solidFill>
                          <a:effectLst/>
                          <a:latin typeface="Calibri" panose="020F0502020204030204" pitchFamily="34" charset="0"/>
                        </a:rPr>
                        <a:t>Quality indicators for hospital hygiene in acute care hospitals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4</a:t>
                      </a:r>
                    </a:p>
                  </a:txBody>
                  <a:tcPr marL="3251" marR="3251" marT="3251" marB="0" anchor="b">
                    <a:lnL>
                      <a:noFill/>
                    </a:lnL>
                    <a:lnR>
                      <a:noFill/>
                    </a:lnR>
                    <a:lnT>
                      <a:noFill/>
                    </a:lnT>
                    <a:lnB>
                      <a:noFill/>
                    </a:lnB>
                  </a:tcPr>
                </a:tc>
                <a:extLst>
                  <a:ext uri="{0D108BD9-81ED-4DB2-BD59-A6C34878D82A}">
                    <a16:rowId xmlns:a16="http://schemas.microsoft.com/office/drawing/2014/main" val="3439381074"/>
                  </a:ext>
                </a:extLst>
              </a:tr>
              <a:tr h="94291">
                <a:tc>
                  <a:txBody>
                    <a:bodyPr/>
                    <a:lstStyle/>
                    <a:p>
                      <a:pPr algn="l" fontAlgn="b"/>
                      <a:r>
                        <a:rPr lang="en-US" sz="600" b="0" i="0" u="none" strike="noStrike">
                          <a:solidFill>
                            <a:srgbClr val="000000"/>
                          </a:solidFill>
                          <a:effectLst/>
                          <a:latin typeface="Calibri" panose="020F0502020204030204" pitchFamily="34" charset="0"/>
                        </a:rPr>
                        <a:t>Socioeconomic Status and Cystic Fibrosis Clinical Outcomes study</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3</a:t>
                      </a:r>
                    </a:p>
                  </a:txBody>
                  <a:tcPr marL="3251" marR="3251" marT="3251" marB="0" anchor="b">
                    <a:lnL>
                      <a:noFill/>
                    </a:lnL>
                    <a:lnR>
                      <a:noFill/>
                    </a:lnR>
                    <a:lnT>
                      <a:noFill/>
                    </a:lnT>
                    <a:lnB>
                      <a:noFill/>
                    </a:lnB>
                  </a:tcPr>
                </a:tc>
                <a:extLst>
                  <a:ext uri="{0D108BD9-81ED-4DB2-BD59-A6C34878D82A}">
                    <a16:rowId xmlns:a16="http://schemas.microsoft.com/office/drawing/2014/main" val="3321134399"/>
                  </a:ext>
                </a:extLst>
              </a:tr>
              <a:tr h="94291">
                <a:tc>
                  <a:txBody>
                    <a:bodyPr/>
                    <a:lstStyle/>
                    <a:p>
                      <a:pPr algn="l" fontAlgn="b"/>
                      <a:r>
                        <a:rPr lang="nl-BE" sz="600" b="0" i="0" u="none" strike="noStrike">
                          <a:solidFill>
                            <a:srgbClr val="000000"/>
                          </a:solidFill>
                          <a:effectLst/>
                          <a:latin typeface="Calibri" panose="020F0502020204030204" pitchFamily="34" charset="0"/>
                        </a:rPr>
                        <a:t>Surveillance Clostridium difficile Infections</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5</a:t>
                      </a:r>
                    </a:p>
                  </a:txBody>
                  <a:tcPr marL="3251" marR="3251" marT="3251" marB="0" anchor="b">
                    <a:lnL>
                      <a:noFill/>
                    </a:lnL>
                    <a:lnR>
                      <a:noFill/>
                    </a:lnR>
                    <a:lnT>
                      <a:noFill/>
                    </a:lnT>
                    <a:lnB>
                      <a:noFill/>
                    </a:lnB>
                  </a:tcPr>
                </a:tc>
                <a:extLst>
                  <a:ext uri="{0D108BD9-81ED-4DB2-BD59-A6C34878D82A}">
                    <a16:rowId xmlns:a16="http://schemas.microsoft.com/office/drawing/2014/main" val="3685672498"/>
                  </a:ext>
                </a:extLst>
              </a:tr>
              <a:tr h="94291">
                <a:tc>
                  <a:txBody>
                    <a:bodyPr/>
                    <a:lstStyle/>
                    <a:p>
                      <a:pPr algn="l" fontAlgn="b"/>
                      <a:r>
                        <a:rPr lang="en-US" sz="600" b="0" i="0" u="none" strike="noStrike">
                          <a:solidFill>
                            <a:srgbClr val="000000"/>
                          </a:solidFill>
                          <a:effectLst/>
                          <a:latin typeface="Calibri" panose="020F0502020204030204" pitchFamily="34" charset="0"/>
                        </a:rPr>
                        <a:t>Surveillance of infectious diseases in children by paediatricians and GPs: Invasive Pneumococcal Disease</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312793261"/>
                  </a:ext>
                </a:extLst>
              </a:tr>
              <a:tr h="94291">
                <a:tc>
                  <a:txBody>
                    <a:bodyPr/>
                    <a:lstStyle/>
                    <a:p>
                      <a:pPr algn="l" fontAlgn="b"/>
                      <a:r>
                        <a:rPr lang="nl-BE" sz="600" b="0" i="0" u="none" strike="noStrike">
                          <a:solidFill>
                            <a:srgbClr val="000000"/>
                          </a:solidFill>
                          <a:effectLst/>
                          <a:latin typeface="Calibri" panose="020F0502020204030204" pitchFamily="34" charset="0"/>
                        </a:rPr>
                        <a:t>Tool for Administrative Reimbursement Drug Information Sharing 2.0</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a:noFill/>
                    </a:lnB>
                  </a:tcPr>
                </a:tc>
                <a:extLst>
                  <a:ext uri="{0D108BD9-81ED-4DB2-BD59-A6C34878D82A}">
                    <a16:rowId xmlns:a16="http://schemas.microsoft.com/office/drawing/2014/main" val="3719494660"/>
                  </a:ext>
                </a:extLst>
              </a:tr>
              <a:tr h="94291">
                <a:tc>
                  <a:txBody>
                    <a:bodyPr/>
                    <a:lstStyle/>
                    <a:p>
                      <a:pPr algn="l" fontAlgn="b"/>
                      <a:r>
                        <a:rPr lang="en-US" sz="600" b="0" i="0" u="none" strike="noStrike">
                          <a:solidFill>
                            <a:srgbClr val="000000"/>
                          </a:solidFill>
                          <a:effectLst/>
                          <a:latin typeface="Calibri" panose="020F0502020204030204" pitchFamily="34" charset="0"/>
                        </a:rPr>
                        <a:t>Unidirectional endobronchial valve for the treatment of pulmonary emphysema</a:t>
                      </a:r>
                    </a:p>
                  </a:txBody>
                  <a:tcPr marL="3251" marR="3251" marT="3251" marB="0" anchor="b">
                    <a:lnL>
                      <a:noFill/>
                    </a:lnL>
                    <a:lnR>
                      <a:noFill/>
                    </a:lnR>
                    <a:lnT>
                      <a:noFill/>
                    </a:lnT>
                    <a:lnB>
                      <a:noFill/>
                    </a:lnB>
                  </a:tcPr>
                </a:tc>
                <a:tc>
                  <a:txBody>
                    <a:bodyPr/>
                    <a:lstStyle/>
                    <a:p>
                      <a:pPr algn="r" fontAlgn="b"/>
                      <a:r>
                        <a:rPr lang="nl-BE" sz="600" b="0" i="0" u="none" strike="noStrike">
                          <a:solidFill>
                            <a:srgbClr val="000000"/>
                          </a:solidFill>
                          <a:effectLst/>
                          <a:latin typeface="Calibri" panose="020F0502020204030204" pitchFamily="34" charset="0"/>
                        </a:rPr>
                        <a:t>2</a:t>
                      </a:r>
                    </a:p>
                  </a:txBody>
                  <a:tcPr marL="3251" marR="3251" marT="3251" marB="0" anchor="b">
                    <a:lnL>
                      <a:noFill/>
                    </a:lnL>
                    <a:lnR>
                      <a:noFill/>
                    </a:lnR>
                    <a:lnT>
                      <a:noFill/>
                    </a:lnT>
                    <a:lnB>
                      <a:noFill/>
                    </a:lnB>
                  </a:tcPr>
                </a:tc>
                <a:extLst>
                  <a:ext uri="{0D108BD9-81ED-4DB2-BD59-A6C34878D82A}">
                    <a16:rowId xmlns:a16="http://schemas.microsoft.com/office/drawing/2014/main" val="2681685895"/>
                  </a:ext>
                </a:extLst>
              </a:tr>
              <a:tr h="94291">
                <a:tc>
                  <a:txBody>
                    <a:bodyPr/>
                    <a:lstStyle/>
                    <a:p>
                      <a:pPr algn="l" fontAlgn="b"/>
                      <a:r>
                        <a:rPr lang="en-US" sz="600" b="0" i="0" u="none" strike="noStrike">
                          <a:solidFill>
                            <a:srgbClr val="000000"/>
                          </a:solidFill>
                          <a:effectLst/>
                          <a:latin typeface="Calibri" panose="020F0502020204030204" pitchFamily="34" charset="0"/>
                        </a:rPr>
                        <a:t>Weekly automated Publication and maintenance of a Summary report of client satisfaction related to incident and request management by healthdata.be</a:t>
                      </a:r>
                    </a:p>
                  </a:txBody>
                  <a:tcPr marL="3251" marR="3251" marT="3251"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nl-BE" sz="600" b="0" i="0" u="none" strike="noStrike">
                          <a:solidFill>
                            <a:srgbClr val="000000"/>
                          </a:solidFill>
                          <a:effectLst/>
                          <a:latin typeface="Calibri" panose="020F0502020204030204" pitchFamily="34" charset="0"/>
                        </a:rPr>
                        <a:t>1</a:t>
                      </a:r>
                    </a:p>
                  </a:txBody>
                  <a:tcPr marL="3251" marR="3251" marT="3251"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08955290"/>
                  </a:ext>
                </a:extLst>
              </a:tr>
              <a:tr h="94291">
                <a:tc>
                  <a:txBody>
                    <a:bodyPr/>
                    <a:lstStyle/>
                    <a:p>
                      <a:pPr algn="l" fontAlgn="b"/>
                      <a:r>
                        <a:rPr lang="nl-BE" sz="600" b="1" i="0" u="none" strike="noStrike">
                          <a:solidFill>
                            <a:srgbClr val="000000"/>
                          </a:solidFill>
                          <a:effectLst/>
                          <a:latin typeface="Calibri" panose="020F0502020204030204" pitchFamily="34" charset="0"/>
                        </a:rPr>
                        <a:t>Eindtotaal</a:t>
                      </a:r>
                    </a:p>
                  </a:txBody>
                  <a:tcPr marL="3251" marR="3251" marT="3251"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nl-BE" sz="600" b="1" i="0" u="none" strike="noStrike" dirty="0">
                          <a:solidFill>
                            <a:srgbClr val="000000"/>
                          </a:solidFill>
                          <a:effectLst/>
                          <a:latin typeface="Calibri" panose="020F0502020204030204" pitchFamily="34" charset="0"/>
                        </a:rPr>
                        <a:t>218</a:t>
                      </a:r>
                    </a:p>
                  </a:txBody>
                  <a:tcPr marL="3251" marR="3251" marT="3251"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299984325"/>
                  </a:ext>
                </a:extLst>
              </a:tr>
            </a:tbl>
          </a:graphicData>
        </a:graphic>
      </p:graphicFrame>
    </p:spTree>
    <p:extLst>
      <p:ext uri="{BB962C8B-B14F-4D97-AF65-F5344CB8AC3E}">
        <p14:creationId xmlns:p14="http://schemas.microsoft.com/office/powerpoint/2010/main" val="3727212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Clarification release 2.5</a:t>
            </a: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Q&amp;A</a:t>
            </a:r>
          </a:p>
          <a:p>
            <a:pPr marL="474300" indent="-457200" algn="l">
              <a:lnSpc>
                <a:spcPct val="100000"/>
              </a:lnSpc>
              <a:spcBef>
                <a:spcPts val="0"/>
              </a:spcBef>
              <a:spcAft>
                <a:spcPts val="600"/>
              </a:spcAft>
              <a:buFont typeface="+mj-lt"/>
              <a:buAutoNum type="arabicPeriod"/>
            </a:pPr>
            <a:endParaRPr lang="fr-BE" sz="2400" b="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Incidents Report</a:t>
            </a:r>
            <a:r>
              <a:rPr lang="fr-BE" sz="2400" b="0" cap="all" dirty="0">
                <a:solidFill>
                  <a:schemeClr val="tx2">
                    <a:lumMod val="40000"/>
                    <a:lumOff val="60000"/>
                  </a:schemeClr>
                </a:solidFill>
                <a:latin typeface="+mn-lt"/>
                <a:cs typeface="+mn-cs"/>
              </a:rPr>
              <a:t/>
            </a:r>
            <a:br>
              <a:rPr lang="fr-BE" sz="2400" b="0" cap="all"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latin typeface="+mn-lt"/>
                <a:cs typeface="+mn-cs"/>
              </a:rPr>
              <a:t>EAM 3.0</a:t>
            </a:r>
            <a:r>
              <a:rPr lang="fr-BE" sz="2400" b="0" dirty="0">
                <a:solidFill>
                  <a:schemeClr val="tx2">
                    <a:lumMod val="40000"/>
                    <a:lumOff val="60000"/>
                  </a:schemeClr>
                </a:solidFill>
                <a:latin typeface="+mn-lt"/>
                <a:cs typeface="+mn-cs"/>
              </a:rPr>
              <a:t/>
            </a:r>
            <a:br>
              <a:rPr lang="fr-BE" sz="2400" b="0"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828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EAM 3.0: Planning</a:t>
            </a:r>
          </a:p>
        </p:txBody>
      </p:sp>
      <p:sp>
        <p:nvSpPr>
          <p:cNvPr id="3" name="Content Placeholder 2"/>
          <p:cNvSpPr>
            <a:spLocks noGrp="1"/>
          </p:cNvSpPr>
          <p:nvPr>
            <p:ph sz="half" idx="12"/>
          </p:nvPr>
        </p:nvSpPr>
        <p:spPr>
          <a:xfrm>
            <a:off x="406400" y="1706649"/>
            <a:ext cx="5279176" cy="2080347"/>
          </a:xfrm>
        </p:spPr>
        <p:txBody>
          <a:bodyPr>
            <a:normAutofit/>
          </a:bodyPr>
          <a:lstStyle/>
          <a:p>
            <a:r>
              <a:rPr lang="en-US" sz="3600" dirty="0"/>
              <a:t>Release Date Edit</a:t>
            </a:r>
          </a:p>
        </p:txBody>
      </p:sp>
      <p:sp>
        <p:nvSpPr>
          <p:cNvPr id="4" name="Content Placeholder 3"/>
          <p:cNvSpPr>
            <a:spLocks noGrp="1"/>
          </p:cNvSpPr>
          <p:nvPr>
            <p:ph sz="half" idx="13"/>
          </p:nvPr>
        </p:nvSpPr>
        <p:spPr>
          <a:xfrm>
            <a:off x="4771176" y="1706649"/>
            <a:ext cx="6912823" cy="5021955"/>
          </a:xfrm>
          <a:solidFill>
            <a:schemeClr val="bg1"/>
          </a:solidFill>
        </p:spPr>
        <p:txBody>
          <a:bodyPr>
            <a:noAutofit/>
          </a:bodyPr>
          <a:lstStyle/>
          <a:p>
            <a:pPr algn="just"/>
            <a:r>
              <a:rPr lang="nl-BE" sz="2100" dirty="0">
                <a:solidFill>
                  <a:srgbClr val="0070C0"/>
                </a:solidFill>
              </a:rPr>
              <a:t>31/08</a:t>
            </a:r>
            <a:r>
              <a:rPr lang="nl-BE" sz="2100" dirty="0">
                <a:solidFill>
                  <a:schemeClr val="tx1"/>
                </a:solidFill>
              </a:rPr>
              <a:t>: </a:t>
            </a:r>
            <a:r>
              <a:rPr lang="nl-BE" sz="2100" b="0" dirty="0">
                <a:solidFill>
                  <a:schemeClr val="tx1"/>
                </a:solidFill>
              </a:rPr>
              <a:t>GO/NOGO meeting </a:t>
            </a:r>
            <a:r>
              <a:rPr lang="nl-BE" sz="2100" b="0" dirty="0">
                <a:solidFill>
                  <a:schemeClr val="tx1"/>
                </a:solidFill>
                <a:sym typeface="Wingdings" panose="05000000000000000000" pitchFamily="2" charset="2"/>
              </a:rPr>
              <a:t></a:t>
            </a:r>
            <a:r>
              <a:rPr lang="nl-BE" sz="2100" b="0" dirty="0">
                <a:solidFill>
                  <a:schemeClr val="tx1"/>
                </a:solidFill>
              </a:rPr>
              <a:t> NOGO!</a:t>
            </a:r>
          </a:p>
          <a:p>
            <a:pPr algn="just"/>
            <a:endParaRPr lang="nl-BE" sz="2100" dirty="0">
              <a:solidFill>
                <a:schemeClr val="tx1"/>
              </a:solidFill>
            </a:endParaRPr>
          </a:p>
          <a:p>
            <a:pPr algn="just"/>
            <a:r>
              <a:rPr lang="nl-BE" sz="2100" dirty="0">
                <a:solidFill>
                  <a:srgbClr val="0070C0"/>
                </a:solidFill>
              </a:rPr>
              <a:t>25/09: </a:t>
            </a:r>
            <a:r>
              <a:rPr lang="nl-BE" sz="2100" b="0" dirty="0">
                <a:solidFill>
                  <a:schemeClr val="tx1"/>
                </a:solidFill>
              </a:rPr>
              <a:t>New GO/NOGO meeting</a:t>
            </a:r>
          </a:p>
          <a:p>
            <a:pPr algn="just"/>
            <a:endParaRPr lang="nl-BE" sz="2100" dirty="0">
              <a:solidFill>
                <a:schemeClr val="tx1"/>
              </a:solidFill>
            </a:endParaRPr>
          </a:p>
          <a:p>
            <a:pPr algn="just"/>
            <a:r>
              <a:rPr lang="nl-BE" sz="2100" dirty="0">
                <a:solidFill>
                  <a:srgbClr val="0070C0"/>
                </a:solidFill>
              </a:rPr>
              <a:t>02/10</a:t>
            </a:r>
            <a:r>
              <a:rPr lang="nl-BE" sz="2100" dirty="0">
                <a:solidFill>
                  <a:schemeClr val="tx1"/>
                </a:solidFill>
              </a:rPr>
              <a:t>: </a:t>
            </a:r>
            <a:r>
              <a:rPr lang="nl-BE" sz="2100" b="0" dirty="0">
                <a:solidFill>
                  <a:schemeClr val="tx1"/>
                </a:solidFill>
              </a:rPr>
              <a:t>If GO: Deployment in </a:t>
            </a:r>
            <a:r>
              <a:rPr lang="nl-BE" sz="2100" b="0" dirty="0" err="1">
                <a:solidFill>
                  <a:schemeClr val="tx1"/>
                </a:solidFill>
              </a:rPr>
              <a:t>production</a:t>
            </a:r>
            <a:endParaRPr lang="nl-BE" sz="2100" b="0" dirty="0">
              <a:solidFill>
                <a:schemeClr val="tx1"/>
              </a:solidFill>
            </a:endParaRPr>
          </a:p>
          <a:p>
            <a:pPr algn="just"/>
            <a:endParaRPr lang="en-US" sz="2100" dirty="0">
              <a:solidFill>
                <a:schemeClr val="tx1"/>
              </a:solidFill>
            </a:endParaRPr>
          </a:p>
          <a:p>
            <a:pPr algn="just"/>
            <a:endParaRPr lang="en-US" sz="2100" dirty="0">
              <a:solidFill>
                <a:schemeClr val="tx1"/>
              </a:solidFill>
            </a:endParaRPr>
          </a:p>
          <a:p>
            <a:pPr algn="just"/>
            <a:r>
              <a:rPr lang="nl-BE" sz="1800" dirty="0" err="1">
                <a:solidFill>
                  <a:srgbClr val="0070C0"/>
                </a:solidFill>
              </a:rPr>
              <a:t>Transition</a:t>
            </a:r>
            <a:r>
              <a:rPr lang="nl-BE" sz="1800" dirty="0">
                <a:solidFill>
                  <a:srgbClr val="0070C0"/>
                </a:solidFill>
              </a:rPr>
              <a:t> </a:t>
            </a:r>
            <a:r>
              <a:rPr lang="nl-BE" sz="1800" dirty="0" err="1">
                <a:solidFill>
                  <a:srgbClr val="0070C0"/>
                </a:solidFill>
              </a:rPr>
              <a:t>period</a:t>
            </a:r>
            <a:r>
              <a:rPr lang="nl-BE" sz="1800" dirty="0">
                <a:solidFill>
                  <a:srgbClr val="0070C0"/>
                </a:solidFill>
              </a:rPr>
              <a:t> 01.09.2023 – 01.10.2023</a:t>
            </a:r>
            <a:r>
              <a:rPr lang="nl-BE" sz="1400" dirty="0">
                <a:solidFill>
                  <a:schemeClr val="tx1"/>
                </a:solidFill>
              </a:rPr>
              <a:t>:</a:t>
            </a:r>
            <a:endParaRPr lang="nl-BE" sz="1800" b="0" dirty="0">
              <a:solidFill>
                <a:schemeClr val="tx1"/>
              </a:solidFill>
            </a:endParaRPr>
          </a:p>
          <a:p>
            <a:pPr marL="228600" algn="l">
              <a:buFont typeface="Arial" panose="020B0604020202020204" pitchFamily="34" charset="0"/>
              <a:buChar char="•"/>
            </a:pPr>
            <a:r>
              <a:rPr lang="en-US" sz="1800" b="0" dirty="0">
                <a:solidFill>
                  <a:schemeClr val="tx1"/>
                </a:solidFill>
              </a:rPr>
              <a:t> reorganization helpdesk &amp; DevOps to: </a:t>
            </a:r>
          </a:p>
          <a:p>
            <a:pPr marL="408600" lvl="1">
              <a:buFont typeface="Arial" panose="020B0604020202020204" pitchFamily="34" charset="0"/>
              <a:buChar char="•"/>
            </a:pPr>
            <a:r>
              <a:rPr lang="en-US" sz="1800" dirty="0">
                <a:solidFill>
                  <a:schemeClr val="tx1"/>
                </a:solidFill>
              </a:rPr>
              <a:t> </a:t>
            </a:r>
            <a:r>
              <a:rPr lang="en-US" sz="1800" b="0" dirty="0">
                <a:solidFill>
                  <a:schemeClr val="tx1"/>
                </a:solidFill>
              </a:rPr>
              <a:t>solve backlog EAM 2.0 account requests and changes</a:t>
            </a:r>
            <a:endParaRPr lang="en-US" sz="1800" dirty="0">
              <a:solidFill>
                <a:schemeClr val="tx1"/>
              </a:solidFill>
            </a:endParaRPr>
          </a:p>
          <a:p>
            <a:pPr marL="408600" lvl="1">
              <a:buFont typeface="Arial" panose="020B0604020202020204" pitchFamily="34" charset="0"/>
              <a:buChar char="•"/>
            </a:pPr>
            <a:r>
              <a:rPr lang="en-US" sz="1800" b="0" dirty="0">
                <a:solidFill>
                  <a:schemeClr val="tx1"/>
                </a:solidFill>
              </a:rPr>
              <a:t> more efficient processing of new requests</a:t>
            </a:r>
          </a:p>
          <a:p>
            <a:pPr marL="408600" lvl="1">
              <a:buFont typeface="Arial" panose="020B0604020202020204" pitchFamily="34" charset="0"/>
              <a:buChar char="•"/>
            </a:pPr>
            <a:r>
              <a:rPr lang="en-US" sz="1800" dirty="0">
                <a:solidFill>
                  <a:schemeClr val="tx1"/>
                </a:solidFill>
              </a:rPr>
              <a:t> 35% of the version 2.7 backlog has been processed</a:t>
            </a:r>
            <a:endParaRPr lang="en-US" sz="1800" b="0" dirty="0">
              <a:solidFill>
                <a:schemeClr val="tx1"/>
              </a:solidFill>
            </a:endParaRPr>
          </a:p>
          <a:p>
            <a:pPr algn="just"/>
            <a:endParaRPr lang="en-US" sz="2100" dirty="0">
              <a:solidFill>
                <a:schemeClr val="tx1"/>
              </a:solidFill>
            </a:endParaRPr>
          </a:p>
        </p:txBody>
      </p:sp>
    </p:spTree>
    <p:extLst>
      <p:ext uri="{BB962C8B-B14F-4D97-AF65-F5344CB8AC3E}">
        <p14:creationId xmlns:p14="http://schemas.microsoft.com/office/powerpoint/2010/main" val="150954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Clarification release 2.5</a:t>
            </a: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Q&amp;A</a:t>
            </a:r>
          </a:p>
          <a:p>
            <a:pPr marL="474300" indent="-457200" algn="l">
              <a:lnSpc>
                <a:spcPct val="100000"/>
              </a:lnSpc>
              <a:spcBef>
                <a:spcPts val="0"/>
              </a:spcBef>
              <a:spcAft>
                <a:spcPts val="600"/>
              </a:spcAft>
              <a:buFont typeface="+mj-lt"/>
              <a:buAutoNum type="arabicPeriod"/>
            </a:pPr>
            <a:endParaRPr lang="fr-BE" sz="2400" b="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Incidents Report</a:t>
            </a:r>
            <a:r>
              <a:rPr lang="fr-BE" sz="2400" b="0" cap="all" dirty="0">
                <a:solidFill>
                  <a:schemeClr val="tx2">
                    <a:lumMod val="40000"/>
                    <a:lumOff val="60000"/>
                  </a:schemeClr>
                </a:solidFill>
                <a:latin typeface="+mn-lt"/>
                <a:cs typeface="+mn-cs"/>
              </a:rPr>
              <a:t/>
            </a:r>
            <a:br>
              <a:rPr lang="fr-BE" sz="2400" b="0" cap="all"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EAM 3.0</a:t>
            </a:r>
            <a:r>
              <a:rPr lang="fr-BE" sz="2400" b="0" dirty="0">
                <a:solidFill>
                  <a:schemeClr val="tx2">
                    <a:lumMod val="40000"/>
                    <a:lumOff val="60000"/>
                  </a:schemeClr>
                </a:solidFill>
                <a:latin typeface="+mn-lt"/>
                <a:cs typeface="+mn-cs"/>
              </a:rPr>
              <a:t/>
            </a:r>
            <a:br>
              <a:rPr lang="fr-BE" sz="2400" b="0"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6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kumimoji="0" lang="nl-BE" sz="2800" b="1" i="0" u="none" strike="noStrike" kern="1200" cap="none" spc="100" normalizeH="0" baseline="0" noProof="0" dirty="0">
                <a:ln>
                  <a:noFill/>
                </a:ln>
                <a:solidFill>
                  <a:prstClr val="white"/>
                </a:solidFill>
                <a:effectLst/>
                <a:uLnTx/>
                <a:uFillTx/>
                <a:latin typeface="Arial"/>
                <a:ea typeface="+mn-ea"/>
                <a:cs typeface="Arial"/>
              </a:rPr>
              <a:t>Updates &amp; Communications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2002567652"/>
              </p:ext>
            </p:extLst>
          </p:nvPr>
        </p:nvGraphicFramePr>
        <p:xfrm>
          <a:off x="348343" y="1522748"/>
          <a:ext cx="11462656" cy="4927312"/>
        </p:xfrm>
        <a:graphic>
          <a:graphicData uri="http://schemas.openxmlformats.org/drawingml/2006/table">
            <a:tbl>
              <a:tblPr firstRow="1" bandRow="1">
                <a:tableStyleId>{5C22544A-7EE6-4342-B048-85BDC9FD1C3A}</a:tableStyleId>
              </a:tblPr>
              <a:tblGrid>
                <a:gridCol w="2413189">
                  <a:extLst>
                    <a:ext uri="{9D8B030D-6E8A-4147-A177-3AD203B41FA5}">
                      <a16:colId xmlns:a16="http://schemas.microsoft.com/office/drawing/2014/main" val="1025559344"/>
                    </a:ext>
                  </a:extLst>
                </a:gridCol>
                <a:gridCol w="9049467">
                  <a:extLst>
                    <a:ext uri="{9D8B030D-6E8A-4147-A177-3AD203B41FA5}">
                      <a16:colId xmlns:a16="http://schemas.microsoft.com/office/drawing/2014/main" val="2714932952"/>
                    </a:ext>
                  </a:extLst>
                </a:gridCol>
              </a:tblGrid>
              <a:tr h="440996">
                <a:tc>
                  <a:txBody>
                    <a:bodyPr/>
                    <a:lstStyle/>
                    <a:p>
                      <a:endParaRPr lang="fr-BE" dirty="0"/>
                    </a:p>
                  </a:txBody>
                  <a:tcPr/>
                </a:tc>
                <a:tc>
                  <a:txBody>
                    <a:bodyPr/>
                    <a:lstStyle/>
                    <a:p>
                      <a:endParaRPr lang="fr-BE" dirty="0"/>
                    </a:p>
                  </a:txBody>
                  <a:tcPr/>
                </a:tc>
                <a:extLst>
                  <a:ext uri="{0D108BD9-81ED-4DB2-BD59-A6C34878D82A}">
                    <a16:rowId xmlns:a16="http://schemas.microsoft.com/office/drawing/2014/main" val="400855173"/>
                  </a:ext>
                </a:extLst>
              </a:tr>
              <a:tr h="1023958">
                <a:tc>
                  <a:txBody>
                    <a:bodyPr/>
                    <a:lstStyle/>
                    <a:p>
                      <a:pPr algn="l" fontAlgn="t"/>
                      <a:r>
                        <a:rPr lang="fr-BE" sz="1400" b="0" i="0" u="none" strike="noStrike" kern="1200" dirty="0">
                          <a:solidFill>
                            <a:schemeClr val="tx1">
                              <a:lumMod val="50000"/>
                            </a:schemeClr>
                          </a:solidFill>
                          <a:effectLst/>
                          <a:latin typeface="Calibri" panose="020F0502020204030204" pitchFamily="34" charset="0"/>
                          <a:ea typeface="+mn-ea"/>
                          <a:cs typeface="+mn-cs"/>
                        </a:rPr>
                        <a:t>PITTER</a:t>
                      </a:r>
                    </a:p>
                  </a:txBody>
                  <a:tcPr>
                    <a:solidFill>
                      <a:schemeClr val="accent1">
                        <a:lumMod val="20000"/>
                        <a:lumOff val="80000"/>
                      </a:schemeClr>
                    </a:solidFill>
                  </a:tcPr>
                </a:tc>
                <a:tc>
                  <a:txBody>
                    <a:bodyPr/>
                    <a:lstStyle/>
                    <a:p>
                      <a:pPr algn="l" fontAlgn="t"/>
                      <a:r>
                        <a:rPr lang="en-US" sz="1400" b="0" i="0" u="none" strike="noStrike" kern="1200" dirty="0">
                          <a:solidFill>
                            <a:schemeClr val="tx1">
                              <a:lumMod val="50000"/>
                            </a:schemeClr>
                          </a:solidFill>
                          <a:effectLst/>
                          <a:latin typeface="Calibri" panose="020F0502020204030204" pitchFamily="34" charset="0"/>
                          <a:ea typeface="+mn-ea"/>
                          <a:cs typeface="+mn-cs"/>
                        </a:rPr>
                        <a:t>The Pitter project has been published in production on 29/08.</a:t>
                      </a:r>
                    </a:p>
                    <a:p>
                      <a:pPr algn="l" fontAlgn="t"/>
                      <a:r>
                        <a:rPr lang="en-US" sz="1400" b="0" i="0" u="none" strike="noStrike" kern="1200" dirty="0">
                          <a:solidFill>
                            <a:schemeClr val="tx1">
                              <a:lumMod val="50000"/>
                            </a:schemeClr>
                          </a:solidFill>
                          <a:effectLst/>
                          <a:latin typeface="Calibri" panose="020F0502020204030204" pitchFamily="34" charset="0"/>
                          <a:ea typeface="+mn-ea"/>
                          <a:cs typeface="+mn-cs"/>
                        </a:rPr>
                        <a:t>The accounts will be created before 04/09.</a:t>
                      </a:r>
                    </a:p>
                    <a:p>
                      <a:pPr algn="l" fontAlgn="t"/>
                      <a:r>
                        <a:rPr lang="en-US" sz="1400" b="0" i="0" u="none" strike="noStrike" kern="1200" dirty="0">
                          <a:solidFill>
                            <a:schemeClr val="tx1">
                              <a:lumMod val="50000"/>
                            </a:schemeClr>
                          </a:solidFill>
                          <a:effectLst/>
                          <a:latin typeface="Calibri" panose="020F0502020204030204" pitchFamily="34" charset="0"/>
                          <a:ea typeface="+mn-ea"/>
                          <a:cs typeface="+mn-cs"/>
                        </a:rPr>
                        <a:t>Registrations can start as of 04/09.</a:t>
                      </a:r>
                    </a:p>
                    <a:p>
                      <a:pPr algn="l" fontAlgn="t"/>
                      <a:endParaRPr lang="en-US" sz="1400" b="0" i="0" u="none" strike="noStrike" kern="1200" dirty="0">
                        <a:solidFill>
                          <a:schemeClr val="tx1">
                            <a:lumMod val="50000"/>
                          </a:schemeClr>
                        </a:solidFill>
                        <a:effectLst/>
                        <a:latin typeface="Calibri" panose="020F0502020204030204" pitchFamily="34"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1955356711"/>
                  </a:ext>
                </a:extLst>
              </a:tr>
              <a:tr h="1023958">
                <a:tc>
                  <a:txBody>
                    <a:bodyPr/>
                    <a:lstStyle/>
                    <a:p>
                      <a:pPr algn="l" fontAlgn="t"/>
                      <a:r>
                        <a:rPr lang="fr-BE" sz="1400" b="0" i="0" u="none" strike="noStrike" dirty="0">
                          <a:solidFill>
                            <a:schemeClr val="tx1">
                              <a:lumMod val="50000"/>
                            </a:schemeClr>
                          </a:solidFill>
                          <a:effectLst/>
                          <a:latin typeface="Calibri" panose="020F0502020204030204" pitchFamily="34" charset="0"/>
                        </a:rPr>
                        <a:t>NIC Flow</a:t>
                      </a:r>
                    </a:p>
                  </a:txBody>
                  <a:tcPr>
                    <a:solidFill>
                      <a:schemeClr val="accent1">
                        <a:lumMod val="20000"/>
                        <a:lumOff val="80000"/>
                      </a:schemeClr>
                    </a:solidFill>
                  </a:tcPr>
                </a:tc>
                <a:tc>
                  <a:txBody>
                    <a:bodyPr/>
                    <a:lstStyle/>
                    <a:p>
                      <a:pPr algn="l" fontAlgn="t"/>
                      <a:r>
                        <a:rPr lang="en-US" sz="1400" b="0" i="0" u="none" strike="noStrike" dirty="0">
                          <a:solidFill>
                            <a:schemeClr val="tx1">
                              <a:lumMod val="50000"/>
                            </a:schemeClr>
                          </a:solidFill>
                          <a:effectLst/>
                          <a:latin typeface="Calibri" panose="020F0502020204030204" pitchFamily="34" charset="0"/>
                        </a:rPr>
                        <a:t>The NIC flow is in production since 30/08.</a:t>
                      </a:r>
                    </a:p>
                    <a:p>
                      <a:pPr algn="l" fontAlgn="t"/>
                      <a:endParaRPr lang="en-US" sz="1400" b="0" i="0" u="none" strike="noStrike" dirty="0">
                        <a:solidFill>
                          <a:schemeClr val="tx1">
                            <a:lumMod val="50000"/>
                          </a:schemeClr>
                        </a:solidFill>
                        <a:effectLst/>
                        <a:latin typeface="Calibri" panose="020F0502020204030204" pitchFamily="34" charset="0"/>
                      </a:endParaRPr>
                    </a:p>
                    <a:p>
                      <a:pPr algn="l" fontAlgn="t"/>
                      <a:r>
                        <a:rPr lang="en-US" sz="1400" b="0" i="0" u="none" strike="noStrike" dirty="0">
                          <a:solidFill>
                            <a:schemeClr val="tx1">
                              <a:lumMod val="50000"/>
                            </a:schemeClr>
                          </a:solidFill>
                          <a:effectLst/>
                          <a:latin typeface="Calibri" panose="020F0502020204030204" pitchFamily="34" charset="0"/>
                        </a:rPr>
                        <a:t>Each 24h 1 single merged file is created for NIC with all submitted </a:t>
                      </a:r>
                      <a:r>
                        <a:rPr lang="en-US" sz="1400" b="0" i="0" u="none" strike="noStrike" dirty="0" err="1">
                          <a:solidFill>
                            <a:schemeClr val="tx1">
                              <a:lumMod val="50000"/>
                            </a:schemeClr>
                          </a:solidFill>
                          <a:effectLst/>
                          <a:latin typeface="Calibri" panose="020F0502020204030204" pitchFamily="34" charset="0"/>
                        </a:rPr>
                        <a:t>Qermid</a:t>
                      </a:r>
                      <a:r>
                        <a:rPr lang="en-US" sz="1400" b="0" i="0" u="none" strike="noStrike" dirty="0">
                          <a:solidFill>
                            <a:schemeClr val="tx1">
                              <a:lumMod val="50000"/>
                            </a:schemeClr>
                          </a:solidFill>
                          <a:effectLst/>
                          <a:latin typeface="Calibri" panose="020F0502020204030204" pitchFamily="34" charset="0"/>
                        </a:rPr>
                        <a:t> registrations of the past 24h. This will happen approx. between 21:00 and 22:00, depending on the exact time the NIC flow was activated on your HD4DP2.</a:t>
                      </a:r>
                    </a:p>
                    <a:p>
                      <a:pPr algn="l" fontAlgn="t"/>
                      <a:endParaRPr lang="en-US" sz="1400" b="0" i="0" u="none" strike="noStrike" baseline="0" dirty="0">
                        <a:solidFill>
                          <a:schemeClr val="tx1">
                            <a:lumMod val="50000"/>
                          </a:schemeClr>
                        </a:solidFill>
                        <a:effectLst/>
                        <a:latin typeface="Calibri" panose="020F0502020204030204" pitchFamily="34" charset="0"/>
                      </a:endParaRPr>
                    </a:p>
                    <a:p>
                      <a:pPr algn="l" fontAlgn="t"/>
                      <a:r>
                        <a:rPr lang="en-US" sz="1400" b="0" i="0" u="none" strike="noStrike" baseline="0" dirty="0">
                          <a:solidFill>
                            <a:schemeClr val="tx1">
                              <a:lumMod val="50000"/>
                            </a:schemeClr>
                          </a:solidFill>
                          <a:effectLst/>
                          <a:latin typeface="Calibri" panose="020F0502020204030204" pitchFamily="34" charset="0"/>
                        </a:rPr>
                        <a:t>During the month of September our teams will recreate the files of all previous submitted </a:t>
                      </a:r>
                      <a:r>
                        <a:rPr lang="en-US" sz="1400" b="0" i="0" u="none" strike="noStrike" baseline="0" dirty="0" err="1">
                          <a:solidFill>
                            <a:schemeClr val="tx1">
                              <a:lumMod val="50000"/>
                            </a:schemeClr>
                          </a:solidFill>
                          <a:effectLst/>
                          <a:latin typeface="Calibri" panose="020F0502020204030204" pitchFamily="34" charset="0"/>
                        </a:rPr>
                        <a:t>Qermid</a:t>
                      </a:r>
                      <a:r>
                        <a:rPr lang="en-US" sz="1400" b="0" i="0" u="none" strike="noStrike" baseline="0" dirty="0">
                          <a:solidFill>
                            <a:schemeClr val="tx1">
                              <a:lumMod val="50000"/>
                            </a:schemeClr>
                          </a:solidFill>
                          <a:effectLst/>
                          <a:latin typeface="Calibri" panose="020F0502020204030204" pitchFamily="34" charset="0"/>
                        </a:rPr>
                        <a:t> registrations and submit them for the hospitals that have chosen for the sending to the NIC via the HD4DP2 platform (option 2).</a:t>
                      </a:r>
                    </a:p>
                    <a:p>
                      <a:pPr algn="l" fontAlgn="t"/>
                      <a:endParaRPr lang="en-US" sz="1400" b="0" i="0" u="none" strike="noStrike" baseline="0" dirty="0">
                        <a:solidFill>
                          <a:schemeClr val="tx1">
                            <a:lumMod val="50000"/>
                          </a:schemeClr>
                        </a:solidFill>
                        <a:effectLst/>
                        <a:latin typeface="Calibri" panose="020F0502020204030204" pitchFamily="34" charset="0"/>
                      </a:endParaRPr>
                    </a:p>
                    <a:p>
                      <a:pPr algn="l" fontAlgn="t"/>
                      <a:r>
                        <a:rPr lang="en-US" sz="1400" b="0" i="0" u="none" strike="noStrike" baseline="0" dirty="0">
                          <a:solidFill>
                            <a:schemeClr val="tx1">
                              <a:lumMod val="50000"/>
                            </a:schemeClr>
                          </a:solidFill>
                          <a:effectLst/>
                          <a:latin typeface="Calibri" panose="020F0502020204030204" pitchFamily="34" charset="0"/>
                        </a:rPr>
                        <a:t>We are currently updating our documentation pages (generic and project specific) with extra information about the NIC process.</a:t>
                      </a:r>
                    </a:p>
                    <a:p>
                      <a:pPr algn="l" fontAlgn="t"/>
                      <a:endParaRPr lang="en-US"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25640938"/>
                  </a:ext>
                </a:extLst>
              </a:tr>
              <a:tr h="1023958">
                <a:tc>
                  <a:txBody>
                    <a:bodyPr/>
                    <a:lstStyle/>
                    <a:p>
                      <a:pPr algn="l" fontAlgn="t"/>
                      <a:r>
                        <a:rPr lang="fr-BE" sz="1400" b="0" i="0" u="none" strike="noStrike" dirty="0">
                          <a:solidFill>
                            <a:schemeClr val="tx1">
                              <a:lumMod val="50000"/>
                            </a:schemeClr>
                          </a:solidFill>
                          <a:effectLst/>
                          <a:latin typeface="Calibri" panose="020F0502020204030204" pitchFamily="34" charset="0"/>
                        </a:rPr>
                        <a:t>Prolongation </a:t>
                      </a:r>
                      <a:r>
                        <a:rPr lang="fr-BE" sz="1400" b="0" i="0" u="none" strike="noStrike" dirty="0" err="1">
                          <a:solidFill>
                            <a:schemeClr val="tx1">
                              <a:lumMod val="50000"/>
                            </a:schemeClr>
                          </a:solidFill>
                          <a:effectLst/>
                          <a:latin typeface="Calibri" panose="020F0502020204030204" pitchFamily="34" charset="0"/>
                        </a:rPr>
                        <a:t>transitional</a:t>
                      </a:r>
                      <a:r>
                        <a:rPr lang="fr-BE" sz="1400" b="0" i="0" u="none" strike="noStrike" dirty="0">
                          <a:solidFill>
                            <a:schemeClr val="tx1">
                              <a:lumMod val="50000"/>
                            </a:schemeClr>
                          </a:solidFill>
                          <a:effectLst/>
                          <a:latin typeface="Calibri" panose="020F0502020204030204" pitchFamily="34" charset="0"/>
                        </a:rPr>
                        <a:t> </a:t>
                      </a:r>
                      <a:r>
                        <a:rPr lang="fr-BE" sz="1400" b="0" i="0" u="none" strike="noStrike" dirty="0" err="1">
                          <a:solidFill>
                            <a:schemeClr val="tx1">
                              <a:lumMod val="50000"/>
                            </a:schemeClr>
                          </a:solidFill>
                          <a:effectLst/>
                          <a:latin typeface="Calibri" panose="020F0502020204030204" pitchFamily="34" charset="0"/>
                        </a:rPr>
                        <a:t>measures</a:t>
                      </a:r>
                      <a:endParaRPr lang="fr-BE" sz="1400" b="0" i="0" u="none" strike="noStrike" dirty="0">
                        <a:solidFill>
                          <a:schemeClr val="tx1">
                            <a:lumMod val="50000"/>
                          </a:schemeClr>
                        </a:solidFill>
                        <a:effectLst/>
                        <a:latin typeface="Calibri" panose="020F0502020204030204" pitchFamily="34" charset="0"/>
                      </a:endParaRPr>
                    </a:p>
                  </a:txBody>
                  <a:tcPr>
                    <a:solidFill>
                      <a:schemeClr val="accent1">
                        <a:lumMod val="20000"/>
                        <a:lumOff val="80000"/>
                      </a:schemeClr>
                    </a:solidFill>
                  </a:tcPr>
                </a:tc>
                <a:tc>
                  <a:txBody>
                    <a:bodyPr/>
                    <a:lstStyle/>
                    <a:p>
                      <a:pPr algn="l" fontAlgn="t"/>
                      <a:r>
                        <a:rPr lang="en-US" sz="1400" b="0" i="0" u="none" strike="noStrike" dirty="0" err="1">
                          <a:solidFill>
                            <a:schemeClr val="tx1">
                              <a:lumMod val="50000"/>
                            </a:schemeClr>
                          </a:solidFill>
                          <a:effectLst/>
                          <a:latin typeface="Calibri" panose="020F0502020204030204" pitchFamily="34" charset="0"/>
                        </a:rPr>
                        <a:t>Riziv</a:t>
                      </a:r>
                      <a:r>
                        <a:rPr lang="en-US" sz="1400" b="0" i="0" u="none" strike="noStrike" dirty="0">
                          <a:solidFill>
                            <a:schemeClr val="tx1">
                              <a:lumMod val="50000"/>
                            </a:schemeClr>
                          </a:solidFill>
                          <a:effectLst/>
                          <a:latin typeface="Calibri" panose="020F0502020204030204" pitchFamily="34" charset="0"/>
                        </a:rPr>
                        <a:t> communicated on 30/08/2023 to all hospitals and partners that the start date for the obligated registrations has been moved to 1/10/2023.</a:t>
                      </a:r>
                    </a:p>
                  </a:txBody>
                  <a:tcPr>
                    <a:solidFill>
                      <a:schemeClr val="accent1">
                        <a:lumMod val="20000"/>
                        <a:lumOff val="80000"/>
                      </a:schemeClr>
                    </a:solidFill>
                  </a:tcPr>
                </a:tc>
                <a:extLst>
                  <a:ext uri="{0D108BD9-81ED-4DB2-BD59-A6C34878D82A}">
                    <a16:rowId xmlns:a16="http://schemas.microsoft.com/office/drawing/2014/main" val="4080834269"/>
                  </a:ext>
                </a:extLst>
              </a:tr>
            </a:tbl>
          </a:graphicData>
        </a:graphic>
      </p:graphicFrame>
    </p:spTree>
    <p:extLst>
      <p:ext uri="{BB962C8B-B14F-4D97-AF65-F5344CB8AC3E}">
        <p14:creationId xmlns:p14="http://schemas.microsoft.com/office/powerpoint/2010/main" val="272007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Q &amp; A</a:t>
            </a:r>
          </a:p>
        </p:txBody>
      </p:sp>
      <p:pic>
        <p:nvPicPr>
          <p:cNvPr id="3074" name="Picture 2" descr="Q&amp;a - Free education icons"/>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6702" y="2059886"/>
            <a:ext cx="3877344" cy="387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086724" y="2073569"/>
            <a:ext cx="2691825" cy="2032089"/>
            <a:chOff x="562723" y="2073568"/>
            <a:chExt cx="2691825" cy="2032089"/>
          </a:xfrm>
        </p:grpSpPr>
        <p:sp>
          <p:nvSpPr>
            <p:cNvPr id="4" name="TextBox 3"/>
            <p:cNvSpPr txBox="1"/>
            <p:nvPr/>
          </p:nvSpPr>
          <p:spPr>
            <a:xfrm>
              <a:off x="1130249" y="2614874"/>
              <a:ext cx="2124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healthdata@sciensano.be</a:t>
              </a:r>
            </a:p>
          </p:txBody>
        </p:sp>
        <p:pic>
          <p:nvPicPr>
            <p:cNvPr id="5" name="Picture 2" descr="http://2.bp.blogspot.com/-uELSm1FlBsE/T84a1hSie7I/AAAAAAAAAFY/hiUN3ybDb3o/s1600/InternetExplorer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376" y="2073568"/>
              <a:ext cx="362483" cy="36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0249" y="2075863"/>
              <a:ext cx="1678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www.healthdata.be</a:t>
              </a:r>
              <a:endParaRPr kumimoji="0" lang="en-GB" sz="18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4" descr="Phone And Email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475" y="2614874"/>
              <a:ext cx="364384" cy="36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ntouch-marketing.com/wp-content/uploads/2013/08/linkedin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475" y="3165614"/>
              <a:ext cx="337679" cy="337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30249" y="3175899"/>
              <a:ext cx="12234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 be</a:t>
              </a:r>
            </a:p>
          </p:txBody>
        </p:sp>
        <p:pic>
          <p:nvPicPr>
            <p:cNvPr id="10" name="Picture 10" descr="http://www.gosocialsignals.co.uk/wp-content/uploads/2014/12/twitter_new_bird-iphon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2723" y="3615771"/>
              <a:ext cx="653181" cy="489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30249" y="3706825"/>
              <a:ext cx="1385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Calibri" panose="020F0502020204030204"/>
                  <a:ea typeface="+mn-ea"/>
                  <a:cs typeface="+mn-cs"/>
                </a:rPr>
                <a:t>@healthdatabe </a:t>
              </a:r>
            </a:p>
          </p:txBody>
        </p:sp>
      </p:grpSp>
      <p:grpSp>
        <p:nvGrpSpPr>
          <p:cNvPr id="27" name="Group 26"/>
          <p:cNvGrpSpPr/>
          <p:nvPr/>
        </p:nvGrpSpPr>
        <p:grpSpPr>
          <a:xfrm>
            <a:off x="8032117" y="1944002"/>
            <a:ext cx="1463610" cy="3465893"/>
            <a:chOff x="6508117" y="1944001"/>
            <a:chExt cx="1463610" cy="3465893"/>
          </a:xfrm>
        </p:grpSpPr>
        <p:grpSp>
          <p:nvGrpSpPr>
            <p:cNvPr id="13" name="Group 12"/>
            <p:cNvGrpSpPr/>
            <p:nvPr/>
          </p:nvGrpSpPr>
          <p:grpSpPr>
            <a:xfrm>
              <a:off x="6764853" y="2702194"/>
              <a:ext cx="902010" cy="947410"/>
              <a:chOff x="3336713" y="500390"/>
              <a:chExt cx="902010" cy="947410"/>
            </a:xfrm>
          </p:grpSpPr>
          <p:grpSp>
            <p:nvGrpSpPr>
              <p:cNvPr id="23" name="Group 22"/>
              <p:cNvGrpSpPr/>
              <p:nvPr/>
            </p:nvGrpSpPr>
            <p:grpSpPr>
              <a:xfrm>
                <a:off x="3347147" y="501236"/>
                <a:ext cx="879355" cy="946564"/>
                <a:chOff x="3347147" y="501236"/>
                <a:chExt cx="879355" cy="946564"/>
              </a:xfrm>
            </p:grpSpPr>
            <p:sp>
              <p:nvSpPr>
                <p:cNvPr id="25" name="Rounded Rectangle 24"/>
                <p:cNvSpPr/>
                <p:nvPr/>
              </p:nvSpPr>
              <p:spPr>
                <a:xfrm>
                  <a:off x="3347147" y="501236"/>
                  <a:ext cx="879355" cy="946564"/>
                </a:xfrm>
                <a:prstGeom prst="round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6" name="Picture 8" descr="riziv_klei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98502" y="731222"/>
                  <a:ext cx="828000" cy="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p:cNvSpPr txBox="1"/>
              <p:nvPr/>
            </p:nvSpPr>
            <p:spPr>
              <a:xfrm>
                <a:off x="3336713" y="500390"/>
                <a:ext cx="90201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900" b="0" i="0" u="none" strike="noStrike" kern="0" cap="none" spc="0" normalizeH="0" baseline="0" noProof="0" dirty="0">
                    <a:ln>
                      <a:noFill/>
                    </a:ln>
                    <a:solidFill>
                      <a:srgbClr val="4BACC6">
                        <a:lumMod val="75000"/>
                      </a:srgbClr>
                    </a:solidFill>
                    <a:effectLst/>
                    <a:uLnTx/>
                    <a:uFillTx/>
                    <a:latin typeface="Arial" panose="020B0604020202020204"/>
                    <a:ea typeface="+mn-ea"/>
                    <a:cs typeface="+mn-cs"/>
                  </a:rPr>
                  <a:t>Sponsored by</a:t>
                </a:r>
              </a:p>
            </p:txBody>
          </p:sp>
        </p:grpSp>
        <p:grpSp>
          <p:nvGrpSpPr>
            <p:cNvPr id="14" name="Group 13"/>
            <p:cNvGrpSpPr/>
            <p:nvPr/>
          </p:nvGrpSpPr>
          <p:grpSpPr>
            <a:xfrm rot="21321240">
              <a:off x="6573233" y="3885710"/>
              <a:ext cx="1398494" cy="571500"/>
              <a:chOff x="-3048000" y="685800"/>
              <a:chExt cx="1398494" cy="571500"/>
            </a:xfrm>
          </p:grpSpPr>
          <p:sp>
            <p:nvSpPr>
              <p:cNvPr id="21" name="Rounded Rectangle 20"/>
              <p:cNvSpPr/>
              <p:nvPr/>
            </p:nvSpPr>
            <p:spPr bwMode="auto">
              <a:xfrm rot="504696">
                <a:off x="-3048000" y="685800"/>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22" name="Picture 2" descr="http://plan-egezondheid.be.178-208-48-194.yoolspreview.be/wp-content/uploads/nl-logo.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85198">
                <a:off x="-2944906" y="794999"/>
                <a:ext cx="1188720" cy="306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717164" y="4661746"/>
              <a:ext cx="1210295" cy="748148"/>
              <a:chOff x="5831908" y="4171640"/>
              <a:chExt cx="2899205" cy="1723409"/>
            </a:xfrm>
          </p:grpSpPr>
          <p:pic>
            <p:nvPicPr>
              <p:cNvPr id="19" name="Picture 2">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21420000">
                <a:off x="5831908" y="4264528"/>
                <a:ext cx="2858496" cy="163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https://www.youtube.com/yt/brand/media/image/YouTube-logo-full_color.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02157" y="4171640"/>
                <a:ext cx="1028956" cy="6402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508117" y="1944001"/>
              <a:ext cx="1398494" cy="571500"/>
              <a:chOff x="10530596" y="3239259"/>
              <a:chExt cx="1398494" cy="571500"/>
            </a:xfrm>
          </p:grpSpPr>
          <p:sp>
            <p:nvSpPr>
              <p:cNvPr id="17" name="Rounded Rectangle 16"/>
              <p:cNvSpPr/>
              <p:nvPr/>
            </p:nvSpPr>
            <p:spPr bwMode="auto">
              <a:xfrm rot="21321240">
                <a:off x="10530596" y="3239259"/>
                <a:ext cx="1398494" cy="571500"/>
              </a:xfrm>
              <a:prstGeom prst="roundRect">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charset="0"/>
                  <a:ea typeface="ＭＳ Ｐゴシック" pitchFamily="1" charset="-128"/>
                  <a:cs typeface="+mn-cs"/>
                </a:endParaRPr>
              </a:p>
            </p:txBody>
          </p:sp>
          <p:pic>
            <p:nvPicPr>
              <p:cNvPr id="18" name="Picture 2" descr="Afbeeldingsresultaat voor sciens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268552">
                <a:off x="10584999" y="3340340"/>
                <a:ext cx="1306677" cy="273586"/>
              </a:xfrm>
              <a:prstGeom prst="rect">
                <a:avLst/>
              </a:prstGeom>
              <a:solidFill>
                <a:schemeClr val="bg1"/>
              </a:solidFill>
            </p:spPr>
          </p:pic>
        </p:grpSp>
      </p:grpSp>
    </p:spTree>
    <p:extLst>
      <p:ext uri="{BB962C8B-B14F-4D97-AF65-F5344CB8AC3E}">
        <p14:creationId xmlns:p14="http://schemas.microsoft.com/office/powerpoint/2010/main" val="475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t>Clarification release 2.5</a:t>
            </a:r>
            <a:endParaRPr lang="fr-BE" sz="2400" spc="100" dirty="0"/>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all" dirty="0">
                <a:solidFill>
                  <a:srgbClr val="FFFFFF"/>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t>Incidents Report</a:t>
            </a:r>
            <a:r>
              <a:rPr lang="fr-BE" sz="2400" cap="all" dirty="0">
                <a:solidFill>
                  <a:srgbClr val="FFFFFF"/>
                </a:solidFill>
                <a:latin typeface="+mn-lt"/>
                <a:cs typeface="+mn-cs"/>
              </a:rPr>
              <a:t/>
            </a:r>
            <a:br>
              <a:rPr lang="fr-BE" sz="2400" cap="all"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EAM 3.0</a:t>
            </a:r>
            <a:br>
              <a:rPr lang="fr-BE" sz="2400" dirty="0">
                <a:solidFill>
                  <a:srgbClr val="FFFFFF"/>
                </a:solidFill>
                <a:latin typeface="+mn-lt"/>
                <a:cs typeface="+mn-cs"/>
              </a:rPr>
            </a:br>
            <a:endParaRPr lang="fr-BE" sz="2400"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156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t>Clarification release 2.5</a:t>
            </a:r>
            <a:endParaRPr lang="fr-BE" sz="2400" spc="100" dirty="0"/>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cap="all" dirty="0">
                <a:solidFill>
                  <a:schemeClr val="tx2">
                    <a:lumMod val="40000"/>
                    <a:lumOff val="60000"/>
                  </a:schemeClr>
                </a:solidFill>
                <a:latin typeface="+mn-lt"/>
                <a:cs typeface="+mn-cs"/>
              </a:rPr>
              <a:t>Q&amp;A</a:t>
            </a:r>
          </a:p>
          <a:p>
            <a:pPr marL="474300" indent="-457200" algn="l">
              <a:lnSpc>
                <a:spcPct val="100000"/>
              </a:lnSpc>
              <a:spcBef>
                <a:spcPts val="0"/>
              </a:spcBef>
              <a:spcAft>
                <a:spcPts val="600"/>
              </a:spcAft>
              <a:buFont typeface="+mj-lt"/>
              <a:buAutoNum type="arabicPeriod"/>
            </a:pPr>
            <a:endParaRPr lang="fr-BE" sz="2400" b="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cap="none" spc="100" dirty="0">
                <a:solidFill>
                  <a:schemeClr val="tx2">
                    <a:lumMod val="40000"/>
                    <a:lumOff val="60000"/>
                  </a:schemeClr>
                </a:solidFill>
              </a:rPr>
              <a:t>Incidents Report</a:t>
            </a:r>
            <a:r>
              <a:rPr lang="fr-BE" sz="2400" b="0" cap="all" dirty="0">
                <a:solidFill>
                  <a:schemeClr val="tx2">
                    <a:lumMod val="40000"/>
                    <a:lumOff val="60000"/>
                  </a:schemeClr>
                </a:solidFill>
                <a:latin typeface="+mn-lt"/>
                <a:cs typeface="+mn-cs"/>
              </a:rPr>
              <a:t/>
            </a:r>
            <a:br>
              <a:rPr lang="fr-BE" sz="2400" b="0" cap="all"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EAM 3.0</a:t>
            </a:r>
            <a:br>
              <a:rPr lang="fr-BE" sz="2400" b="0"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815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115BF2B-D95F-D78F-488C-10E26B1C68CE}"/>
              </a:ext>
            </a:extLst>
          </p:cNvPr>
          <p:cNvSpPr>
            <a:spLocks noGrp="1"/>
          </p:cNvSpPr>
          <p:nvPr>
            <p:ph type="title"/>
          </p:nvPr>
        </p:nvSpPr>
        <p:spPr>
          <a:xfrm>
            <a:off x="479376" y="360000"/>
            <a:ext cx="11353824" cy="936000"/>
          </a:xfrm>
          <a:prstGeom prst="rect">
            <a:avLst/>
          </a:prstGeom>
        </p:spPr>
        <p:txBody>
          <a:bodyPr lIns="91440" tIns="45720" rIns="91440" bIns="45720" anchor="ctr"/>
          <a:lstStyle/>
          <a:p>
            <a:r>
              <a:rPr lang="en-US" dirty="0"/>
              <a:t>Clarifications release 2.5</a:t>
            </a:r>
            <a:endParaRPr lang="en-GB" dirty="0"/>
          </a:p>
        </p:txBody>
      </p:sp>
      <p:sp>
        <p:nvSpPr>
          <p:cNvPr id="5" name="CustomShape 2">
            <a:extLst>
              <a:ext uri="{FF2B5EF4-FFF2-40B4-BE49-F238E27FC236}">
                <a16:creationId xmlns:a16="http://schemas.microsoft.com/office/drawing/2014/main" id="{8C549233-F2C2-6265-3678-EF567126141E}"/>
              </a:ext>
            </a:extLst>
          </p:cNvPr>
          <p:cNvSpPr/>
          <p:nvPr/>
        </p:nvSpPr>
        <p:spPr>
          <a:xfrm>
            <a:off x="396385" y="1470281"/>
            <a:ext cx="11353824" cy="4503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109220">
              <a:spcBef>
                <a:spcPts val="400"/>
              </a:spcBef>
              <a:spcAft>
                <a:spcPts val="800"/>
              </a:spcAft>
            </a:pPr>
            <a:r>
              <a:rPr lang="en-IE" b="1" spc="-1" dirty="0">
                <a:cs typeface="Arial"/>
              </a:rPr>
              <a:t>1. Usage of MDM values in API</a:t>
            </a:r>
            <a:endParaRPr lang="en-IE" spc="-1" dirty="0">
              <a:cs typeface="Arial"/>
            </a:endParaRPr>
          </a:p>
          <a:p>
            <a:pPr marL="394970" indent="-285750">
              <a:spcBef>
                <a:spcPts val="400"/>
              </a:spcBef>
              <a:spcAft>
                <a:spcPts val="800"/>
              </a:spcAft>
              <a:buFont typeface="Arial"/>
              <a:buChar char="•"/>
            </a:pPr>
            <a:r>
              <a:rPr lang="en-US" spc="-1" dirty="0">
                <a:ea typeface="+mn-lt"/>
                <a:cs typeface="+mn-lt"/>
              </a:rPr>
              <a:t>The upcoming release has </a:t>
            </a:r>
            <a:r>
              <a:rPr lang="en-US" u="sng" spc="-1" dirty="0">
                <a:ea typeface="+mn-lt"/>
                <a:cs typeface="+mn-lt"/>
              </a:rPr>
              <a:t>no impact</a:t>
            </a:r>
            <a:r>
              <a:rPr lang="en-US" spc="-1" dirty="0">
                <a:ea typeface="+mn-lt"/>
                <a:cs typeface="+mn-lt"/>
              </a:rPr>
              <a:t> on current implementations of API using MDM ids. </a:t>
            </a:r>
          </a:p>
          <a:p>
            <a:pPr marL="394970" indent="-285750">
              <a:spcBef>
                <a:spcPts val="400"/>
              </a:spcBef>
              <a:spcAft>
                <a:spcPts val="800"/>
              </a:spcAft>
              <a:buFont typeface="Arial"/>
              <a:buChar char="•"/>
            </a:pPr>
            <a:r>
              <a:rPr lang="en-US" spc="-1" dirty="0">
                <a:ea typeface="+mn-lt"/>
                <a:cs typeface="+mn-lt"/>
              </a:rPr>
              <a:t>No changes needed: not now, not in the future: both approaches (value vs id) can be used.</a:t>
            </a:r>
            <a:br>
              <a:rPr lang="en-US" spc="-1" dirty="0">
                <a:ea typeface="+mn-lt"/>
                <a:cs typeface="+mn-lt"/>
              </a:rPr>
            </a:br>
            <a:endParaRPr lang="en-US" spc="-1" dirty="0">
              <a:ea typeface="+mn-lt"/>
              <a:cs typeface="+mn-lt"/>
            </a:endParaRPr>
          </a:p>
          <a:p>
            <a:pPr marL="109220">
              <a:spcBef>
                <a:spcPts val="400"/>
              </a:spcBef>
              <a:spcAft>
                <a:spcPts val="1200"/>
              </a:spcAft>
              <a:buClr>
                <a:srgbClr val="B2D235"/>
              </a:buClr>
            </a:pPr>
            <a:r>
              <a:rPr lang="en-IE" b="1" spc="-1" dirty="0">
                <a:cs typeface="Arial"/>
              </a:rPr>
              <a:t>2. New CSV folder structure</a:t>
            </a:r>
            <a:endParaRPr lang="en-IE" spc="-1" dirty="0">
              <a:cs typeface="Arial"/>
            </a:endParaRPr>
          </a:p>
          <a:p>
            <a:pPr marL="394970" indent="-285750">
              <a:spcBef>
                <a:spcPts val="400"/>
              </a:spcBef>
              <a:spcAft>
                <a:spcPts val="800"/>
              </a:spcAft>
              <a:buFont typeface="Arial"/>
              <a:buChar char="•"/>
            </a:pPr>
            <a:r>
              <a:rPr lang="en-US" spc="-1" dirty="0">
                <a:ea typeface="+mn-lt"/>
                <a:cs typeface="+mn-lt"/>
              </a:rPr>
              <a:t>The upcoming release has </a:t>
            </a:r>
            <a:r>
              <a:rPr lang="en-US" u="sng" spc="-1" dirty="0">
                <a:ea typeface="+mn-lt"/>
                <a:cs typeface="+mn-lt"/>
              </a:rPr>
              <a:t>no impact </a:t>
            </a:r>
            <a:r>
              <a:rPr lang="en-US" spc="-1" dirty="0">
                <a:ea typeface="+mn-lt"/>
                <a:cs typeface="+mn-lt"/>
              </a:rPr>
              <a:t>on current implementations of the current CSV upload process, specifically on the CSV folder structure.</a:t>
            </a:r>
          </a:p>
          <a:p>
            <a:pPr marL="394970" indent="-285750">
              <a:spcBef>
                <a:spcPts val="400"/>
              </a:spcBef>
              <a:spcAft>
                <a:spcPts val="800"/>
              </a:spcAft>
              <a:buFont typeface="Arial"/>
              <a:buChar char="•"/>
            </a:pPr>
            <a:r>
              <a:rPr lang="en-US" spc="-1" dirty="0">
                <a:ea typeface="+mn-lt"/>
                <a:cs typeface="+mn-lt"/>
              </a:rPr>
              <a:t>Both the folder structures can be used during a transition period. </a:t>
            </a:r>
          </a:p>
          <a:p>
            <a:pPr marL="394970" indent="-285750">
              <a:spcBef>
                <a:spcPts val="400"/>
              </a:spcBef>
              <a:spcAft>
                <a:spcPts val="800"/>
              </a:spcAft>
              <a:buFont typeface="Arial"/>
              <a:buChar char="•"/>
            </a:pPr>
            <a:r>
              <a:rPr lang="en-US" spc="-1" dirty="0">
                <a:ea typeface="+mn-lt"/>
                <a:cs typeface="+mn-lt"/>
              </a:rPr>
              <a:t>For new projects, the new convention will be used, for projects in prod both conventions can be used. </a:t>
            </a:r>
          </a:p>
          <a:p>
            <a:pPr marL="394970" indent="-285750">
              <a:spcBef>
                <a:spcPts val="400"/>
              </a:spcBef>
              <a:spcAft>
                <a:spcPts val="800"/>
              </a:spcAft>
              <a:buFont typeface="Arial"/>
              <a:buChar char="•"/>
            </a:pPr>
            <a:r>
              <a:rPr lang="en-US" spc="-1" dirty="0">
                <a:ea typeface="+mn-lt"/>
                <a:cs typeface="+mn-lt"/>
              </a:rPr>
              <a:t>New major releases (so not in cases of bugfix/hotfix) of a dcd, will only use new convention.</a:t>
            </a:r>
            <a:br>
              <a:rPr lang="en-US" spc="-1" dirty="0">
                <a:ea typeface="+mn-lt"/>
                <a:cs typeface="+mn-lt"/>
              </a:rPr>
            </a:br>
            <a:endParaRPr lang="en-US" spc="-1" dirty="0">
              <a:ea typeface="+mn-lt"/>
              <a:cs typeface="+mn-lt"/>
            </a:endParaRPr>
          </a:p>
          <a:p>
            <a:pPr marL="109220">
              <a:spcBef>
                <a:spcPts val="400"/>
              </a:spcBef>
              <a:spcAft>
                <a:spcPts val="800"/>
              </a:spcAft>
            </a:pPr>
            <a:r>
              <a:rPr lang="en-US" sz="1800" b="0" i="0" dirty="0">
                <a:solidFill>
                  <a:srgbClr val="212121"/>
                </a:solidFill>
                <a:effectLst/>
                <a:latin typeface="Calibri" panose="020F0502020204030204" pitchFamily="34" charset="0"/>
              </a:rPr>
              <a:t>			</a:t>
            </a:r>
            <a:r>
              <a:rPr lang="en-US" spc="-1" dirty="0">
                <a:ea typeface="+mn-lt"/>
                <a:cs typeface="+mn-lt"/>
              </a:rPr>
              <a:t>					</a:t>
            </a:r>
            <a:r>
              <a:rPr lang="en-US" b="1" spc="-1" dirty="0">
                <a:solidFill>
                  <a:schemeClr val="accent1">
                    <a:lumMod val="75000"/>
                  </a:schemeClr>
                </a:solidFill>
                <a:ea typeface="+mn-lt"/>
                <a:cs typeface="+mn-lt"/>
              </a:rPr>
              <a:t>Next meeting a new release date will be communicated.</a:t>
            </a:r>
          </a:p>
          <a:p>
            <a:pPr marL="394970" indent="-285750">
              <a:spcBef>
                <a:spcPts val="400"/>
              </a:spcBef>
              <a:spcAft>
                <a:spcPts val="800"/>
              </a:spcAft>
              <a:buFont typeface="Arial"/>
              <a:buChar char="•"/>
            </a:pPr>
            <a:endParaRPr lang="en-US" spc="-1" dirty="0">
              <a:ea typeface="+mn-lt"/>
              <a:cs typeface="+mn-lt"/>
            </a:endParaRPr>
          </a:p>
        </p:txBody>
      </p:sp>
    </p:spTree>
    <p:extLst>
      <p:ext uri="{BB962C8B-B14F-4D97-AF65-F5344CB8AC3E}">
        <p14:creationId xmlns:p14="http://schemas.microsoft.com/office/powerpoint/2010/main" val="38895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Clarification release 2.5</a:t>
            </a: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t>Q&amp;A</a:t>
            </a:r>
          </a:p>
          <a:p>
            <a:pPr marL="474300" indent="-457200" algn="l">
              <a:lnSpc>
                <a:spcPct val="100000"/>
              </a:lnSpc>
              <a:spcBef>
                <a:spcPts val="0"/>
              </a:spcBef>
              <a:spcAft>
                <a:spcPts val="600"/>
              </a:spcAft>
              <a:buFont typeface="+mj-lt"/>
              <a:buAutoNum type="arabicPeriod"/>
            </a:pPr>
            <a:endParaRPr lang="fr-BE" sz="2400" b="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cap="none" spc="100" dirty="0">
                <a:solidFill>
                  <a:schemeClr val="tx2">
                    <a:lumMod val="40000"/>
                    <a:lumOff val="60000"/>
                  </a:schemeClr>
                </a:solidFill>
              </a:rPr>
              <a:t>Incidents Report</a:t>
            </a:r>
            <a:r>
              <a:rPr lang="fr-BE" sz="2400" b="0" cap="all" dirty="0">
                <a:solidFill>
                  <a:schemeClr val="tx2">
                    <a:lumMod val="40000"/>
                    <a:lumOff val="60000"/>
                  </a:schemeClr>
                </a:solidFill>
                <a:latin typeface="+mn-lt"/>
                <a:cs typeface="+mn-cs"/>
              </a:rPr>
              <a:t/>
            </a:r>
            <a:br>
              <a:rPr lang="fr-BE" sz="2400" b="0" cap="all"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EAM 3.0</a:t>
            </a:r>
            <a:br>
              <a:rPr lang="fr-BE" sz="2400" b="0"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13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API</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5" name="Content Placeholder 8"/>
          <p:cNvGraphicFramePr>
            <a:graphicFrameLocks/>
          </p:cNvGraphicFramePr>
          <p:nvPr>
            <p:extLst>
              <p:ext uri="{D42A27DB-BD31-4B8C-83A1-F6EECF244321}">
                <p14:modId xmlns:p14="http://schemas.microsoft.com/office/powerpoint/2010/main" val="2550949568"/>
              </p:ext>
            </p:extLst>
          </p:nvPr>
        </p:nvGraphicFramePr>
        <p:xfrm>
          <a:off x="348342" y="1554590"/>
          <a:ext cx="11462657" cy="3299460"/>
        </p:xfrm>
        <a:graphic>
          <a:graphicData uri="http://schemas.openxmlformats.org/drawingml/2006/table">
            <a:tbl>
              <a:tblPr firstRow="1" bandRow="1">
                <a:tableStyleId>{5C22544A-7EE6-4342-B048-85BDC9FD1C3A}</a:tableStyleId>
              </a:tblPr>
              <a:tblGrid>
                <a:gridCol w="865316">
                  <a:extLst>
                    <a:ext uri="{9D8B030D-6E8A-4147-A177-3AD203B41FA5}">
                      <a16:colId xmlns:a16="http://schemas.microsoft.com/office/drawing/2014/main" val="1025559344"/>
                    </a:ext>
                  </a:extLst>
                </a:gridCol>
                <a:gridCol w="5151062">
                  <a:extLst>
                    <a:ext uri="{9D8B030D-6E8A-4147-A177-3AD203B41FA5}">
                      <a16:colId xmlns:a16="http://schemas.microsoft.com/office/drawing/2014/main" val="2714932952"/>
                    </a:ext>
                  </a:extLst>
                </a:gridCol>
                <a:gridCol w="5446279">
                  <a:extLst>
                    <a:ext uri="{9D8B030D-6E8A-4147-A177-3AD203B41FA5}">
                      <a16:colId xmlns:a16="http://schemas.microsoft.com/office/drawing/2014/main" val="3398955929"/>
                    </a:ext>
                  </a:extLst>
                </a:gridCol>
              </a:tblGrid>
              <a:tr h="240361">
                <a:tc>
                  <a:txBody>
                    <a:bodyPr/>
                    <a:lstStyle/>
                    <a:p>
                      <a:pPr algn="l"/>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690912">
                <a:tc>
                  <a:txBody>
                    <a:bodyPr/>
                    <a:lstStyle/>
                    <a:p>
                      <a:pPr algn="l" fontAlgn="t"/>
                      <a:r>
                        <a:rPr lang="fr-BE" sz="1200" kern="1200" dirty="0">
                          <a:solidFill>
                            <a:schemeClr val="dk1"/>
                          </a:solidFill>
                          <a:effectLst/>
                          <a:latin typeface="+mn-lt"/>
                          <a:ea typeface="+mn-ea"/>
                          <a:cs typeface="+mn-cs"/>
                        </a:rPr>
                        <a:t>Q1</a:t>
                      </a:r>
                    </a:p>
                  </a:txBody>
                  <a:tcPr marL="7620" marR="7620" marT="7620" marB="0"/>
                </a:tc>
                <a:tc>
                  <a:txBody>
                    <a:bodyPr/>
                    <a:lstStyle/>
                    <a:p>
                      <a:pPr algn="l" fontAlgn="ctr"/>
                      <a:r>
                        <a:rPr lang="en-US" sz="1200" kern="1200" dirty="0">
                          <a:solidFill>
                            <a:schemeClr val="dk1"/>
                          </a:solidFill>
                          <a:effectLst/>
                          <a:latin typeface="+mn-lt"/>
                          <a:ea typeface="+mn-ea"/>
                          <a:cs typeface="+mn-cs"/>
                        </a:rPr>
                        <a:t>For HD Information session: I managed to get my first Spine registrations sent via REST API, but I now face an expected problem: I cannot retrieve the </a:t>
                      </a:r>
                      <a:r>
                        <a:rPr lang="en-US" sz="1200" kern="1200" dirty="0" err="1">
                          <a:solidFill>
                            <a:schemeClr val="dk1"/>
                          </a:solidFill>
                          <a:effectLst/>
                          <a:latin typeface="+mn-lt"/>
                          <a:ea typeface="+mn-ea"/>
                          <a:cs typeface="+mn-cs"/>
                        </a:rPr>
                        <a:t>Qermid</a:t>
                      </a:r>
                      <a:r>
                        <a:rPr lang="en-US" sz="1200" kern="1200" dirty="0">
                          <a:solidFill>
                            <a:schemeClr val="dk1"/>
                          </a:solidFill>
                          <a:effectLst/>
                          <a:latin typeface="+mn-lt"/>
                          <a:ea typeface="+mn-ea"/>
                          <a:cs typeface="+mn-cs"/>
                        </a:rPr>
                        <a:t> registration code, as there are multiple tuples in </a:t>
                      </a:r>
                      <a:r>
                        <a:rPr lang="en-US" sz="1200" kern="1200" dirty="0" err="1">
                          <a:solidFill>
                            <a:schemeClr val="dk1"/>
                          </a:solidFill>
                          <a:effectLst/>
                          <a:latin typeface="+mn-lt"/>
                          <a:ea typeface="+mn-ea"/>
                          <a:cs typeface="+mn-cs"/>
                        </a:rPr>
                        <a:t>local_dwhmessage</a:t>
                      </a:r>
                      <a:r>
                        <a:rPr lang="en-US" sz="1200" kern="1200" dirty="0">
                          <a:solidFill>
                            <a:schemeClr val="dk1"/>
                          </a:solidFill>
                          <a:effectLst/>
                          <a:latin typeface="+mn-lt"/>
                          <a:ea typeface="+mn-ea"/>
                          <a:cs typeface="+mn-cs"/>
                        </a:rPr>
                        <a:t> for the same TX_BUSINESS_KEY and the same data-collection-name, and hence, multiple registration codes for the same </a:t>
                      </a:r>
                      <a:r>
                        <a:rPr lang="en-US" sz="1200" kern="1200" dirty="0" err="1">
                          <a:solidFill>
                            <a:schemeClr val="dk1"/>
                          </a:solidFill>
                          <a:effectLst/>
                          <a:latin typeface="+mn-lt"/>
                          <a:ea typeface="+mn-ea"/>
                          <a:cs typeface="+mn-cs"/>
                        </a:rPr>
                        <a:t>businessKey</a:t>
                      </a:r>
                      <a:r>
                        <a:rPr lang="en-US" sz="1200" kern="1200" dirty="0">
                          <a:solidFill>
                            <a:schemeClr val="dk1"/>
                          </a:solidFill>
                          <a:effectLst/>
                          <a:latin typeface="+mn-lt"/>
                          <a:ea typeface="+mn-ea"/>
                          <a:cs typeface="+mn-cs"/>
                        </a:rPr>
                        <a:t>. </a:t>
                      </a:r>
                    </a:p>
                    <a:p>
                      <a:pPr algn="l" fontAlgn="ctr"/>
                      <a:endParaRPr lang="en-US" sz="1200" kern="1200" dirty="0">
                        <a:solidFill>
                          <a:schemeClr val="dk1"/>
                        </a:solidFill>
                        <a:effectLst/>
                        <a:latin typeface="+mn-lt"/>
                        <a:ea typeface="+mn-ea"/>
                        <a:cs typeface="+mn-cs"/>
                      </a:endParaRPr>
                    </a:p>
                    <a:p>
                      <a:pPr algn="l" fontAlgn="ctr"/>
                      <a:r>
                        <a:rPr lang="en-US" sz="1200" kern="1200" dirty="0">
                          <a:solidFill>
                            <a:schemeClr val="dk1"/>
                          </a:solidFill>
                          <a:effectLst/>
                          <a:latin typeface="+mn-lt"/>
                          <a:ea typeface="+mn-ea"/>
                          <a:cs typeface="+mn-cs"/>
                        </a:rPr>
                        <a:t>In an earlier session, I was told the combination {business-</a:t>
                      </a:r>
                      <a:r>
                        <a:rPr lang="en-US" sz="1200" kern="1200" dirty="0" err="1">
                          <a:solidFill>
                            <a:schemeClr val="dk1"/>
                          </a:solidFill>
                          <a:effectLst/>
                          <a:latin typeface="+mn-lt"/>
                          <a:ea typeface="+mn-ea"/>
                          <a:cs typeface="+mn-cs"/>
                        </a:rPr>
                        <a:t>key,data</a:t>
                      </a:r>
                      <a:r>
                        <a:rPr lang="en-US" sz="1200" kern="1200" dirty="0">
                          <a:solidFill>
                            <a:schemeClr val="dk1"/>
                          </a:solidFill>
                          <a:effectLst/>
                          <a:latin typeface="+mn-lt"/>
                          <a:ea typeface="+mn-ea"/>
                          <a:cs typeface="+mn-cs"/>
                        </a:rPr>
                        <a:t>-collection-name} should be unique, so I filed a bug for this: INC0212162. But perhaps there is another value to take into account? </a:t>
                      </a:r>
                    </a:p>
                  </a:txBody>
                  <a:tcPr marL="7620" marR="7620" marT="762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You are correct</a:t>
                      </a:r>
                      <a:r>
                        <a:rPr lang="en-US" sz="1200" kern="1200" baseline="0" dirty="0">
                          <a:solidFill>
                            <a:schemeClr val="dk1"/>
                          </a:solidFill>
                          <a:effectLst/>
                          <a:latin typeface="+mn-lt"/>
                          <a:ea typeface="+mn-ea"/>
                          <a:cs typeface="+mn-cs"/>
                        </a:rPr>
                        <a:t> in your statement: the combination (</a:t>
                      </a:r>
                      <a:r>
                        <a:rPr lang="en-US" sz="1200" kern="1200" baseline="0" dirty="0" err="1">
                          <a:solidFill>
                            <a:schemeClr val="dk1"/>
                          </a:solidFill>
                          <a:effectLst/>
                          <a:latin typeface="+mn-lt"/>
                          <a:ea typeface="+mn-ea"/>
                          <a:cs typeface="+mn-cs"/>
                        </a:rPr>
                        <a:t>business_key,data_collection_name</a:t>
                      </a:r>
                      <a:r>
                        <a:rPr lang="en-US" sz="1200" kern="1200" baseline="0" dirty="0">
                          <a:solidFill>
                            <a:schemeClr val="dk1"/>
                          </a:solidFill>
                          <a:effectLst/>
                          <a:latin typeface="+mn-lt"/>
                          <a:ea typeface="+mn-ea"/>
                          <a:cs typeface="+mn-cs"/>
                        </a:rPr>
                        <a:t>) is unique and therefore also the link with a registration code.</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The fact you find different registration codes for the same </a:t>
                      </a:r>
                      <a:r>
                        <a:rPr lang="en-US" sz="1200" kern="1200" baseline="0" dirty="0" err="1">
                          <a:solidFill>
                            <a:schemeClr val="dk1"/>
                          </a:solidFill>
                          <a:effectLst/>
                          <a:latin typeface="+mn-lt"/>
                          <a:ea typeface="+mn-ea"/>
                          <a:cs typeface="+mn-cs"/>
                        </a:rPr>
                        <a:t>business_key</a:t>
                      </a:r>
                      <a:r>
                        <a:rPr lang="en-US" sz="1200" kern="1200" baseline="0" dirty="0">
                          <a:solidFill>
                            <a:schemeClr val="dk1"/>
                          </a:solidFill>
                          <a:effectLst/>
                          <a:latin typeface="+mn-lt"/>
                          <a:ea typeface="+mn-ea"/>
                          <a:cs typeface="+mn-cs"/>
                        </a:rPr>
                        <a:t> in the local database results from a bug that for each submitted </a:t>
                      </a:r>
                      <a:r>
                        <a:rPr lang="en-US" sz="1200" kern="1200" baseline="0" dirty="0" err="1">
                          <a:solidFill>
                            <a:schemeClr val="dk1"/>
                          </a:solidFill>
                          <a:effectLst/>
                          <a:latin typeface="+mn-lt"/>
                          <a:ea typeface="+mn-ea"/>
                          <a:cs typeface="+mn-cs"/>
                        </a:rPr>
                        <a:t>Qermid</a:t>
                      </a:r>
                      <a:r>
                        <a:rPr lang="en-US" sz="1200" kern="1200" baseline="0" dirty="0">
                          <a:solidFill>
                            <a:schemeClr val="dk1"/>
                          </a:solidFill>
                          <a:effectLst/>
                          <a:latin typeface="+mn-lt"/>
                          <a:ea typeface="+mn-ea"/>
                          <a:cs typeface="+mn-cs"/>
                        </a:rPr>
                        <a:t> registration a new registration code was generated, even if the same </a:t>
                      </a:r>
                      <a:r>
                        <a:rPr lang="en-US" sz="1200" kern="1200" baseline="0" dirty="0" err="1">
                          <a:solidFill>
                            <a:schemeClr val="dk1"/>
                          </a:solidFill>
                          <a:effectLst/>
                          <a:latin typeface="+mn-lt"/>
                          <a:ea typeface="+mn-ea"/>
                          <a:cs typeface="+mn-cs"/>
                        </a:rPr>
                        <a:t>business_key</a:t>
                      </a:r>
                      <a:r>
                        <a:rPr lang="en-US" sz="1200" kern="1200" baseline="0" dirty="0">
                          <a:solidFill>
                            <a:schemeClr val="dk1"/>
                          </a:solidFill>
                          <a:effectLst/>
                          <a:latin typeface="+mn-lt"/>
                          <a:ea typeface="+mn-ea"/>
                          <a:cs typeface="+mn-cs"/>
                        </a:rPr>
                        <a:t> was used.</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This bug has been fixed and released on 7/08/2023. </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The multiple records for the same </a:t>
                      </a:r>
                      <a:r>
                        <a:rPr lang="en-US" sz="1200" kern="1200" baseline="0" dirty="0" err="1">
                          <a:solidFill>
                            <a:schemeClr val="dk1"/>
                          </a:solidFill>
                          <a:effectLst/>
                          <a:latin typeface="+mn-lt"/>
                          <a:ea typeface="+mn-ea"/>
                          <a:cs typeface="+mn-cs"/>
                        </a:rPr>
                        <a:t>business_key</a:t>
                      </a:r>
                      <a:r>
                        <a:rPr lang="en-US" sz="1200" kern="1200" baseline="0" dirty="0">
                          <a:solidFill>
                            <a:schemeClr val="dk1"/>
                          </a:solidFill>
                          <a:effectLst/>
                          <a:latin typeface="+mn-lt"/>
                          <a:ea typeface="+mn-ea"/>
                          <a:cs typeface="+mn-cs"/>
                        </a:rPr>
                        <a:t> probably were created before 7/08. If not, we need to investigate this case further.</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Extra clarification:</a:t>
                      </a:r>
                    </a:p>
                    <a:p>
                      <a:pPr marL="0" marR="0" lvl="0" indent="0" algn="l" defTabSz="457200" rtl="0" eaLnBrk="1" fontAlgn="b" latinLnBrk="0" hangingPunct="1">
                        <a:lnSpc>
                          <a:spcPct val="100000"/>
                        </a:lnSpc>
                        <a:spcBef>
                          <a:spcPts val="0"/>
                        </a:spcBef>
                        <a:spcAft>
                          <a:spcPts val="0"/>
                        </a:spcAft>
                        <a:buClrTx/>
                        <a:buSzTx/>
                        <a:buFontTx/>
                        <a:buNone/>
                        <a:tabLst/>
                        <a:defRPr/>
                      </a:pPr>
                      <a:r>
                        <a:rPr lang="en-US" sz="1200" kern="1200" baseline="0" dirty="0">
                          <a:solidFill>
                            <a:schemeClr val="dk1"/>
                          </a:solidFill>
                          <a:effectLst/>
                          <a:latin typeface="+mn-lt"/>
                          <a:ea typeface="+mn-ea"/>
                          <a:cs typeface="+mn-cs"/>
                        </a:rPr>
                        <a:t>- If due to this bug multiple registration codes for the same </a:t>
                      </a:r>
                      <a:r>
                        <a:rPr lang="en-US" sz="1200" kern="1200" baseline="0" dirty="0" err="1">
                          <a:solidFill>
                            <a:schemeClr val="dk1"/>
                          </a:solidFill>
                          <a:effectLst/>
                          <a:latin typeface="+mn-lt"/>
                          <a:ea typeface="+mn-ea"/>
                          <a:cs typeface="+mn-cs"/>
                        </a:rPr>
                        <a:t>business_key</a:t>
                      </a:r>
                      <a:r>
                        <a:rPr lang="en-US" sz="1200" kern="1200" baseline="0" dirty="0">
                          <a:solidFill>
                            <a:schemeClr val="dk1"/>
                          </a:solidFill>
                          <a:effectLst/>
                          <a:latin typeface="+mn-lt"/>
                          <a:ea typeface="+mn-ea"/>
                          <a:cs typeface="+mn-cs"/>
                        </a:rPr>
                        <a:t> were generated, the last created registration code will be considered to be the correct one. It is the last created registration code that will be send to NIC.</a:t>
                      </a:r>
                    </a:p>
                    <a:p>
                      <a:pPr marL="0" marR="0" lvl="0" indent="0" algn="l" defTabSz="457200" rtl="0" eaLnBrk="1" fontAlgn="b" latinLnBrk="0" hangingPunct="1">
                        <a:lnSpc>
                          <a:spcPct val="100000"/>
                        </a:lnSpc>
                        <a:spcBef>
                          <a:spcPts val="0"/>
                        </a:spcBef>
                        <a:spcAft>
                          <a:spcPts val="0"/>
                        </a:spcAft>
                        <a:buClrTx/>
                        <a:buSzTx/>
                        <a:buFontTx/>
                        <a:buNone/>
                        <a:tabLst/>
                        <a:defRPr/>
                      </a:pPr>
                      <a:endParaRPr lang="en-US" sz="1200" kern="1200" baseline="0" dirty="0">
                        <a:solidFill>
                          <a:schemeClr val="dk1"/>
                        </a:solidFill>
                        <a:effectLst/>
                        <a:latin typeface="+mn-lt"/>
                        <a:ea typeface="+mn-ea"/>
                        <a:cs typeface="+mn-cs"/>
                      </a:endParaRP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140725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3411853"/>
          </a:xfrm>
        </p:spPr>
        <p:txBody>
          <a:bodyPr vert="horz" lIns="91440" tIns="45720" rIns="91440" bIns="45720" rtlCol="0" anchor="t">
            <a:normAutofit fontScale="92500" lnSpcReduction="20000"/>
          </a:bodyPr>
          <a:lstStyle/>
          <a:p>
            <a:pPr marL="474300" indent="-457200" algn="l">
              <a:lnSpc>
                <a:spcPct val="100000"/>
              </a:lnSpc>
              <a:spcBef>
                <a:spcPts val="0"/>
              </a:spcBef>
              <a:spcAft>
                <a:spcPts val="600"/>
              </a:spcAft>
              <a:buFont typeface="+mj-lt"/>
              <a:buAutoNum type="arabicPeriod"/>
            </a:pP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Clarification release 2.5</a:t>
            </a:r>
          </a:p>
          <a:p>
            <a:pPr marL="474300" indent="-457200" algn="l">
              <a:lnSpc>
                <a:spcPct val="100000"/>
              </a:lnSpc>
              <a:spcBef>
                <a:spcPts val="0"/>
              </a:spcBef>
              <a:spcAft>
                <a:spcPts val="600"/>
              </a:spcAft>
              <a:buFont typeface="+mj-lt"/>
              <a:buAutoNum type="arabicPeriod"/>
            </a:pPr>
            <a:endParaRPr lang="fr-BE" sz="240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rPr>
              <a:t>Q&amp;A</a:t>
            </a:r>
          </a:p>
          <a:p>
            <a:pPr marL="474300" indent="-457200" algn="l">
              <a:lnSpc>
                <a:spcPct val="100000"/>
              </a:lnSpc>
              <a:spcBef>
                <a:spcPts val="0"/>
              </a:spcBef>
              <a:spcAft>
                <a:spcPts val="600"/>
              </a:spcAft>
              <a:buFont typeface="+mj-lt"/>
              <a:buAutoNum type="arabicPeriod"/>
            </a:pPr>
            <a:endParaRPr lang="fr-BE" sz="2400" b="0" cap="all"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cap="none" spc="100" dirty="0"/>
              <a:t>Incidents Report</a:t>
            </a:r>
            <a:r>
              <a:rPr lang="fr-BE" sz="2400" b="0" cap="all" dirty="0">
                <a:solidFill>
                  <a:schemeClr val="tx2">
                    <a:lumMod val="40000"/>
                    <a:lumOff val="60000"/>
                  </a:schemeClr>
                </a:solidFill>
                <a:latin typeface="+mn-lt"/>
                <a:cs typeface="+mn-cs"/>
              </a:rPr>
              <a:t/>
            </a:r>
            <a:br>
              <a:rPr lang="fr-BE" sz="2400" b="0" cap="all"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EAM 3.0</a:t>
            </a:r>
            <a:br>
              <a:rPr lang="fr-BE" sz="2400" b="0" dirty="0">
                <a:solidFill>
                  <a:schemeClr val="tx2">
                    <a:lumMod val="40000"/>
                    <a:lumOff val="60000"/>
                  </a:schemeClr>
                </a:solidFill>
                <a:latin typeface="+mn-lt"/>
                <a:cs typeface="+mn-cs"/>
              </a:rPr>
            </a:br>
            <a:endParaRPr lang="fr-BE" sz="2400" b="0" dirty="0">
              <a:solidFill>
                <a:schemeClr val="tx2">
                  <a:lumMod val="40000"/>
                  <a:lumOff val="60000"/>
                </a:schemeClr>
              </a:solidFill>
              <a:latin typeface="+mn-lt"/>
              <a:cs typeface="+mn-cs"/>
            </a:endParaRPr>
          </a:p>
          <a:p>
            <a:pPr marL="474300" indent="-457200" algn="l">
              <a:lnSpc>
                <a:spcPct val="100000"/>
              </a:lnSpc>
              <a:spcBef>
                <a:spcPts val="0"/>
              </a:spcBef>
              <a:spcAft>
                <a:spcPts val="600"/>
              </a:spcAft>
              <a:buFont typeface="+mj-lt"/>
              <a:buAutoNum type="arabicPeriod"/>
            </a:pPr>
            <a:r>
              <a:rPr lang="fr-BE" sz="2400" b="0" dirty="0">
                <a:solidFill>
                  <a:schemeClr val="tx2">
                    <a:lumMod val="40000"/>
                    <a:lumOff val="60000"/>
                  </a:schemeClr>
                </a:solidFill>
                <a:latin typeface="+mn-lt"/>
                <a:cs typeface="+mn-cs"/>
              </a:rPr>
              <a:t>Updates &amp; Communications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97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Total open incidents and </a:t>
            </a:r>
            <a:r>
              <a:rPr lang="fr-BE" dirty="0" err="1"/>
              <a:t>request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6" name="Grafiek 5">
            <a:extLst>
              <a:ext uri="{FF2B5EF4-FFF2-40B4-BE49-F238E27FC236}">
                <a16:creationId xmlns:a16="http://schemas.microsoft.com/office/drawing/2014/main" id="{0B015284-F19E-4017-4ADF-AE774572EB74}"/>
              </a:ext>
            </a:extLst>
          </p:cNvPr>
          <p:cNvGraphicFramePr/>
          <p:nvPr>
            <p:extLst/>
          </p:nvPr>
        </p:nvGraphicFramePr>
        <p:xfrm>
          <a:off x="2032000" y="1500027"/>
          <a:ext cx="7522966" cy="463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694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Incidents per Project - </a:t>
            </a:r>
            <a:r>
              <a:rPr lang="fr-BE" dirty="0" err="1"/>
              <a:t>overal</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2" name="Tabel 1">
            <a:extLst>
              <a:ext uri="{FF2B5EF4-FFF2-40B4-BE49-F238E27FC236}">
                <a16:creationId xmlns:a16="http://schemas.microsoft.com/office/drawing/2014/main" id="{2E2210D8-87AB-7A0B-E31F-63A02D6C2B5F}"/>
              </a:ext>
            </a:extLst>
          </p:cNvPr>
          <p:cNvGraphicFramePr>
            <a:graphicFrameLocks noGrp="1"/>
          </p:cNvGraphicFramePr>
          <p:nvPr>
            <p:extLst/>
          </p:nvPr>
        </p:nvGraphicFramePr>
        <p:xfrm>
          <a:off x="2363752" y="1456366"/>
          <a:ext cx="7464495" cy="4525955"/>
        </p:xfrm>
        <a:graphic>
          <a:graphicData uri="http://schemas.openxmlformats.org/drawingml/2006/table">
            <a:tbl>
              <a:tblPr/>
              <a:tblGrid>
                <a:gridCol w="6617270">
                  <a:extLst>
                    <a:ext uri="{9D8B030D-6E8A-4147-A177-3AD203B41FA5}">
                      <a16:colId xmlns:a16="http://schemas.microsoft.com/office/drawing/2014/main" val="1285261756"/>
                    </a:ext>
                  </a:extLst>
                </a:gridCol>
                <a:gridCol w="847225">
                  <a:extLst>
                    <a:ext uri="{9D8B030D-6E8A-4147-A177-3AD203B41FA5}">
                      <a16:colId xmlns:a16="http://schemas.microsoft.com/office/drawing/2014/main" val="3429568129"/>
                    </a:ext>
                  </a:extLst>
                </a:gridCol>
              </a:tblGrid>
              <a:tr h="129313">
                <a:tc>
                  <a:txBody>
                    <a:bodyPr/>
                    <a:lstStyle/>
                    <a:p>
                      <a:pPr algn="l" fontAlgn="b"/>
                      <a:r>
                        <a:rPr lang="nl-BE" sz="800" b="1" i="0" u="none" strike="noStrike">
                          <a:solidFill>
                            <a:srgbClr val="000000"/>
                          </a:solidFill>
                          <a:effectLst/>
                          <a:latin typeface="Calibri" panose="020F0502020204030204" pitchFamily="34" charset="0"/>
                        </a:rPr>
                        <a:t>Rijlabels</a:t>
                      </a:r>
                    </a:p>
                  </a:txBody>
                  <a:tcPr marL="4459" marR="4459" marT="4459"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nl-BE" sz="800" b="1" i="0" u="none" strike="noStrike">
                          <a:solidFill>
                            <a:srgbClr val="000000"/>
                          </a:solidFill>
                          <a:effectLst/>
                          <a:latin typeface="Calibri" panose="020F0502020204030204" pitchFamily="34" charset="0"/>
                        </a:rPr>
                        <a:t>Aantal van Number</a:t>
                      </a:r>
                    </a:p>
                  </a:txBody>
                  <a:tcPr marL="4459" marR="4459" marT="4459"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55916021"/>
                  </a:ext>
                </a:extLst>
              </a:tr>
              <a:tr h="129313">
                <a:tc>
                  <a:txBody>
                    <a:bodyPr/>
                    <a:lstStyle/>
                    <a:p>
                      <a:pPr algn="l" fontAlgn="b"/>
                      <a:r>
                        <a:rPr lang="en-US" sz="800" b="0" i="0" u="none" strike="noStrike">
                          <a:solidFill>
                            <a:srgbClr val="000000"/>
                          </a:solidFill>
                          <a:effectLst/>
                          <a:latin typeface="Calibri" panose="020F0502020204030204" pitchFamily="34" charset="0"/>
                        </a:rPr>
                        <a:t>A Prospective Observational Registry to describe the disease course and outcomes of Idiopathic Pulmonary Fibrosis patients in a real-world clinical setting</a:t>
                      </a:r>
                    </a:p>
                  </a:txBody>
                  <a:tcPr marL="4459" marR="4459" marT="4459"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nl-BE" sz="800" b="0" i="0" u="none" strike="noStrike">
                          <a:solidFill>
                            <a:srgbClr val="000000"/>
                          </a:solidFill>
                          <a:effectLst/>
                          <a:latin typeface="Calibri" panose="020F0502020204030204" pitchFamily="34" charset="0"/>
                        </a:rPr>
                        <a:t>3</a:t>
                      </a:r>
                    </a:p>
                  </a:txBody>
                  <a:tcPr marL="4459" marR="4459" marT="4459"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898910183"/>
                  </a:ext>
                </a:extLst>
              </a:tr>
              <a:tr h="129313">
                <a:tc>
                  <a:txBody>
                    <a:bodyPr/>
                    <a:lstStyle/>
                    <a:p>
                      <a:pPr algn="l" fontAlgn="b"/>
                      <a:r>
                        <a:rPr lang="nl-BE" sz="800" b="0" i="0" u="none" strike="noStrike">
                          <a:solidFill>
                            <a:srgbClr val="000000"/>
                          </a:solidFill>
                          <a:effectLst/>
                          <a:latin typeface="Calibri" panose="020F0502020204030204" pitchFamily="34" charset="0"/>
                        </a:rPr>
                        <a:t>Belgian Cystic Fibrosis Registry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23</a:t>
                      </a:r>
                    </a:p>
                  </a:txBody>
                  <a:tcPr marL="4459" marR="4459" marT="4459" marB="0" anchor="b">
                    <a:lnL>
                      <a:noFill/>
                    </a:lnL>
                    <a:lnR>
                      <a:noFill/>
                    </a:lnR>
                    <a:lnT>
                      <a:noFill/>
                    </a:lnT>
                    <a:lnB>
                      <a:noFill/>
                    </a:lnB>
                  </a:tcPr>
                </a:tc>
                <a:extLst>
                  <a:ext uri="{0D108BD9-81ED-4DB2-BD59-A6C34878D82A}">
                    <a16:rowId xmlns:a16="http://schemas.microsoft.com/office/drawing/2014/main" val="1399963307"/>
                  </a:ext>
                </a:extLst>
              </a:tr>
              <a:tr h="129313">
                <a:tc>
                  <a:txBody>
                    <a:bodyPr/>
                    <a:lstStyle/>
                    <a:p>
                      <a:pPr algn="l" fontAlgn="b"/>
                      <a:r>
                        <a:rPr lang="nl-BE" sz="800" b="0" i="0" u="none" strike="noStrike">
                          <a:solidFill>
                            <a:srgbClr val="000000"/>
                          </a:solidFill>
                          <a:effectLst/>
                          <a:latin typeface="Calibri" panose="020F0502020204030204" pitchFamily="34" charset="0"/>
                        </a:rPr>
                        <a:t>Belgian HIV-AIDS Cohort Study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4</a:t>
                      </a:r>
                    </a:p>
                  </a:txBody>
                  <a:tcPr marL="4459" marR="4459" marT="4459" marB="0" anchor="b">
                    <a:lnL>
                      <a:noFill/>
                    </a:lnL>
                    <a:lnR>
                      <a:noFill/>
                    </a:lnR>
                    <a:lnT>
                      <a:noFill/>
                    </a:lnT>
                    <a:lnB>
                      <a:noFill/>
                    </a:lnB>
                  </a:tcPr>
                </a:tc>
                <a:extLst>
                  <a:ext uri="{0D108BD9-81ED-4DB2-BD59-A6C34878D82A}">
                    <a16:rowId xmlns:a16="http://schemas.microsoft.com/office/drawing/2014/main" val="74377344"/>
                  </a:ext>
                </a:extLst>
              </a:tr>
              <a:tr h="129313">
                <a:tc>
                  <a:txBody>
                    <a:bodyPr/>
                    <a:lstStyle/>
                    <a:p>
                      <a:pPr algn="l" fontAlgn="b"/>
                      <a:r>
                        <a:rPr lang="nl-BE" sz="800" b="0" i="0" u="none" strike="noStrike">
                          <a:solidFill>
                            <a:srgbClr val="000000"/>
                          </a:solidFill>
                          <a:effectLst/>
                          <a:latin typeface="Calibri" panose="020F0502020204030204" pitchFamily="34" charset="0"/>
                        </a:rPr>
                        <a:t>Belgian HIV-AIDS Incidence Surveillance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778064878"/>
                  </a:ext>
                </a:extLst>
              </a:tr>
              <a:tr h="129313">
                <a:tc>
                  <a:txBody>
                    <a:bodyPr/>
                    <a:lstStyle/>
                    <a:p>
                      <a:pPr algn="l" fontAlgn="b"/>
                      <a:r>
                        <a:rPr lang="nl-BE" sz="800" b="0" i="0" u="none" strike="noStrike">
                          <a:solidFill>
                            <a:srgbClr val="000000"/>
                          </a:solidFill>
                          <a:effectLst/>
                          <a:latin typeface="Calibri" panose="020F0502020204030204" pitchFamily="34" charset="0"/>
                        </a:rPr>
                        <a:t>Belgian HIV-AIDS Viral Load Surveillance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3578100394"/>
                  </a:ext>
                </a:extLst>
              </a:tr>
              <a:tr h="129313">
                <a:tc>
                  <a:txBody>
                    <a:bodyPr/>
                    <a:lstStyle/>
                    <a:p>
                      <a:pPr algn="l" fontAlgn="b"/>
                      <a:r>
                        <a:rPr lang="nl-BE" sz="800" b="0" i="0" u="none" strike="noStrike">
                          <a:solidFill>
                            <a:srgbClr val="000000"/>
                          </a:solidFill>
                          <a:effectLst/>
                          <a:latin typeface="Calibri" panose="020F0502020204030204" pitchFamily="34" charset="0"/>
                        </a:rPr>
                        <a:t>Belgian Neuromuscular Diseases Registry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2781733829"/>
                  </a:ext>
                </a:extLst>
              </a:tr>
              <a:tr h="129313">
                <a:tc>
                  <a:txBody>
                    <a:bodyPr/>
                    <a:lstStyle/>
                    <a:p>
                      <a:pPr algn="l" fontAlgn="b"/>
                      <a:r>
                        <a:rPr lang="en-US" sz="800" b="0" i="0" u="none" strike="noStrike">
                          <a:solidFill>
                            <a:srgbClr val="000000"/>
                          </a:solidFill>
                          <a:effectLst/>
                          <a:latin typeface="Calibri" panose="020F0502020204030204" pitchFamily="34" charset="0"/>
                        </a:rPr>
                        <a:t>Belgian Neuromuscular Diseases Registry: Spinal Muscular Atrophy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4046495518"/>
                  </a:ext>
                </a:extLst>
              </a:tr>
              <a:tr h="129313">
                <a:tc>
                  <a:txBody>
                    <a:bodyPr/>
                    <a:lstStyle/>
                    <a:p>
                      <a:pPr algn="l" fontAlgn="b"/>
                      <a:r>
                        <a:rPr lang="en-US" sz="800" b="0" i="0" u="none" strike="noStrike">
                          <a:solidFill>
                            <a:srgbClr val="000000"/>
                          </a:solidFill>
                          <a:effectLst/>
                          <a:latin typeface="Calibri" panose="020F0502020204030204" pitchFamily="34" charset="0"/>
                        </a:rPr>
                        <a:t>Belgian Sexual Assault Care Centres: Monitoring and Evaluation</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1148285383"/>
                  </a:ext>
                </a:extLst>
              </a:tr>
              <a:tr h="129313">
                <a:tc>
                  <a:txBody>
                    <a:bodyPr/>
                    <a:lstStyle/>
                    <a:p>
                      <a:pPr algn="l" fontAlgn="b"/>
                      <a:r>
                        <a:rPr lang="nl-BE" sz="800" b="0" i="0" u="none" strike="noStrike">
                          <a:solidFill>
                            <a:srgbClr val="000000"/>
                          </a:solidFill>
                          <a:effectLst/>
                          <a:latin typeface="Calibri" panose="020F0502020204030204" pitchFamily="34" charset="0"/>
                        </a:rPr>
                        <a:t>Congenital Infections Registry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3250696352"/>
                  </a:ext>
                </a:extLst>
              </a:tr>
              <a:tr h="129313">
                <a:tc>
                  <a:txBody>
                    <a:bodyPr/>
                    <a:lstStyle/>
                    <a:p>
                      <a:pPr algn="l" fontAlgn="b"/>
                      <a:r>
                        <a:rPr lang="en-US" sz="800" b="0" i="0" u="none" strike="noStrike">
                          <a:solidFill>
                            <a:srgbClr val="000000"/>
                          </a:solidFill>
                          <a:effectLst/>
                          <a:latin typeface="Calibri" panose="020F0502020204030204" pitchFamily="34" charset="0"/>
                        </a:rPr>
                        <a:t>Daily automated publication of the deployment status HD4DP2</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8489229"/>
                  </a:ext>
                </a:extLst>
              </a:tr>
              <a:tr h="129313">
                <a:tc>
                  <a:txBody>
                    <a:bodyPr/>
                    <a:lstStyle/>
                    <a:p>
                      <a:pPr algn="l" fontAlgn="b"/>
                      <a:r>
                        <a:rPr lang="en-US" sz="800" b="0" i="0" u="none" strike="noStrike">
                          <a:solidFill>
                            <a:srgbClr val="000000"/>
                          </a:solidFill>
                          <a:effectLst/>
                          <a:latin typeface="Calibri" panose="020F0502020204030204" pitchFamily="34" charset="0"/>
                        </a:rPr>
                        <a:t>Design, development, testing, deployment, maintenance and documentation of the application hd4dp.demo.healthdata.be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2474732936"/>
                  </a:ext>
                </a:extLst>
              </a:tr>
              <a:tr h="129313">
                <a:tc>
                  <a:txBody>
                    <a:bodyPr/>
                    <a:lstStyle/>
                    <a:p>
                      <a:pPr algn="l" fontAlgn="b"/>
                      <a:r>
                        <a:rPr lang="en-US" sz="800" b="0" i="0" u="none" strike="noStrike">
                          <a:solidFill>
                            <a:srgbClr val="000000"/>
                          </a:solidFill>
                          <a:effectLst/>
                          <a:latin typeface="Calibri" panose="020F0502020204030204" pitchFamily="34" charset="0"/>
                        </a:rPr>
                        <a:t>Design, development, testing, deployment, maintenance and documentation of the component “EAM/IAM”</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5</a:t>
                      </a:r>
                    </a:p>
                  </a:txBody>
                  <a:tcPr marL="4459" marR="4459" marT="4459" marB="0" anchor="b">
                    <a:lnL>
                      <a:noFill/>
                    </a:lnL>
                    <a:lnR>
                      <a:noFill/>
                    </a:lnR>
                    <a:lnT>
                      <a:noFill/>
                    </a:lnT>
                    <a:lnB>
                      <a:noFill/>
                    </a:lnB>
                  </a:tcPr>
                </a:tc>
                <a:extLst>
                  <a:ext uri="{0D108BD9-81ED-4DB2-BD59-A6C34878D82A}">
                    <a16:rowId xmlns:a16="http://schemas.microsoft.com/office/drawing/2014/main" val="973023205"/>
                  </a:ext>
                </a:extLst>
              </a:tr>
              <a:tr h="129313">
                <a:tc>
                  <a:txBody>
                    <a:bodyPr/>
                    <a:lstStyle/>
                    <a:p>
                      <a:pPr algn="l" fontAlgn="b"/>
                      <a:r>
                        <a:rPr lang="en-US" sz="800" b="0" i="0" u="none" strike="noStrike" dirty="0">
                          <a:solidFill>
                            <a:srgbClr val="000000"/>
                          </a:solidFill>
                          <a:effectLst/>
                          <a:latin typeface="Calibri" panose="020F0502020204030204" pitchFamily="34" charset="0"/>
                        </a:rPr>
                        <a:t>Design, development, testing, deployment, maintenance and documentation of the component “HD4DP 2.0”</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12821510"/>
                  </a:ext>
                </a:extLst>
              </a:tr>
              <a:tr h="129313">
                <a:tc>
                  <a:txBody>
                    <a:bodyPr/>
                    <a:lstStyle/>
                    <a:p>
                      <a:pPr algn="l" fontAlgn="b"/>
                      <a:r>
                        <a:rPr lang="nl-BE" sz="800" b="0" i="0" u="none" strike="noStrike">
                          <a:solidFill>
                            <a:srgbClr val="000000"/>
                          </a:solidFill>
                          <a:effectLst/>
                          <a:latin typeface="Calibri" panose="020F0502020204030204" pitchFamily="34" charset="0"/>
                        </a:rPr>
                        <a:t>Heart valves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11</a:t>
                      </a:r>
                    </a:p>
                  </a:txBody>
                  <a:tcPr marL="4459" marR="4459" marT="4459" marB="0" anchor="b">
                    <a:lnL>
                      <a:noFill/>
                    </a:lnL>
                    <a:lnR>
                      <a:noFill/>
                    </a:lnR>
                    <a:lnT>
                      <a:noFill/>
                    </a:lnT>
                    <a:lnB>
                      <a:noFill/>
                    </a:lnB>
                  </a:tcPr>
                </a:tc>
                <a:extLst>
                  <a:ext uri="{0D108BD9-81ED-4DB2-BD59-A6C34878D82A}">
                    <a16:rowId xmlns:a16="http://schemas.microsoft.com/office/drawing/2014/main" val="2121533535"/>
                  </a:ext>
                </a:extLst>
              </a:tr>
              <a:tr h="129313">
                <a:tc>
                  <a:txBody>
                    <a:bodyPr/>
                    <a:lstStyle/>
                    <a:p>
                      <a:pPr algn="l" fontAlgn="b"/>
                      <a:r>
                        <a:rPr lang="en-US" sz="800" b="0" i="0" u="none" strike="noStrike">
                          <a:solidFill>
                            <a:srgbClr val="000000"/>
                          </a:solidFill>
                          <a:effectLst/>
                          <a:latin typeface="Calibri" panose="020F0502020204030204" pitchFamily="34" charset="0"/>
                        </a:rPr>
                        <a:t>Initiative for quality improvement and epidemiology in diabetes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3</a:t>
                      </a:r>
                    </a:p>
                  </a:txBody>
                  <a:tcPr marL="4459" marR="4459" marT="4459" marB="0" anchor="b">
                    <a:lnL>
                      <a:noFill/>
                    </a:lnL>
                    <a:lnR>
                      <a:noFill/>
                    </a:lnR>
                    <a:lnT>
                      <a:noFill/>
                    </a:lnT>
                    <a:lnB>
                      <a:noFill/>
                    </a:lnB>
                  </a:tcPr>
                </a:tc>
                <a:extLst>
                  <a:ext uri="{0D108BD9-81ED-4DB2-BD59-A6C34878D82A}">
                    <a16:rowId xmlns:a16="http://schemas.microsoft.com/office/drawing/2014/main" val="2615985637"/>
                  </a:ext>
                </a:extLst>
              </a:tr>
              <a:tr h="129313">
                <a:tc>
                  <a:txBody>
                    <a:bodyPr/>
                    <a:lstStyle/>
                    <a:p>
                      <a:pPr algn="l" fontAlgn="b"/>
                      <a:r>
                        <a:rPr lang="en-US" sz="800" b="0" i="0" u="none" strike="noStrike">
                          <a:solidFill>
                            <a:srgbClr val="000000"/>
                          </a:solidFill>
                          <a:effectLst/>
                          <a:latin typeface="Calibri" panose="020F0502020204030204" pitchFamily="34" charset="0"/>
                        </a:rPr>
                        <a:t>Initiative for quality improvement and epidemiology in multidisciplinary diabetic foot clinics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10</a:t>
                      </a:r>
                    </a:p>
                  </a:txBody>
                  <a:tcPr marL="4459" marR="4459" marT="4459" marB="0" anchor="b">
                    <a:lnL>
                      <a:noFill/>
                    </a:lnL>
                    <a:lnR>
                      <a:noFill/>
                    </a:lnR>
                    <a:lnT>
                      <a:noFill/>
                    </a:lnT>
                    <a:lnB>
                      <a:noFill/>
                    </a:lnB>
                  </a:tcPr>
                </a:tc>
                <a:extLst>
                  <a:ext uri="{0D108BD9-81ED-4DB2-BD59-A6C34878D82A}">
                    <a16:rowId xmlns:a16="http://schemas.microsoft.com/office/drawing/2014/main" val="131639605"/>
                  </a:ext>
                </a:extLst>
              </a:tr>
              <a:tr h="129313">
                <a:tc>
                  <a:txBody>
                    <a:bodyPr/>
                    <a:lstStyle/>
                    <a:p>
                      <a:pPr algn="l" fontAlgn="b"/>
                      <a:r>
                        <a:rPr lang="en-US" sz="800" b="0" i="0" u="none" strike="noStrike">
                          <a:solidFill>
                            <a:srgbClr val="000000"/>
                          </a:solidFill>
                          <a:effectLst/>
                          <a:latin typeface="Calibri" panose="020F0502020204030204" pitchFamily="34" charset="0"/>
                        </a:rPr>
                        <a:t>Mandatory registration of spine surgery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18</a:t>
                      </a:r>
                    </a:p>
                  </a:txBody>
                  <a:tcPr marL="4459" marR="4459" marT="4459" marB="0" anchor="b">
                    <a:lnL>
                      <a:noFill/>
                    </a:lnL>
                    <a:lnR>
                      <a:noFill/>
                    </a:lnR>
                    <a:lnT>
                      <a:noFill/>
                    </a:lnT>
                    <a:lnB>
                      <a:noFill/>
                    </a:lnB>
                  </a:tcPr>
                </a:tc>
                <a:extLst>
                  <a:ext uri="{0D108BD9-81ED-4DB2-BD59-A6C34878D82A}">
                    <a16:rowId xmlns:a16="http://schemas.microsoft.com/office/drawing/2014/main" val="1971404885"/>
                  </a:ext>
                </a:extLst>
              </a:tr>
              <a:tr h="129313">
                <a:tc>
                  <a:txBody>
                    <a:bodyPr/>
                    <a:lstStyle/>
                    <a:p>
                      <a:pPr algn="l" fontAlgn="b"/>
                      <a:r>
                        <a:rPr lang="nl-BE" sz="800" b="0" i="0" u="none" strike="noStrike">
                          <a:solidFill>
                            <a:srgbClr val="000000"/>
                          </a:solidFill>
                          <a:effectLst/>
                          <a:latin typeface="Calibri" panose="020F0502020204030204" pitchFamily="34" charset="0"/>
                        </a:rPr>
                        <a:t>National Hand hygiene Campagne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5</a:t>
                      </a:r>
                    </a:p>
                  </a:txBody>
                  <a:tcPr marL="4459" marR="4459" marT="4459" marB="0" anchor="b">
                    <a:lnL>
                      <a:noFill/>
                    </a:lnL>
                    <a:lnR>
                      <a:noFill/>
                    </a:lnR>
                    <a:lnT>
                      <a:noFill/>
                    </a:lnT>
                    <a:lnB>
                      <a:noFill/>
                    </a:lnB>
                  </a:tcPr>
                </a:tc>
                <a:extLst>
                  <a:ext uri="{0D108BD9-81ED-4DB2-BD59-A6C34878D82A}">
                    <a16:rowId xmlns:a16="http://schemas.microsoft.com/office/drawing/2014/main" val="609000896"/>
                  </a:ext>
                </a:extLst>
              </a:tr>
              <a:tr h="129313">
                <a:tc>
                  <a:txBody>
                    <a:bodyPr/>
                    <a:lstStyle/>
                    <a:p>
                      <a:pPr algn="l" fontAlgn="b"/>
                      <a:r>
                        <a:rPr lang="en-US" sz="800" b="0" i="0" u="none" strike="noStrike">
                          <a:solidFill>
                            <a:srgbClr val="000000"/>
                          </a:solidFill>
                          <a:effectLst/>
                          <a:latin typeface="Calibri" panose="020F0502020204030204" pitchFamily="34" charset="0"/>
                        </a:rPr>
                        <a:t>National Surveillance Healthcare Associated Infections: Denominators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545052581"/>
                  </a:ext>
                </a:extLst>
              </a:tr>
              <a:tr h="129313">
                <a:tc>
                  <a:txBody>
                    <a:bodyPr/>
                    <a:lstStyle/>
                    <a:p>
                      <a:pPr algn="l" fontAlgn="b"/>
                      <a:r>
                        <a:rPr lang="nl-BE" sz="800" b="0" i="0" u="none" strike="noStrike">
                          <a:solidFill>
                            <a:srgbClr val="000000"/>
                          </a:solidFill>
                          <a:effectLst/>
                          <a:latin typeface="Calibri" panose="020F0502020204030204" pitchFamily="34" charset="0"/>
                        </a:rPr>
                        <a:t>National Surveillance Septicemia in Hospitals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3</a:t>
                      </a:r>
                    </a:p>
                  </a:txBody>
                  <a:tcPr marL="4459" marR="4459" marT="4459" marB="0" anchor="b">
                    <a:lnL>
                      <a:noFill/>
                    </a:lnL>
                    <a:lnR>
                      <a:noFill/>
                    </a:lnR>
                    <a:lnT>
                      <a:noFill/>
                    </a:lnT>
                    <a:lnB>
                      <a:noFill/>
                    </a:lnB>
                  </a:tcPr>
                </a:tc>
                <a:extLst>
                  <a:ext uri="{0D108BD9-81ED-4DB2-BD59-A6C34878D82A}">
                    <a16:rowId xmlns:a16="http://schemas.microsoft.com/office/drawing/2014/main" val="3440728218"/>
                  </a:ext>
                </a:extLst>
              </a:tr>
              <a:tr h="129313">
                <a:tc>
                  <a:txBody>
                    <a:bodyPr/>
                    <a:lstStyle/>
                    <a:p>
                      <a:pPr algn="l" fontAlgn="b"/>
                      <a:r>
                        <a:rPr lang="en-US" sz="800" b="0" i="0" u="none" strike="noStrike">
                          <a:solidFill>
                            <a:srgbClr val="000000"/>
                          </a:solidFill>
                          <a:effectLst/>
                          <a:latin typeface="Calibri" panose="020F0502020204030204" pitchFamily="34" charset="0"/>
                        </a:rPr>
                        <a:t>Predictive tests for a therapeutic response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3</a:t>
                      </a:r>
                    </a:p>
                  </a:txBody>
                  <a:tcPr marL="4459" marR="4459" marT="4459" marB="0" anchor="b">
                    <a:lnL>
                      <a:noFill/>
                    </a:lnL>
                    <a:lnR>
                      <a:noFill/>
                    </a:lnR>
                    <a:lnT>
                      <a:noFill/>
                    </a:lnT>
                    <a:lnB>
                      <a:noFill/>
                    </a:lnB>
                  </a:tcPr>
                </a:tc>
                <a:extLst>
                  <a:ext uri="{0D108BD9-81ED-4DB2-BD59-A6C34878D82A}">
                    <a16:rowId xmlns:a16="http://schemas.microsoft.com/office/drawing/2014/main" val="3175945560"/>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Coronary Angioplasty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23</a:t>
                      </a:r>
                    </a:p>
                  </a:txBody>
                  <a:tcPr marL="4459" marR="4459" marT="4459" marB="0" anchor="b">
                    <a:lnL>
                      <a:noFill/>
                    </a:lnL>
                    <a:lnR>
                      <a:noFill/>
                    </a:lnR>
                    <a:lnT>
                      <a:noFill/>
                    </a:lnT>
                    <a:lnB>
                      <a:noFill/>
                    </a:lnB>
                  </a:tcPr>
                </a:tc>
                <a:extLst>
                  <a:ext uri="{0D108BD9-81ED-4DB2-BD59-A6C34878D82A}">
                    <a16:rowId xmlns:a16="http://schemas.microsoft.com/office/drawing/2014/main" val="1348299145"/>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Orthopedic Prosthesis Identification Data v1</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7</a:t>
                      </a:r>
                    </a:p>
                  </a:txBody>
                  <a:tcPr marL="4459" marR="4459" marT="4459" marB="0" anchor="b">
                    <a:lnL>
                      <a:noFill/>
                    </a:lnL>
                    <a:lnR>
                      <a:noFill/>
                    </a:lnR>
                    <a:lnT>
                      <a:noFill/>
                    </a:lnT>
                    <a:lnB>
                      <a:noFill/>
                    </a:lnB>
                  </a:tcPr>
                </a:tc>
                <a:extLst>
                  <a:ext uri="{0D108BD9-81ED-4DB2-BD59-A6C34878D82A}">
                    <a16:rowId xmlns:a16="http://schemas.microsoft.com/office/drawing/2014/main" val="509964055"/>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Orthopedic Prosthesis Identification Data:  MegaProthesis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4</a:t>
                      </a:r>
                    </a:p>
                  </a:txBody>
                  <a:tcPr marL="4459" marR="4459" marT="4459" marB="0" anchor="b">
                    <a:lnL>
                      <a:noFill/>
                    </a:lnL>
                    <a:lnR>
                      <a:noFill/>
                    </a:lnR>
                    <a:lnT>
                      <a:noFill/>
                    </a:lnT>
                    <a:lnB>
                      <a:noFill/>
                    </a:lnB>
                  </a:tcPr>
                </a:tc>
                <a:extLst>
                  <a:ext uri="{0D108BD9-81ED-4DB2-BD59-A6C34878D82A}">
                    <a16:rowId xmlns:a16="http://schemas.microsoft.com/office/drawing/2014/main" val="2819488358"/>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Orthopedic Prosthesis Identification Data: Hip</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15</a:t>
                      </a:r>
                    </a:p>
                  </a:txBody>
                  <a:tcPr marL="4459" marR="4459" marT="4459" marB="0" anchor="b">
                    <a:lnL>
                      <a:noFill/>
                    </a:lnL>
                    <a:lnR>
                      <a:noFill/>
                    </a:lnR>
                    <a:lnT>
                      <a:noFill/>
                    </a:lnT>
                    <a:lnB>
                      <a:noFill/>
                    </a:lnB>
                  </a:tcPr>
                </a:tc>
                <a:extLst>
                  <a:ext uri="{0D108BD9-81ED-4DB2-BD59-A6C34878D82A}">
                    <a16:rowId xmlns:a16="http://schemas.microsoft.com/office/drawing/2014/main" val="2398629851"/>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Orthopedic Prosthesis Identification Data: Knee</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14</a:t>
                      </a:r>
                    </a:p>
                  </a:txBody>
                  <a:tcPr marL="4459" marR="4459" marT="4459" marB="0" anchor="b">
                    <a:lnL>
                      <a:noFill/>
                    </a:lnL>
                    <a:lnR>
                      <a:noFill/>
                    </a:lnR>
                    <a:lnT>
                      <a:noFill/>
                    </a:lnT>
                    <a:lnB>
                      <a:noFill/>
                    </a:lnB>
                  </a:tcPr>
                </a:tc>
                <a:extLst>
                  <a:ext uri="{0D108BD9-81ED-4DB2-BD59-A6C34878D82A}">
                    <a16:rowId xmlns:a16="http://schemas.microsoft.com/office/drawing/2014/main" val="1837474710"/>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Pacemakers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23</a:t>
                      </a:r>
                    </a:p>
                  </a:txBody>
                  <a:tcPr marL="4459" marR="4459" marT="4459" marB="0" anchor="b">
                    <a:lnL>
                      <a:noFill/>
                    </a:lnL>
                    <a:lnR>
                      <a:noFill/>
                    </a:lnR>
                    <a:lnT>
                      <a:noFill/>
                    </a:lnT>
                    <a:lnB>
                      <a:noFill/>
                    </a:lnB>
                  </a:tcPr>
                </a:tc>
                <a:extLst>
                  <a:ext uri="{0D108BD9-81ED-4DB2-BD59-A6C34878D82A}">
                    <a16:rowId xmlns:a16="http://schemas.microsoft.com/office/drawing/2014/main" val="1195904527"/>
                  </a:ext>
                </a:extLst>
              </a:tr>
              <a:tr h="129313">
                <a:tc>
                  <a:txBody>
                    <a:bodyPr/>
                    <a:lstStyle/>
                    <a:p>
                      <a:pPr algn="l" fontAlgn="b"/>
                      <a:r>
                        <a:rPr lang="en-US" sz="800" b="0" i="0" u="none" strike="noStrike">
                          <a:solidFill>
                            <a:srgbClr val="000000"/>
                          </a:solidFill>
                          <a:effectLst/>
                          <a:latin typeface="Calibri" panose="020F0502020204030204" pitchFamily="34" charset="0"/>
                        </a:rPr>
                        <a:t>Quality Electronic Registration of Medical acts, Implants and Devices: Pacemakers: Micra</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2107383520"/>
                  </a:ext>
                </a:extLst>
              </a:tr>
              <a:tr h="129313">
                <a:tc>
                  <a:txBody>
                    <a:bodyPr/>
                    <a:lstStyle/>
                    <a:p>
                      <a:pPr algn="l" fontAlgn="b"/>
                      <a:r>
                        <a:rPr lang="en-US" sz="800" b="0" i="0" u="none" strike="noStrike">
                          <a:solidFill>
                            <a:srgbClr val="000000"/>
                          </a:solidFill>
                          <a:effectLst/>
                          <a:latin typeface="Calibri" panose="020F0502020204030204" pitchFamily="34" charset="0"/>
                        </a:rPr>
                        <a:t>Registry Belgian Association for Cardio-Thoracic Surgery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2</a:t>
                      </a:r>
                    </a:p>
                  </a:txBody>
                  <a:tcPr marL="4459" marR="4459" marT="4459" marB="0" anchor="b">
                    <a:lnL>
                      <a:noFill/>
                    </a:lnL>
                    <a:lnR>
                      <a:noFill/>
                    </a:lnR>
                    <a:lnT>
                      <a:noFill/>
                    </a:lnT>
                    <a:lnB>
                      <a:noFill/>
                    </a:lnB>
                  </a:tcPr>
                </a:tc>
                <a:extLst>
                  <a:ext uri="{0D108BD9-81ED-4DB2-BD59-A6C34878D82A}">
                    <a16:rowId xmlns:a16="http://schemas.microsoft.com/office/drawing/2014/main" val="2417338470"/>
                  </a:ext>
                </a:extLst>
              </a:tr>
              <a:tr h="129313">
                <a:tc>
                  <a:txBody>
                    <a:bodyPr/>
                    <a:lstStyle/>
                    <a:p>
                      <a:pPr algn="l" fontAlgn="b"/>
                      <a:r>
                        <a:rPr lang="en-US" sz="800" b="0" i="0" u="none" strike="noStrike">
                          <a:solidFill>
                            <a:srgbClr val="000000"/>
                          </a:solidFill>
                          <a:effectLst/>
                          <a:latin typeface="Calibri" panose="020F0502020204030204" pitchFamily="34" charset="0"/>
                        </a:rPr>
                        <a:t>Registry Next-Generation-Sequencing tests for oncology</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1468016867"/>
                  </a:ext>
                </a:extLst>
              </a:tr>
              <a:tr h="129313">
                <a:tc>
                  <a:txBody>
                    <a:bodyPr/>
                    <a:lstStyle/>
                    <a:p>
                      <a:pPr algn="l" fontAlgn="b"/>
                      <a:r>
                        <a:rPr lang="en-US" sz="800" b="0" i="0" u="none" strike="noStrike">
                          <a:solidFill>
                            <a:srgbClr val="000000"/>
                          </a:solidFill>
                          <a:effectLst/>
                          <a:latin typeface="Calibri" panose="020F0502020204030204" pitchFamily="34" charset="0"/>
                        </a:rPr>
                        <a:t>Reimbursement of implantable meshes for the repair of prolapse, for vaginal placement</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a:noFill/>
                    </a:lnB>
                  </a:tcPr>
                </a:tc>
                <a:extLst>
                  <a:ext uri="{0D108BD9-81ED-4DB2-BD59-A6C34878D82A}">
                    <a16:rowId xmlns:a16="http://schemas.microsoft.com/office/drawing/2014/main" val="2450507871"/>
                  </a:ext>
                </a:extLst>
              </a:tr>
              <a:tr h="129313">
                <a:tc>
                  <a:txBody>
                    <a:bodyPr/>
                    <a:lstStyle/>
                    <a:p>
                      <a:pPr algn="l" fontAlgn="b"/>
                      <a:r>
                        <a:rPr lang="nl-BE" sz="800" b="0" i="0" u="none" strike="noStrike">
                          <a:solidFill>
                            <a:srgbClr val="000000"/>
                          </a:solidFill>
                          <a:effectLst/>
                          <a:latin typeface="Calibri" panose="020F0502020204030204" pitchFamily="34" charset="0"/>
                        </a:rPr>
                        <a:t>Surveillance Clostridium difficile Infections</a:t>
                      </a:r>
                    </a:p>
                  </a:txBody>
                  <a:tcPr marL="4459" marR="4459" marT="4459" marB="0" anchor="b">
                    <a:lnL>
                      <a:noFill/>
                    </a:lnL>
                    <a:lnR>
                      <a:noFill/>
                    </a:lnR>
                    <a:lnT>
                      <a:noFill/>
                    </a:lnT>
                    <a:lnB>
                      <a:noFill/>
                    </a:lnB>
                  </a:tcPr>
                </a:tc>
                <a:tc>
                  <a:txBody>
                    <a:bodyPr/>
                    <a:lstStyle/>
                    <a:p>
                      <a:pPr algn="r" fontAlgn="b"/>
                      <a:r>
                        <a:rPr lang="nl-BE" sz="800" b="0" i="0" u="none" strike="noStrike">
                          <a:solidFill>
                            <a:srgbClr val="000000"/>
                          </a:solidFill>
                          <a:effectLst/>
                          <a:latin typeface="Calibri" panose="020F0502020204030204" pitchFamily="34" charset="0"/>
                        </a:rPr>
                        <a:t>3</a:t>
                      </a:r>
                    </a:p>
                  </a:txBody>
                  <a:tcPr marL="4459" marR="4459" marT="4459" marB="0" anchor="b">
                    <a:lnL>
                      <a:noFill/>
                    </a:lnL>
                    <a:lnR>
                      <a:noFill/>
                    </a:lnR>
                    <a:lnT>
                      <a:noFill/>
                    </a:lnT>
                    <a:lnB>
                      <a:noFill/>
                    </a:lnB>
                  </a:tcPr>
                </a:tc>
                <a:extLst>
                  <a:ext uri="{0D108BD9-81ED-4DB2-BD59-A6C34878D82A}">
                    <a16:rowId xmlns:a16="http://schemas.microsoft.com/office/drawing/2014/main" val="3345728294"/>
                  </a:ext>
                </a:extLst>
              </a:tr>
              <a:tr h="129313">
                <a:tc>
                  <a:txBody>
                    <a:bodyPr/>
                    <a:lstStyle/>
                    <a:p>
                      <a:pPr algn="l" fontAlgn="b"/>
                      <a:r>
                        <a:rPr lang="nl-BE" sz="800" b="0" i="0" u="none" strike="noStrike">
                          <a:solidFill>
                            <a:srgbClr val="000000"/>
                          </a:solidFill>
                          <a:effectLst/>
                          <a:latin typeface="Calibri" panose="020F0502020204030204" pitchFamily="34" charset="0"/>
                        </a:rPr>
                        <a:t>Ventricular Support Material</a:t>
                      </a:r>
                    </a:p>
                  </a:txBody>
                  <a:tcPr marL="4459" marR="4459" marT="4459"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nl-BE" sz="800" b="0" i="0" u="none" strike="noStrike">
                          <a:solidFill>
                            <a:srgbClr val="000000"/>
                          </a:solidFill>
                          <a:effectLst/>
                          <a:latin typeface="Calibri" panose="020F0502020204030204" pitchFamily="34" charset="0"/>
                        </a:rPr>
                        <a:t>1</a:t>
                      </a:r>
                    </a:p>
                  </a:txBody>
                  <a:tcPr marL="4459" marR="4459" marT="4459"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07578835"/>
                  </a:ext>
                </a:extLst>
              </a:tr>
              <a:tr h="129313">
                <a:tc>
                  <a:txBody>
                    <a:bodyPr/>
                    <a:lstStyle/>
                    <a:p>
                      <a:pPr algn="l" fontAlgn="b"/>
                      <a:r>
                        <a:rPr lang="nl-BE" sz="800" b="1" i="0" u="none" strike="noStrike">
                          <a:solidFill>
                            <a:srgbClr val="000000"/>
                          </a:solidFill>
                          <a:effectLst/>
                          <a:latin typeface="Calibri" panose="020F0502020204030204" pitchFamily="34" charset="0"/>
                        </a:rPr>
                        <a:t>Eindtotaal</a:t>
                      </a:r>
                    </a:p>
                  </a:txBody>
                  <a:tcPr marL="4459" marR="4459" marT="4459"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nl-BE" sz="800" b="1" i="0" u="none" strike="noStrike" dirty="0">
                          <a:solidFill>
                            <a:srgbClr val="000000"/>
                          </a:solidFill>
                          <a:effectLst/>
                          <a:latin typeface="Calibri" panose="020F0502020204030204" pitchFamily="34" charset="0"/>
                        </a:rPr>
                        <a:t>193</a:t>
                      </a:r>
                    </a:p>
                  </a:txBody>
                  <a:tcPr marL="4459" marR="4459" marT="4459"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421986705"/>
                  </a:ext>
                </a:extLst>
              </a:tr>
            </a:tbl>
          </a:graphicData>
        </a:graphic>
      </p:graphicFrame>
    </p:spTree>
    <p:extLst>
      <p:ext uri="{BB962C8B-B14F-4D97-AF65-F5344CB8AC3E}">
        <p14:creationId xmlns:p14="http://schemas.microsoft.com/office/powerpoint/2010/main" val="125118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25701</TotalTime>
  <Words>1725</Words>
  <Application>Microsoft Office PowerPoint</Application>
  <PresentationFormat>Widescreen</PresentationFormat>
  <Paragraphs>322</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Wingdings</vt:lpstr>
      <vt:lpstr>SC_theme</vt:lpstr>
      <vt:lpstr>ICT Info session September 1st, 2023</vt:lpstr>
      <vt:lpstr>Agenda</vt:lpstr>
      <vt:lpstr>Agenda</vt:lpstr>
      <vt:lpstr>Clarifications release 2.5</vt:lpstr>
      <vt:lpstr>Agenda</vt:lpstr>
      <vt:lpstr>API</vt:lpstr>
      <vt:lpstr>Agenda</vt:lpstr>
      <vt:lpstr>Total open incidents and request</vt:lpstr>
      <vt:lpstr>Incidents per Project - overal</vt:lpstr>
      <vt:lpstr>Incidents per Project – TOP 3</vt:lpstr>
      <vt:lpstr>Requests per Project - overal</vt:lpstr>
      <vt:lpstr>Agenda</vt:lpstr>
      <vt:lpstr>EAM 3.0: Planning</vt:lpstr>
      <vt:lpstr>Agenda</vt:lpstr>
      <vt:lpstr>Updates &amp; Communications</vt:lpstr>
      <vt:lpstr>Q &amp; A</vt:lpstr>
      <vt:lpstr>PowerPoint Presentation</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870</cp:revision>
  <dcterms:created xsi:type="dcterms:W3CDTF">2018-09-19T06:42:22Z</dcterms:created>
  <dcterms:modified xsi:type="dcterms:W3CDTF">2023-09-01T08:02:27Z</dcterms:modified>
</cp:coreProperties>
</file>