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05" r:id="rId2"/>
    <p:sldId id="440" r:id="rId3"/>
    <p:sldId id="468" r:id="rId4"/>
    <p:sldId id="473" r:id="rId5"/>
    <p:sldId id="472" r:id="rId6"/>
    <p:sldId id="469" r:id="rId7"/>
    <p:sldId id="437" r:id="rId8"/>
    <p:sldId id="451" r:id="rId9"/>
    <p:sldId id="447" r:id="rId1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3" autoAdjust="0"/>
    <p:restoredTop sz="84649" autoAdjust="0"/>
  </p:normalViewPr>
  <p:slideViewPr>
    <p:cSldViewPr snapToGrid="0" showGuides="1">
      <p:cViewPr varScale="1">
        <p:scale>
          <a:sx n="86" d="100"/>
          <a:sy n="86" d="100"/>
        </p:scale>
        <p:origin x="773" y="5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12-07-24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12-07-24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12/07/2024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913739021"/>
              </p:ext>
            </p:extLst>
          </p:nvPr>
        </p:nvGraphicFramePr>
        <p:xfrm>
          <a:off x="354563" y="1856792"/>
          <a:ext cx="11456435" cy="2271268"/>
        </p:xfrm>
        <a:graphic>
          <a:graphicData uri="http://schemas.openxmlformats.org/drawingml/2006/table">
            <a:tbl>
              <a:tblPr firstRow="1" bandRow="1">
                <a:tableStyleId>{5C22544A-7EE6-4342-B048-85BDC9FD1C3A}</a:tableStyleId>
              </a:tblPr>
              <a:tblGrid>
                <a:gridCol w="398838">
                  <a:extLst>
                    <a:ext uri="{9D8B030D-6E8A-4147-A177-3AD203B41FA5}">
                      <a16:colId xmlns:a16="http://schemas.microsoft.com/office/drawing/2014/main" val="2362710029"/>
                    </a:ext>
                  </a:extLst>
                </a:gridCol>
                <a:gridCol w="1559732">
                  <a:extLst>
                    <a:ext uri="{9D8B030D-6E8A-4147-A177-3AD203B41FA5}">
                      <a16:colId xmlns:a16="http://schemas.microsoft.com/office/drawing/2014/main" val="2935475783"/>
                    </a:ext>
                  </a:extLst>
                </a:gridCol>
                <a:gridCol w="7465165">
                  <a:extLst>
                    <a:ext uri="{9D8B030D-6E8A-4147-A177-3AD203B41FA5}">
                      <a16:colId xmlns:a16="http://schemas.microsoft.com/office/drawing/2014/main" val="382615948"/>
                    </a:ext>
                  </a:extLst>
                </a:gridCol>
                <a:gridCol w="2032700">
                  <a:extLst>
                    <a:ext uri="{9D8B030D-6E8A-4147-A177-3AD203B41FA5}">
                      <a16:colId xmlns:a16="http://schemas.microsoft.com/office/drawing/2014/main" val="130071155"/>
                    </a:ext>
                  </a:extLst>
                </a:gridCol>
              </a:tblGrid>
              <a:tr h="322553">
                <a:tc>
                  <a:txBody>
                    <a:bodyPr/>
                    <a:lstStyle/>
                    <a:p>
                      <a:endParaRPr lang="fr-BE"/>
                    </a:p>
                  </a:txBody>
                  <a:tcPr/>
                </a:tc>
                <a:tc>
                  <a:txBody>
                    <a:bodyPr/>
                    <a:lstStyle/>
                    <a:p>
                      <a:r>
                        <a:rPr lang="fr-BE" sz="2000" dirty="0"/>
                        <a:t>WHAT</a:t>
                      </a:r>
                    </a:p>
                  </a:txBody>
                  <a:tcPr/>
                </a:tc>
                <a:tc>
                  <a:txBody>
                    <a:bodyPr/>
                    <a:lstStyle/>
                    <a:p>
                      <a:r>
                        <a:rPr lang="fr-BE" sz="2000" dirty="0"/>
                        <a:t>KEY INFO</a:t>
                      </a:r>
                    </a:p>
                  </a:txBody>
                  <a:tcPr/>
                </a:tc>
                <a:tc>
                  <a:txBody>
                    <a:bodyPr/>
                    <a:lstStyle/>
                    <a:p>
                      <a:r>
                        <a:rPr lang="fr-BE" sz="2000" dirty="0"/>
                        <a:t>KEY DATES</a:t>
                      </a:r>
                    </a:p>
                  </a:txBody>
                  <a:tcPr/>
                </a:tc>
                <a:extLst>
                  <a:ext uri="{0D108BD9-81ED-4DB2-BD59-A6C34878D82A}">
                    <a16:rowId xmlns:a16="http://schemas.microsoft.com/office/drawing/2014/main" val="2150303798"/>
                  </a:ext>
                </a:extLst>
              </a:tr>
              <a:tr h="1573427">
                <a:tc>
                  <a:txBody>
                    <a:bodyPr/>
                    <a:lstStyle/>
                    <a:p>
                      <a:r>
                        <a:rPr lang="fr-BE" dirty="0"/>
                        <a:t>1</a:t>
                      </a:r>
                    </a:p>
                  </a:txBody>
                  <a:tcPr anchor="ctr"/>
                </a:tc>
                <a:tc>
                  <a:txBody>
                    <a:bodyPr/>
                    <a:lstStyle/>
                    <a:p>
                      <a:r>
                        <a:rPr lang="fr-BE" sz="1600" dirty="0"/>
                        <a:t>Incorrect registrations (</a:t>
                      </a:r>
                      <a:r>
                        <a:rPr lang="fr-BE" sz="1600" dirty="0" err="1"/>
                        <a:t>which</a:t>
                      </a:r>
                      <a:r>
                        <a:rPr lang="fr-BE" sz="1600" dirty="0"/>
                        <a:t> affect the Business Key)</a:t>
                      </a:r>
                    </a:p>
                  </a:txBody>
                  <a:tcPr anchor="ctr"/>
                </a:tc>
                <a:tc>
                  <a:txBody>
                    <a:bodyPr/>
                    <a:lstStyle/>
                    <a:p>
                      <a:pPr marL="0" indent="0" algn="l">
                        <a:lnSpc>
                          <a:spcPct val="150000"/>
                        </a:lnSpc>
                        <a:buFont typeface="Wingdings" panose="05000000000000000000" pitchFamily="2" charset="2"/>
                        <a:buNone/>
                      </a:pPr>
                      <a:r>
                        <a:rPr lang="fr-BE" sz="1600" dirty="0"/>
                        <a:t>A </a:t>
                      </a:r>
                      <a:r>
                        <a:rPr lang="fr-BE" sz="1600" dirty="0" err="1"/>
                        <a:t>number</a:t>
                      </a:r>
                      <a:r>
                        <a:rPr lang="fr-BE" sz="1600" dirty="0"/>
                        <a:t> of data providers have </a:t>
                      </a:r>
                      <a:r>
                        <a:rPr lang="fr-BE" sz="1600" dirty="0" err="1"/>
                        <a:t>requested</a:t>
                      </a:r>
                      <a:r>
                        <a:rPr lang="fr-BE" sz="1600" dirty="0"/>
                        <a:t> the </a:t>
                      </a:r>
                      <a:r>
                        <a:rPr lang="fr-BE" sz="1600" dirty="0" err="1"/>
                        <a:t>removal</a:t>
                      </a:r>
                      <a:r>
                        <a:rPr lang="fr-BE" sz="1600" dirty="0"/>
                        <a:t> of registrations </a:t>
                      </a:r>
                      <a:r>
                        <a:rPr lang="fr-BE" sz="1600" dirty="0" err="1"/>
                        <a:t>which</a:t>
                      </a:r>
                      <a:r>
                        <a:rPr lang="fr-BE" sz="1600" dirty="0"/>
                        <a:t> </a:t>
                      </a:r>
                      <a:r>
                        <a:rPr lang="fr-BE" sz="1600" dirty="0" err="1"/>
                        <a:t>were</a:t>
                      </a:r>
                      <a:r>
                        <a:rPr lang="fr-BE" sz="1600" dirty="0"/>
                        <a:t> incorrect/</a:t>
                      </a:r>
                      <a:r>
                        <a:rPr lang="fr-BE" sz="1600" dirty="0" err="1"/>
                        <a:t>faulty</a:t>
                      </a:r>
                      <a:endParaRPr lang="fr-BE" sz="1600" dirty="0"/>
                    </a:p>
                    <a:p>
                      <a:pPr marL="0" indent="0" algn="l">
                        <a:lnSpc>
                          <a:spcPct val="150000"/>
                        </a:lnSpc>
                        <a:buFont typeface="Wingdings" panose="05000000000000000000" pitchFamily="2" charset="2"/>
                        <a:buNone/>
                      </a:pPr>
                      <a:r>
                        <a:rPr lang="fr-BE" sz="1600" dirty="0" err="1"/>
                        <a:t>Currently</a:t>
                      </a:r>
                      <a:r>
                        <a:rPr lang="fr-BE" sz="1600" dirty="0"/>
                        <a:t>, </a:t>
                      </a:r>
                      <a:r>
                        <a:rPr lang="fr-BE" sz="1600" dirty="0" err="1"/>
                        <a:t>we</a:t>
                      </a:r>
                      <a:r>
                        <a:rPr lang="fr-BE" sz="1600" dirty="0"/>
                        <a:t> are </a:t>
                      </a:r>
                      <a:r>
                        <a:rPr lang="fr-BE" sz="1600" dirty="0" err="1"/>
                        <a:t>unable</a:t>
                      </a:r>
                      <a:r>
                        <a:rPr lang="fr-BE" sz="1600" dirty="0"/>
                        <a:t> to </a:t>
                      </a:r>
                      <a:r>
                        <a:rPr lang="fr-BE" sz="1600" dirty="0" err="1"/>
                        <a:t>immediately</a:t>
                      </a:r>
                      <a:r>
                        <a:rPr lang="fr-BE" sz="1600" dirty="0"/>
                        <a:t> </a:t>
                      </a:r>
                      <a:r>
                        <a:rPr lang="fr-BE" sz="1600" dirty="0" err="1"/>
                        <a:t>remove</a:t>
                      </a:r>
                      <a:r>
                        <a:rPr lang="fr-BE" sz="1600" dirty="0"/>
                        <a:t> </a:t>
                      </a:r>
                      <a:r>
                        <a:rPr lang="fr-BE" sz="1600" dirty="0" err="1"/>
                        <a:t>them</a:t>
                      </a:r>
                      <a:endParaRPr lang="fr-BE" sz="1600" dirty="0"/>
                    </a:p>
                    <a:p>
                      <a:pPr marL="0" indent="0" algn="l">
                        <a:lnSpc>
                          <a:spcPct val="150000"/>
                        </a:lnSpc>
                        <a:buFont typeface="Wingdings" panose="05000000000000000000" pitchFamily="2" charset="2"/>
                        <a:buNone/>
                      </a:pPr>
                      <a:r>
                        <a:rPr lang="fr-BE" sz="1600" dirty="0" err="1"/>
                        <a:t>Healthdata</a:t>
                      </a:r>
                      <a:r>
                        <a:rPr lang="fr-BE" sz="1600" dirty="0"/>
                        <a:t> </a:t>
                      </a:r>
                      <a:r>
                        <a:rPr lang="fr-BE" sz="1600" dirty="0" err="1"/>
                        <a:t>is</a:t>
                      </a:r>
                      <a:r>
                        <a:rPr lang="fr-BE" sz="1600" dirty="0"/>
                        <a:t> </a:t>
                      </a:r>
                      <a:r>
                        <a:rPr lang="fr-BE" sz="1600" dirty="0" err="1"/>
                        <a:t>working</a:t>
                      </a:r>
                      <a:r>
                        <a:rPr lang="fr-BE" sz="1600" dirty="0"/>
                        <a:t> on a solution </a:t>
                      </a:r>
                      <a:r>
                        <a:rPr lang="fr-BE" sz="1600" dirty="0" err="1"/>
                        <a:t>which</a:t>
                      </a:r>
                      <a:r>
                        <a:rPr lang="fr-BE" sz="1600" dirty="0"/>
                        <a:t> </a:t>
                      </a:r>
                      <a:r>
                        <a:rPr lang="fr-BE" sz="1600" dirty="0" err="1"/>
                        <a:t>will</a:t>
                      </a:r>
                      <a:r>
                        <a:rPr lang="fr-BE" sz="1600" dirty="0"/>
                        <a:t> </a:t>
                      </a:r>
                      <a:r>
                        <a:rPr lang="fr-BE" sz="1600" dirty="0" err="1"/>
                        <a:t>allow</a:t>
                      </a:r>
                      <a:r>
                        <a:rPr lang="fr-BE" sz="1600" dirty="0"/>
                        <a:t> for the </a:t>
                      </a:r>
                      <a:r>
                        <a:rPr lang="fr-BE" sz="1600" dirty="0" err="1"/>
                        <a:t>deletion</a:t>
                      </a:r>
                      <a:r>
                        <a:rPr lang="fr-BE" sz="1600" dirty="0"/>
                        <a:t> of incorrect registrations</a:t>
                      </a:r>
                    </a:p>
                  </a:txBody>
                  <a:tcPr anchor="ctr"/>
                </a:tc>
                <a:tc>
                  <a:txBody>
                    <a:bodyPr/>
                    <a:lstStyle/>
                    <a:p>
                      <a:r>
                        <a:rPr lang="fr-BE" sz="1600" dirty="0"/>
                        <a:t>TBD</a:t>
                      </a:r>
                    </a:p>
                  </a:txBody>
                  <a:tcPr anchor="ctr"/>
                </a:tc>
                <a:extLst>
                  <a:ext uri="{0D108BD9-81ED-4DB2-BD59-A6C34878D82A}">
                    <a16:rowId xmlns:a16="http://schemas.microsoft.com/office/drawing/2014/main" val="1951700620"/>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65473733"/>
              </p:ext>
            </p:extLst>
          </p:nvPr>
        </p:nvGraphicFramePr>
        <p:xfrm>
          <a:off x="363895" y="1388726"/>
          <a:ext cx="11447105" cy="3144176"/>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8952">
                <a:tc>
                  <a:txBody>
                    <a:bodyPr/>
                    <a:lstStyle/>
                    <a:p>
                      <a:pPr algn="l"/>
                      <a:r>
                        <a:rPr lang="en-US" sz="1400" b="0" kern="1200" dirty="0" err="1">
                          <a:solidFill>
                            <a:schemeClr val="bg2">
                              <a:lumMod val="50000"/>
                            </a:schemeClr>
                          </a:solidFill>
                        </a:rPr>
                        <a:t>Kristien</a:t>
                      </a:r>
                      <a:r>
                        <a:rPr lang="en-US" sz="1400" b="0" kern="1200" dirty="0">
                          <a:solidFill>
                            <a:schemeClr val="bg2">
                              <a:lumMod val="50000"/>
                            </a:schemeClr>
                          </a:solidFill>
                        </a:rPr>
                        <a:t> Aerts</a:t>
                      </a:r>
                    </a:p>
                    <a:p>
                      <a:pPr algn="l"/>
                      <a:r>
                        <a:rPr lang="en-US" sz="1400" b="1" kern="1200" dirty="0">
                          <a:solidFill>
                            <a:schemeClr val="bg2">
                              <a:lumMod val="50000"/>
                            </a:schemeClr>
                          </a:solidFill>
                        </a:rPr>
                        <a:t>AZ St </a:t>
                      </a:r>
                      <a:r>
                        <a:rPr lang="en-US" sz="1400" b="1" kern="1200" dirty="0" err="1">
                          <a:solidFill>
                            <a:schemeClr val="bg2">
                              <a:lumMod val="50000"/>
                            </a:schemeClr>
                          </a:solidFill>
                        </a:rPr>
                        <a:t>Jozef</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RITM0015371: Access to </a:t>
                      </a:r>
                      <a:r>
                        <a:rPr lang="en-US" sz="1400" b="0" kern="1200" dirty="0" err="1">
                          <a:solidFill>
                            <a:schemeClr val="bg2">
                              <a:lumMod val="50000"/>
                            </a:schemeClr>
                          </a:solidFill>
                        </a:rPr>
                        <a:t>Healthstat</a:t>
                      </a:r>
                      <a:r>
                        <a:rPr lang="en-US" sz="1400" b="0" kern="1200" dirty="0">
                          <a:solidFill>
                            <a:schemeClr val="bg2">
                              <a:lumMod val="50000"/>
                            </a:schemeClr>
                          </a:solidFill>
                        </a:rPr>
                        <a:t> requested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Response to ticket provide on 09/07. Waiting for client feedback</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555253310"/>
                  </a:ext>
                </a:extLst>
              </a:tr>
              <a:tr h="719403">
                <a:tc>
                  <a:txBody>
                    <a:bodyPr/>
                    <a:lstStyle/>
                    <a:p>
                      <a:pPr algn="l"/>
                      <a:r>
                        <a:rPr lang="en-US" sz="1400" b="0" kern="1200" dirty="0">
                          <a:solidFill>
                            <a:schemeClr val="bg2">
                              <a:lumMod val="50000"/>
                            </a:schemeClr>
                          </a:solidFill>
                        </a:rPr>
                        <a:t>Dirk De Beule</a:t>
                      </a: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INC0213995: JRE </a:t>
                      </a:r>
                      <a:r>
                        <a:rPr lang="en-US" sz="1400" b="0" kern="1200" dirty="0" err="1">
                          <a:solidFill>
                            <a:schemeClr val="bg2">
                              <a:lumMod val="50000"/>
                            </a:schemeClr>
                          </a:solidFill>
                        </a:rPr>
                        <a:t>en</a:t>
                      </a:r>
                      <a:r>
                        <a:rPr lang="en-US" sz="1400" b="0" kern="1200" dirty="0">
                          <a:solidFill>
                            <a:schemeClr val="bg2">
                              <a:lumMod val="50000"/>
                            </a:schemeClr>
                          </a:solidFill>
                        </a:rPr>
                        <a:t> Log4j vulnerabilities on vhd4dpp.ai.internal.uzgent.be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We are fixing the spring boot Java version and once tested well and deployed to the acceptance environment then we move to production after testing. As the code hadn’t been updated for years it required a significant overhaul.</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rPr>
                        <a:t>Pieter &amp; Annemie Leemans</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NIC flow issues for </a:t>
                      </a:r>
                      <a:r>
                        <a:rPr lang="en-US" sz="1400" b="0" kern="1200" dirty="0" err="1">
                          <a:solidFill>
                            <a:schemeClr val="bg2">
                              <a:lumMod val="50000"/>
                            </a:schemeClr>
                          </a:solidFill>
                        </a:rPr>
                        <a:t>NexuzHealth</a:t>
                      </a:r>
                      <a:r>
                        <a:rPr lang="en-US" sz="1400" b="0" kern="1200" dirty="0">
                          <a:solidFill>
                            <a:schemeClr val="bg2">
                              <a:lumMod val="50000"/>
                            </a:schemeClr>
                          </a:solidFill>
                        </a:rPr>
                        <a:t> hospitals</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Progress – </a:t>
                      </a:r>
                      <a:r>
                        <a:rPr lang="en-US" sz="1400" b="0" kern="1200" dirty="0" err="1">
                          <a:solidFill>
                            <a:schemeClr val="bg2">
                              <a:lumMod val="50000"/>
                            </a:schemeClr>
                          </a:solidFill>
                        </a:rPr>
                        <a:t>NexuzHealth</a:t>
                      </a:r>
                      <a:r>
                        <a:rPr lang="en-US" sz="1400" b="0" kern="1200" dirty="0">
                          <a:solidFill>
                            <a:schemeClr val="bg2">
                              <a:lumMod val="50000"/>
                            </a:schemeClr>
                          </a:solidFill>
                        </a:rPr>
                        <a:t> has reached out to participating hospitals to get them to upload the P12 certificate</a:t>
                      </a:r>
                    </a:p>
                  </a:txBody>
                  <a:tcPr marL="86357" marR="86357" marT="43206" marB="43206" anchor="ctr" horzOverflow="overflow"/>
                </a:tc>
                <a:extLst>
                  <a:ext uri="{0D108BD9-81ED-4DB2-BD59-A6C34878D82A}">
                    <a16:rowId xmlns:a16="http://schemas.microsoft.com/office/drawing/2014/main" val="4232461620"/>
                  </a:ext>
                </a:extLst>
              </a:tr>
            </a:tbl>
          </a:graphicData>
        </a:graphic>
      </p:graphicFrame>
    </p:spTree>
    <p:extLst>
      <p:ext uri="{BB962C8B-B14F-4D97-AF65-F5344CB8AC3E}">
        <p14:creationId xmlns:p14="http://schemas.microsoft.com/office/powerpoint/2010/main" val="205847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461750711"/>
              </p:ext>
            </p:extLst>
          </p:nvPr>
        </p:nvGraphicFramePr>
        <p:xfrm>
          <a:off x="363895" y="1388726"/>
          <a:ext cx="11447105" cy="3373224"/>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8952">
                <a:tc>
                  <a:txBody>
                    <a:bodyPr/>
                    <a:lstStyle/>
                    <a:p>
                      <a:pPr algn="l"/>
                      <a:r>
                        <a:rPr lang="en-US" sz="1400" b="0" kern="1200" dirty="0">
                          <a:solidFill>
                            <a:schemeClr val="bg2">
                              <a:lumMod val="50000"/>
                            </a:schemeClr>
                          </a:solidFill>
                        </a:rPr>
                        <a:t>Ryan Monroe</a:t>
                      </a:r>
                    </a:p>
                    <a:p>
                      <a:pPr algn="l"/>
                      <a:r>
                        <a:rPr lang="en-US" sz="1400" b="1" kern="1200" dirty="0">
                          <a:solidFill>
                            <a:schemeClr val="bg2">
                              <a:lumMod val="50000"/>
                            </a:schemeClr>
                          </a:solidFill>
                          <a:latin typeface="+mn-lt"/>
                          <a:ea typeface="+mn-ea"/>
                          <a:cs typeface="+mn-cs"/>
                        </a:rPr>
                        <a:t>UCL St Luc</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We’re now looking at integrating some of the older registries, specifically HDBP0002 HIV Cohort.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kern="1200" dirty="0">
                        <a:solidFill>
                          <a:schemeClr val="bg2">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Three quick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1.	This registry group appears to still be on HD4DP v1 platform.  We had heard through a support ticket that there isn’t an established timeline to convert it over to HD4DP v2 platform at this time.  Can you please confirm?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2.	Is there a dev/test environment available for v1 platform?  Comparable to Acceptance like we have for v2 platform.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3.	Does this registry group or any others still on v1 platform support back-end transfer methods (either the API or FTP-based csv upload like v2 platform)?  Our impression from the technical docs is that it only permits front-end csv downloads or manual entry in GUI. </a:t>
                      </a:r>
                    </a:p>
                  </a:txBody>
                  <a:tcPr marL="86357" marR="86357" marT="43206" marB="43206" anchor="ctr" horzOverflow="overflow"/>
                </a:tc>
                <a:tc>
                  <a:txBody>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rPr>
                        <a:t>Correct. We will soon have an overview of the timeline for migrations from architecture 1 to architecture 2.</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There is indeed an acceptance environment for testing. Please create a ticket with a request for access to this environment and we’ll happily get you set up.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Fast-track method can be used where HD4DP1 will pick up and process itself. Similar to how SFTP works. From what I gather, API method is available, but documentation needs to be reworked beforehand.</a:t>
                      </a:r>
                    </a:p>
                  </a:txBody>
                  <a:tcPr marL="86357" marR="86357" marT="43206" marB="43206" anchor="ctr" horzOverflow="overflow"/>
                </a:tc>
                <a:extLst>
                  <a:ext uri="{0D108BD9-81ED-4DB2-BD59-A6C34878D82A}">
                    <a16:rowId xmlns:a16="http://schemas.microsoft.com/office/drawing/2014/main" val="555253310"/>
                  </a:ext>
                </a:extLst>
              </a:tr>
            </a:tbl>
          </a:graphicData>
        </a:graphic>
      </p:graphicFrame>
    </p:spTree>
    <p:extLst>
      <p:ext uri="{BB962C8B-B14F-4D97-AF65-F5344CB8AC3E}">
        <p14:creationId xmlns:p14="http://schemas.microsoft.com/office/powerpoint/2010/main" val="30579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459780633"/>
              </p:ext>
            </p:extLst>
          </p:nvPr>
        </p:nvGraphicFramePr>
        <p:xfrm>
          <a:off x="354563" y="1388726"/>
          <a:ext cx="11456436" cy="1835292"/>
        </p:xfrm>
        <a:graphic>
          <a:graphicData uri="http://schemas.openxmlformats.org/drawingml/2006/table">
            <a:tbl>
              <a:tblPr>
                <a:tableStyleId>{3C2FFA5D-87B4-456A-9821-1D502468CF0F}</a:tableStyleId>
              </a:tblPr>
              <a:tblGrid>
                <a:gridCol w="1548089">
                  <a:extLst>
                    <a:ext uri="{9D8B030D-6E8A-4147-A177-3AD203B41FA5}">
                      <a16:colId xmlns:a16="http://schemas.microsoft.com/office/drawing/2014/main" val="2046094590"/>
                    </a:ext>
                  </a:extLst>
                </a:gridCol>
                <a:gridCol w="5752917">
                  <a:extLst>
                    <a:ext uri="{9D8B030D-6E8A-4147-A177-3AD203B41FA5}">
                      <a16:colId xmlns:a16="http://schemas.microsoft.com/office/drawing/2014/main" val="2643545263"/>
                    </a:ext>
                  </a:extLst>
                </a:gridCol>
                <a:gridCol w="4155430">
                  <a:extLst>
                    <a:ext uri="{9D8B030D-6E8A-4147-A177-3AD203B41FA5}">
                      <a16:colId xmlns:a16="http://schemas.microsoft.com/office/drawing/2014/main" val="119678063"/>
                    </a:ext>
                  </a:extLst>
                </a:gridCol>
              </a:tblGrid>
              <a:tr h="285177">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7760">
                <a:tc>
                  <a:txBody>
                    <a:bodyPr/>
                    <a:lstStyle/>
                    <a:p>
                      <a:pPr algn="l"/>
                      <a:r>
                        <a:rPr lang="en-US" sz="1400" b="0" kern="1200" dirty="0" err="1">
                          <a:solidFill>
                            <a:schemeClr val="bg2">
                              <a:lumMod val="50000"/>
                            </a:schemeClr>
                          </a:solidFill>
                        </a:rPr>
                        <a:t>Kristien</a:t>
                      </a:r>
                      <a:r>
                        <a:rPr lang="en-US" sz="1400" b="0" kern="1200" dirty="0">
                          <a:solidFill>
                            <a:schemeClr val="bg2">
                              <a:lumMod val="50000"/>
                            </a:schemeClr>
                          </a:solidFill>
                        </a:rPr>
                        <a:t> </a:t>
                      </a:r>
                      <a:r>
                        <a:rPr lang="en-US" sz="1400" b="0" kern="1200" dirty="0" err="1">
                          <a:solidFill>
                            <a:schemeClr val="bg2">
                              <a:lumMod val="50000"/>
                            </a:schemeClr>
                          </a:solidFill>
                        </a:rPr>
                        <a:t>Dauwe</a:t>
                      </a:r>
                      <a:endParaRPr lang="en-US" sz="1400" b="0" kern="1200" dirty="0">
                        <a:solidFill>
                          <a:schemeClr val="bg2">
                            <a:lumMod val="50000"/>
                          </a:schemeClr>
                        </a:solidFill>
                      </a:endParaRP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INC0214100: When using API in ‘draft’ mode, we notice that implant data isn’t visible in the ACC environment</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Fix has been released.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555253310"/>
                  </a:ext>
                </a:extLst>
              </a:tr>
              <a:tr h="767760">
                <a:tc>
                  <a:txBody>
                    <a:bodyPr/>
                    <a:lstStyle/>
                    <a:p>
                      <a:pPr algn="l"/>
                      <a:r>
                        <a:rPr lang="en-US" sz="1400" b="0" kern="1200" dirty="0">
                          <a:solidFill>
                            <a:schemeClr val="bg2">
                              <a:lumMod val="50000"/>
                            </a:schemeClr>
                          </a:solidFill>
                        </a:rPr>
                        <a:t>Guillaume </a:t>
                      </a:r>
                      <a:r>
                        <a:rPr lang="en-US" sz="1400" b="0" kern="1200" dirty="0" err="1">
                          <a:solidFill>
                            <a:schemeClr val="bg2">
                              <a:lumMod val="50000"/>
                            </a:schemeClr>
                          </a:solidFill>
                        </a:rPr>
                        <a:t>Delbecque</a:t>
                      </a:r>
                      <a:endParaRPr lang="en-US" sz="1400" b="0" kern="1200" dirty="0">
                        <a:solidFill>
                          <a:schemeClr val="bg2">
                            <a:lumMod val="50000"/>
                          </a:schemeClr>
                        </a:solidFill>
                      </a:endParaRPr>
                    </a:p>
                    <a:p>
                      <a:pPr algn="l"/>
                      <a:r>
                        <a:rPr lang="en-US" sz="1400" b="1" kern="1200" dirty="0">
                          <a:solidFill>
                            <a:schemeClr val="bg2">
                              <a:lumMod val="50000"/>
                            </a:schemeClr>
                          </a:solidFill>
                        </a:rPr>
                        <a:t>CH Mouscron</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INC0213754: Local study associate doesn’t see the registrations made by the local study support, there is unable to verify and submit. This ticket was open since March.</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Investigation is still ongoing. </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2979557244"/>
                  </a:ext>
                </a:extLst>
              </a:tr>
            </a:tbl>
          </a:graphicData>
        </a:graphic>
      </p:graphicFrame>
    </p:spTree>
    <p:extLst>
      <p:ext uri="{BB962C8B-B14F-4D97-AF65-F5344CB8AC3E}">
        <p14:creationId xmlns:p14="http://schemas.microsoft.com/office/powerpoint/2010/main" val="37838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93875</TotalTime>
  <Words>595</Words>
  <Application>Microsoft Office PowerPoint</Application>
  <PresentationFormat>Widescreen</PresentationFormat>
  <Paragraphs>68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SC_theme</vt:lpstr>
      <vt:lpstr>ICT Info session 12/07/2024</vt:lpstr>
      <vt:lpstr>CONTENTS</vt:lpstr>
      <vt:lpstr>ANNOUNCEMENTS </vt:lpstr>
      <vt:lpstr>OPEN QUESTIONS – Previous session </vt:lpstr>
      <vt:lpstr>OPEN QUESTIONS – Previous session </vt:lpstr>
      <vt:lpstr>OPEN QUESTIONS – Previous session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Adélaïde D'Amore</cp:lastModifiedBy>
  <cp:revision>1193</cp:revision>
  <dcterms:created xsi:type="dcterms:W3CDTF">2018-09-19T06:42:22Z</dcterms:created>
  <dcterms:modified xsi:type="dcterms:W3CDTF">2024-07-12T12:35:54Z</dcterms:modified>
</cp:coreProperties>
</file>