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3"/>
  </p:notesMasterIdLst>
  <p:sldIdLst>
    <p:sldId id="264" r:id="rId5"/>
    <p:sldId id="305" r:id="rId6"/>
    <p:sldId id="319" r:id="rId7"/>
    <p:sldId id="291" r:id="rId8"/>
    <p:sldId id="303" r:id="rId9"/>
    <p:sldId id="329" r:id="rId10"/>
    <p:sldId id="309" r:id="rId11"/>
    <p:sldId id="310" r:id="rId12"/>
    <p:sldId id="311" r:id="rId13"/>
    <p:sldId id="312" r:id="rId14"/>
    <p:sldId id="313" r:id="rId15"/>
    <p:sldId id="314" r:id="rId16"/>
    <p:sldId id="324" r:id="rId17"/>
    <p:sldId id="302" r:id="rId18"/>
    <p:sldId id="315" r:id="rId19"/>
    <p:sldId id="316" r:id="rId20"/>
    <p:sldId id="317" r:id="rId21"/>
    <p:sldId id="318" r:id="rId22"/>
    <p:sldId id="330" r:id="rId23"/>
    <p:sldId id="325" r:id="rId24"/>
    <p:sldId id="308" r:id="rId25"/>
    <p:sldId id="289" r:id="rId26"/>
    <p:sldId id="306" r:id="rId27"/>
    <p:sldId id="307" r:id="rId28"/>
    <p:sldId id="326" r:id="rId29"/>
    <p:sldId id="320" r:id="rId30"/>
    <p:sldId id="322" r:id="rId31"/>
    <p:sldId id="328" r:id="rId3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an Deib" initials="SD" lastIdx="1" clrIdx="0">
    <p:extLst>
      <p:ext uri="{19B8F6BF-5375-455C-9EA6-DF929625EA0E}">
        <p15:presenceInfo xmlns:p15="http://schemas.microsoft.com/office/powerpoint/2012/main" userId="S-1-5-21-2269676779-2823198576-2826024247-320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AA35"/>
    <a:srgbClr val="FFFFFF"/>
    <a:srgbClr val="BCCF00"/>
    <a:srgbClr val="006633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75430" autoAdjust="0"/>
  </p:normalViewPr>
  <p:slideViewPr>
    <p:cSldViewPr>
      <p:cViewPr varScale="1">
        <p:scale>
          <a:sx n="84" d="100"/>
          <a:sy n="84" d="100"/>
        </p:scale>
        <p:origin x="1310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1AD70-8CF4-462C-8F7E-4883D55049A7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66AE2-2538-406F-BC17-7486252BF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46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baseline="0" dirty="0" smtClean="0"/>
              <a:t>Hello </a:t>
            </a:r>
            <a:r>
              <a:rPr lang="fr-BE" baseline="0" dirty="0" err="1" smtClean="0"/>
              <a:t>everyone</a:t>
            </a:r>
            <a:r>
              <a:rPr lang="fr-BE" baseline="0" dirty="0" smtClean="0"/>
              <a:t>!</a:t>
            </a:r>
          </a:p>
          <a:p>
            <a:endParaRPr lang="fr-BE" baseline="0" dirty="0" smtClean="0"/>
          </a:p>
          <a:p>
            <a:r>
              <a:rPr lang="fr-BE" baseline="0" dirty="0" err="1" smtClean="0"/>
              <a:t>Hopefully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you’ve</a:t>
            </a:r>
            <a:r>
              <a:rPr lang="fr-BE" baseline="0" dirty="0" smtClean="0"/>
              <a:t>  </a:t>
            </a:r>
            <a:r>
              <a:rPr lang="fr-BE" baseline="0" dirty="0" err="1" smtClean="0"/>
              <a:t>had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very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pleasant</a:t>
            </a:r>
            <a:r>
              <a:rPr lang="fr-BE" baseline="0" dirty="0" smtClean="0"/>
              <a:t> weekend.</a:t>
            </a:r>
          </a:p>
          <a:p>
            <a:r>
              <a:rPr lang="fr-BE" baseline="0" dirty="0" err="1" smtClean="0"/>
              <a:t>I’m</a:t>
            </a:r>
            <a:r>
              <a:rPr lang="fr-BE" baseline="0" dirty="0" smtClean="0"/>
              <a:t> happy to </a:t>
            </a:r>
            <a:r>
              <a:rPr lang="fr-BE" baseline="0" dirty="0" err="1" smtClean="0"/>
              <a:t>welcome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our</a:t>
            </a:r>
            <a:r>
              <a:rPr lang="fr-BE" baseline="0" dirty="0" smtClean="0"/>
              <a:t> IT Info Session </a:t>
            </a:r>
            <a:r>
              <a:rPr lang="fr-BE" baseline="0" dirty="0" err="1" smtClean="0"/>
              <a:t>aimed</a:t>
            </a:r>
            <a:r>
              <a:rPr lang="fr-BE" baseline="0" dirty="0" smtClean="0"/>
              <a:t> at IT staff of </a:t>
            </a:r>
            <a:r>
              <a:rPr lang="fr-BE" baseline="0" dirty="0" err="1" smtClean="0"/>
              <a:t>hospitals</a:t>
            </a:r>
            <a:r>
              <a:rPr lang="fr-BE" baseline="0" dirty="0" smtClean="0"/>
              <a:t>.</a:t>
            </a:r>
          </a:p>
          <a:p>
            <a:endParaRPr lang="fr-BE" baseline="0" dirty="0" smtClean="0"/>
          </a:p>
          <a:p>
            <a:r>
              <a:rPr lang="fr-BE" baseline="0" dirty="0" err="1" smtClean="0"/>
              <a:t>Joining</a:t>
            </a:r>
            <a:r>
              <a:rPr lang="fr-BE" baseline="0" dirty="0" smtClean="0"/>
              <a:t> me on </a:t>
            </a:r>
            <a:r>
              <a:rPr lang="fr-BE" baseline="0" dirty="0" err="1" smtClean="0"/>
              <a:t>presentation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duties</a:t>
            </a:r>
            <a:r>
              <a:rPr lang="fr-BE" baseline="0" dirty="0" smtClean="0"/>
              <a:t> are Kurt Vanbrabant and Jolien Vervinckt. In addition to </a:t>
            </a:r>
            <a:r>
              <a:rPr lang="fr-BE" baseline="0" dirty="0" err="1" smtClean="0"/>
              <a:t>them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there</a:t>
            </a:r>
            <a:r>
              <a:rPr lang="fr-BE" baseline="0" dirty="0" smtClean="0"/>
              <a:t> are a </a:t>
            </a:r>
            <a:r>
              <a:rPr lang="fr-BE" baseline="0" dirty="0" err="1" smtClean="0"/>
              <a:t>number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colleagues</a:t>
            </a:r>
            <a:r>
              <a:rPr lang="fr-BE" baseline="0" dirty="0" smtClean="0"/>
              <a:t> on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call </a:t>
            </a:r>
            <a:r>
              <a:rPr lang="fr-BE" baseline="0" dirty="0" err="1" smtClean="0"/>
              <a:t>who’ll</a:t>
            </a:r>
            <a:r>
              <a:rPr lang="fr-BE" baseline="0" dirty="0" smtClean="0"/>
              <a:t> help </a:t>
            </a:r>
            <a:r>
              <a:rPr lang="fr-BE" baseline="0" dirty="0" err="1" smtClean="0"/>
              <a:t>answer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any</a:t>
            </a:r>
            <a:r>
              <a:rPr lang="fr-BE" baseline="0" dirty="0" smtClean="0"/>
              <a:t> questions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might</a:t>
            </a:r>
            <a:r>
              <a:rPr lang="fr-BE" baseline="0" dirty="0" smtClean="0"/>
              <a:t> have.</a:t>
            </a:r>
          </a:p>
          <a:p>
            <a:endParaRPr lang="fr-BE" baseline="0" dirty="0" smtClean="0"/>
          </a:p>
          <a:p>
            <a:r>
              <a:rPr lang="fr-BE" baseline="0" dirty="0" smtClean="0"/>
              <a:t>I have a few items of, </a:t>
            </a:r>
            <a:r>
              <a:rPr lang="fr-BE" baseline="0" dirty="0" err="1" smtClean="0"/>
              <a:t>let’s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say</a:t>
            </a:r>
            <a:r>
              <a:rPr lang="fr-BE" baseline="0" dirty="0" smtClean="0"/>
              <a:t> ‘</a:t>
            </a:r>
            <a:r>
              <a:rPr lang="fr-BE" baseline="0" dirty="0" err="1" smtClean="0"/>
              <a:t>housekeeping</a:t>
            </a:r>
            <a:r>
              <a:rPr lang="fr-BE" baseline="0" dirty="0" smtClean="0"/>
              <a:t>’, </a:t>
            </a:r>
            <a:r>
              <a:rPr lang="fr-BE" baseline="0" dirty="0" err="1" smtClean="0"/>
              <a:t>which</a:t>
            </a:r>
            <a:r>
              <a:rPr lang="fr-BE" baseline="0" dirty="0" smtClean="0"/>
              <a:t> I </a:t>
            </a:r>
            <a:r>
              <a:rPr lang="fr-BE" baseline="0" dirty="0" err="1" smtClean="0"/>
              <a:t>would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like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cover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before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move onto the agenda for </a:t>
            </a:r>
            <a:r>
              <a:rPr lang="fr-BE" baseline="0" dirty="0" err="1" smtClean="0"/>
              <a:t>today’s</a:t>
            </a:r>
            <a:r>
              <a:rPr lang="fr-BE" baseline="0" dirty="0" smtClean="0"/>
              <a:t> session.</a:t>
            </a:r>
          </a:p>
          <a:p>
            <a:endParaRPr lang="fr-BE" baseline="0" dirty="0" smtClean="0"/>
          </a:p>
          <a:p>
            <a:r>
              <a:rPr lang="fr-BE" baseline="0" dirty="0" smtClean="0"/>
              <a:t>First of all, </a:t>
            </a:r>
            <a:r>
              <a:rPr lang="fr-BE" baseline="0" dirty="0" err="1" smtClean="0"/>
              <a:t>could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please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ensure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muted</a:t>
            </a:r>
            <a:r>
              <a:rPr lang="fr-BE" baseline="0" dirty="0" smtClean="0"/>
              <a:t>?</a:t>
            </a:r>
          </a:p>
          <a:p>
            <a:r>
              <a:rPr lang="fr-BE" baseline="0" dirty="0" err="1" smtClean="0"/>
              <a:t>Secondly</a:t>
            </a:r>
            <a:r>
              <a:rPr lang="fr-BE" baseline="0" dirty="0" smtClean="0"/>
              <a:t>, if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have </a:t>
            </a:r>
            <a:r>
              <a:rPr lang="fr-BE" baseline="0" dirty="0" err="1" smtClean="0"/>
              <a:t>any</a:t>
            </a:r>
            <a:r>
              <a:rPr lang="fr-BE" baseline="0" dirty="0" smtClean="0"/>
              <a:t> questions </a:t>
            </a:r>
            <a:r>
              <a:rPr lang="fr-BE" baseline="0" dirty="0" err="1" smtClean="0"/>
              <a:t>during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presentations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kindly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request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ask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them</a:t>
            </a:r>
            <a:r>
              <a:rPr lang="fr-BE" baseline="0" dirty="0" smtClean="0"/>
              <a:t> via the Q&amp;A panel in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webex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Myself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other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colleagues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aim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answer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them</a:t>
            </a:r>
            <a:r>
              <a:rPr lang="fr-BE" baseline="0" dirty="0" smtClean="0"/>
              <a:t> as </a:t>
            </a:r>
            <a:r>
              <a:rPr lang="fr-BE" baseline="0" dirty="0" err="1" smtClean="0"/>
              <a:t>they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appear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Using</a:t>
            </a:r>
            <a:r>
              <a:rPr lang="fr-BE" baseline="0" dirty="0" smtClean="0"/>
              <a:t> the Q&amp;A panel (</a:t>
            </a:r>
            <a:r>
              <a:rPr lang="fr-BE" baseline="0" dirty="0" err="1" smtClean="0"/>
              <a:t>instead</a:t>
            </a:r>
            <a:r>
              <a:rPr lang="fr-BE" baseline="0" dirty="0" smtClean="0"/>
              <a:t> of the chat)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allow</a:t>
            </a:r>
            <a:r>
              <a:rPr lang="fr-BE" baseline="0" dirty="0" smtClean="0"/>
              <a:t> us to </a:t>
            </a:r>
            <a:r>
              <a:rPr lang="fr-BE" baseline="0" dirty="0" err="1" smtClean="0"/>
              <a:t>easily</a:t>
            </a:r>
            <a:r>
              <a:rPr lang="fr-BE" baseline="0" dirty="0" smtClean="0"/>
              <a:t> copy &amp; </a:t>
            </a:r>
            <a:r>
              <a:rPr lang="fr-BE" baseline="0" dirty="0" err="1" smtClean="0"/>
              <a:t>paste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everything</a:t>
            </a:r>
            <a:r>
              <a:rPr lang="fr-BE" baseline="0" dirty="0" smtClean="0"/>
              <a:t> to a </a:t>
            </a:r>
            <a:r>
              <a:rPr lang="fr-BE" baseline="0" dirty="0" err="1" smtClean="0"/>
              <a:t>word</a:t>
            </a:r>
            <a:r>
              <a:rPr lang="fr-BE" baseline="0" dirty="0" smtClean="0"/>
              <a:t> or </a:t>
            </a:r>
            <a:r>
              <a:rPr lang="fr-BE" baseline="0" dirty="0" err="1" smtClean="0"/>
              <a:t>excel</a:t>
            </a:r>
            <a:r>
              <a:rPr lang="fr-BE" baseline="0" dirty="0" smtClean="0"/>
              <a:t> document </a:t>
            </a:r>
            <a:r>
              <a:rPr lang="fr-BE" baseline="0" dirty="0" err="1" smtClean="0"/>
              <a:t>which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sent to all </a:t>
            </a:r>
            <a:r>
              <a:rPr lang="fr-BE" baseline="0" dirty="0" err="1" smtClean="0"/>
              <a:t>attendees</a:t>
            </a:r>
            <a:r>
              <a:rPr lang="fr-BE" baseline="0" dirty="0" smtClean="0"/>
              <a:t>.</a:t>
            </a:r>
          </a:p>
          <a:p>
            <a:r>
              <a:rPr lang="fr-BE" baseline="0" dirty="0" err="1" smtClean="0"/>
              <a:t>Thirdly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meeting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recorded</a:t>
            </a:r>
            <a:r>
              <a:rPr lang="fr-BE" baseline="0" dirty="0" smtClean="0"/>
              <a:t>, and as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the Q&amp;A, </a:t>
            </a:r>
            <a:r>
              <a:rPr lang="fr-BE" baseline="0" dirty="0" err="1" smtClean="0"/>
              <a:t>you’ll</a:t>
            </a:r>
            <a:r>
              <a:rPr lang="fr-BE" baseline="0" dirty="0" smtClean="0"/>
              <a:t> all </a:t>
            </a:r>
            <a:r>
              <a:rPr lang="fr-BE" baseline="0" dirty="0" err="1" smtClean="0"/>
              <a:t>receive</a:t>
            </a:r>
            <a:r>
              <a:rPr lang="fr-BE" baseline="0" dirty="0" smtClean="0"/>
              <a:t> a copy of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later</a:t>
            </a:r>
            <a:r>
              <a:rPr lang="fr-BE" baseline="0" dirty="0" smtClean="0"/>
              <a:t> on.</a:t>
            </a:r>
          </a:p>
          <a:p>
            <a:endParaRPr lang="fr-BE" baseline="0" dirty="0" smtClean="0"/>
          </a:p>
          <a:p>
            <a:r>
              <a:rPr lang="fr-BE" baseline="0" dirty="0" smtClean="0"/>
              <a:t>Right, </a:t>
            </a:r>
            <a:r>
              <a:rPr lang="fr-BE" baseline="0" dirty="0" err="1" smtClean="0"/>
              <a:t>now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I’ve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covered</a:t>
            </a:r>
            <a:r>
              <a:rPr lang="fr-BE" baseline="0" dirty="0" smtClean="0"/>
              <a:t> basic admin, I </a:t>
            </a:r>
            <a:r>
              <a:rPr lang="fr-BE" baseline="0" dirty="0" err="1" smtClean="0"/>
              <a:t>think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dive </a:t>
            </a:r>
            <a:r>
              <a:rPr lang="fr-BE" baseline="0" dirty="0" err="1" smtClean="0"/>
              <a:t>directly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into</a:t>
            </a:r>
            <a:r>
              <a:rPr lang="fr-BE" baseline="0" dirty="0" smtClean="0"/>
              <a:t> the agenda for </a:t>
            </a:r>
            <a:r>
              <a:rPr lang="fr-BE" baseline="0" dirty="0" err="1" smtClean="0"/>
              <a:t>today</a:t>
            </a:r>
            <a:r>
              <a:rPr lang="fr-BE" baseline="0" dirty="0" smtClean="0"/>
              <a:t>.</a:t>
            </a:r>
          </a:p>
          <a:p>
            <a:endParaRPr lang="fr-BE" baseline="0" dirty="0" smtClean="0"/>
          </a:p>
          <a:p>
            <a:endParaRPr lang="fr-BE" baseline="0" dirty="0" smtClean="0"/>
          </a:p>
          <a:p>
            <a:endParaRPr lang="fr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6AE2-2538-406F-BC17-7486252BFF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62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Before</a:t>
            </a:r>
            <a:r>
              <a:rPr lang="fr-BE" dirty="0" smtClean="0"/>
              <a:t> </a:t>
            </a:r>
            <a:r>
              <a:rPr lang="fr-BE" dirty="0" err="1" smtClean="0"/>
              <a:t>we</a:t>
            </a:r>
            <a:r>
              <a:rPr lang="fr-BE" dirty="0" smtClean="0"/>
              <a:t> </a:t>
            </a:r>
            <a:r>
              <a:rPr lang="fr-BE" dirty="0" err="1" smtClean="0"/>
              <a:t>cover</a:t>
            </a:r>
            <a:r>
              <a:rPr lang="fr-BE" dirty="0" smtClean="0"/>
              <a:t> the main topics, </a:t>
            </a:r>
            <a:r>
              <a:rPr lang="fr-BE" dirty="0" err="1" smtClean="0"/>
              <a:t>it’s</a:t>
            </a:r>
            <a:r>
              <a:rPr lang="fr-BE" dirty="0" smtClean="0"/>
              <a:t> best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I </a:t>
            </a:r>
            <a:r>
              <a:rPr lang="fr-BE" baseline="0" dirty="0" err="1" smtClean="0"/>
              <a:t>provide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brief</a:t>
            </a:r>
            <a:r>
              <a:rPr lang="fr-BE" baseline="0" dirty="0" smtClean="0"/>
              <a:t> introduction…</a:t>
            </a:r>
            <a:r>
              <a:rPr lang="fr-BE" baseline="0" dirty="0" err="1" smtClean="0"/>
              <a:t>essentially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explaining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are all </a:t>
            </a:r>
            <a:r>
              <a:rPr lang="fr-BE" baseline="0" dirty="0" err="1" smtClean="0"/>
              <a:t>here</a:t>
            </a:r>
            <a:r>
              <a:rPr lang="fr-BE" baseline="0" dirty="0" smtClean="0"/>
              <a:t>.</a:t>
            </a:r>
          </a:p>
          <a:p>
            <a:endParaRPr lang="fr-BE" baseline="0" dirty="0" smtClean="0"/>
          </a:p>
          <a:p>
            <a:r>
              <a:rPr lang="fr-BE" baseline="0" dirty="0" err="1" smtClean="0"/>
              <a:t>After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, Kurt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showcasing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our</a:t>
            </a:r>
            <a:r>
              <a:rPr lang="fr-BE" baseline="0" dirty="0" smtClean="0"/>
              <a:t> new online </a:t>
            </a:r>
            <a:r>
              <a:rPr lang="fr-BE" baseline="0" dirty="0" err="1" smtClean="0"/>
              <a:t>acceptance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environment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which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many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have been </a:t>
            </a:r>
            <a:r>
              <a:rPr lang="fr-BE" baseline="0" dirty="0" err="1" smtClean="0"/>
              <a:t>requesting</a:t>
            </a:r>
            <a:r>
              <a:rPr lang="fr-BE" baseline="0" dirty="0" smtClean="0"/>
              <a:t>. This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accompanied</a:t>
            </a:r>
            <a:r>
              <a:rPr lang="fr-BE" baseline="0" dirty="0" smtClean="0"/>
              <a:t> by a </a:t>
            </a:r>
            <a:r>
              <a:rPr lang="fr-BE" baseline="0" dirty="0" err="1" smtClean="0"/>
              <a:t>demo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which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really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give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great</a:t>
            </a:r>
            <a:r>
              <a:rPr lang="fr-BE" baseline="0" dirty="0" smtClean="0"/>
              <a:t> insight </a:t>
            </a:r>
            <a:r>
              <a:rPr lang="fr-BE" baseline="0" dirty="0" err="1" smtClean="0"/>
              <a:t>into</a:t>
            </a:r>
            <a:r>
              <a:rPr lang="fr-BE" baseline="0" dirty="0" smtClean="0"/>
              <a:t> new </a:t>
            </a:r>
            <a:r>
              <a:rPr lang="fr-BE" baseline="0" dirty="0" err="1" smtClean="0"/>
              <a:t>feature</a:t>
            </a:r>
            <a:r>
              <a:rPr lang="fr-BE" baseline="0" dirty="0" smtClean="0"/>
              <a:t>.</a:t>
            </a:r>
          </a:p>
          <a:p>
            <a:endParaRPr lang="fr-BE" baseline="0" dirty="0" smtClean="0"/>
          </a:p>
          <a:p>
            <a:r>
              <a:rPr lang="fr-BE" baseline="0" dirty="0" smtClean="0"/>
              <a:t>Once </a:t>
            </a:r>
            <a:r>
              <a:rPr lang="fr-BE" baseline="0" dirty="0" err="1" smtClean="0"/>
              <a:t>he’s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covered</a:t>
            </a:r>
            <a:r>
              <a:rPr lang="fr-BE" baseline="0" dirty="0" smtClean="0"/>
              <a:t> the online </a:t>
            </a:r>
            <a:r>
              <a:rPr lang="fr-BE" baseline="0" dirty="0" err="1" smtClean="0"/>
              <a:t>acceptance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environment</a:t>
            </a:r>
            <a:r>
              <a:rPr lang="fr-BE" baseline="0" dirty="0" smtClean="0"/>
              <a:t> topic, Kurt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giving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status</a:t>
            </a:r>
            <a:r>
              <a:rPr lang="fr-BE" baseline="0" dirty="0" smtClean="0"/>
              <a:t> update on </a:t>
            </a:r>
            <a:r>
              <a:rPr lang="fr-BE" baseline="0" dirty="0" err="1" smtClean="0"/>
              <a:t>Technical</a:t>
            </a:r>
            <a:r>
              <a:rPr lang="fr-BE" baseline="0" dirty="0" smtClean="0"/>
              <a:t> documentation, </a:t>
            </a:r>
            <a:r>
              <a:rPr lang="fr-BE" baseline="0" dirty="0" err="1" smtClean="0"/>
              <a:t>also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accompanied</a:t>
            </a:r>
            <a:r>
              <a:rPr lang="fr-BE" baseline="0" dirty="0" smtClean="0"/>
              <a:t> by a short </a:t>
            </a:r>
            <a:r>
              <a:rPr lang="fr-BE" baseline="0" dirty="0" err="1" smtClean="0"/>
              <a:t>demo</a:t>
            </a:r>
            <a:r>
              <a:rPr lang="fr-BE" baseline="0" dirty="0" smtClean="0"/>
              <a:t>.</a:t>
            </a:r>
          </a:p>
          <a:p>
            <a:r>
              <a:rPr lang="fr-BE" baseline="0" dirty="0" smtClean="0"/>
              <a:t>At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stage, </a:t>
            </a:r>
            <a:r>
              <a:rPr lang="fr-BE" baseline="0" dirty="0" err="1" smtClean="0"/>
              <a:t>we’ll</a:t>
            </a:r>
            <a:r>
              <a:rPr lang="fr-BE" baseline="0" dirty="0" smtClean="0"/>
              <a:t> have a short break of 5 minutes </a:t>
            </a:r>
            <a:r>
              <a:rPr lang="fr-BE" baseline="0" dirty="0" err="1" smtClean="0"/>
              <a:t>so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stretch </a:t>
            </a:r>
            <a:r>
              <a:rPr lang="fr-BE" baseline="0" dirty="0" err="1" smtClean="0"/>
              <a:t>your</a:t>
            </a:r>
            <a:r>
              <a:rPr lang="fr-BE" baseline="0" dirty="0" smtClean="0"/>
              <a:t> legs, </a:t>
            </a:r>
            <a:r>
              <a:rPr lang="fr-BE" baseline="0" dirty="0" err="1" smtClean="0"/>
              <a:t>grab</a:t>
            </a:r>
            <a:r>
              <a:rPr lang="fr-BE" baseline="0" dirty="0" smtClean="0"/>
              <a:t> a coffee or </a:t>
            </a:r>
            <a:r>
              <a:rPr lang="fr-BE" baseline="0" dirty="0" err="1" smtClean="0"/>
              <a:t>tea</a:t>
            </a:r>
            <a:r>
              <a:rPr lang="fr-BE" baseline="0" dirty="0" smtClean="0"/>
              <a:t>…</a:t>
            </a:r>
          </a:p>
          <a:p>
            <a:r>
              <a:rPr lang="fr-BE" baseline="0" dirty="0" smtClean="0"/>
              <a:t/>
            </a:r>
            <a:br>
              <a:rPr lang="fr-BE" baseline="0" dirty="0" smtClean="0"/>
            </a:br>
            <a:r>
              <a:rPr lang="fr-BE" baseline="0" dirty="0" err="1" smtClean="0"/>
              <a:t>Following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, Jolien and I </a:t>
            </a:r>
            <a:r>
              <a:rPr lang="fr-BE" baseline="0" dirty="0" err="1" smtClean="0"/>
              <a:t>shall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discussing</a:t>
            </a:r>
            <a:r>
              <a:rPr lang="fr-BE" baseline="0" dirty="0" smtClean="0"/>
              <a:t> User </a:t>
            </a:r>
            <a:r>
              <a:rPr lang="fr-BE" baseline="0" dirty="0" err="1" smtClean="0"/>
              <a:t>Accounts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our</a:t>
            </a:r>
            <a:r>
              <a:rPr lang="fr-BE" baseline="0" dirty="0" smtClean="0"/>
              <a:t> plans for the EAM portal.</a:t>
            </a:r>
          </a:p>
          <a:p>
            <a:endParaRPr lang="fr-BE" baseline="0" dirty="0" smtClean="0"/>
          </a:p>
          <a:p>
            <a:r>
              <a:rPr lang="fr-BE" baseline="0" dirty="0" smtClean="0"/>
              <a:t>Last up, a couple of ‘in the pipeline’ topics </a:t>
            </a:r>
            <a:r>
              <a:rPr lang="fr-BE" baseline="0" dirty="0" err="1" smtClean="0"/>
              <a:t>shall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shared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endParaRPr lang="fr-BE" baseline="0" dirty="0" smtClean="0"/>
          </a:p>
          <a:p>
            <a:endParaRPr lang="fr-BE" baseline="0" dirty="0" smtClean="0"/>
          </a:p>
          <a:p>
            <a:r>
              <a:rPr lang="fr-BE" baseline="0" dirty="0" err="1" smtClean="0"/>
              <a:t>Having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completed</a:t>
            </a:r>
            <a:r>
              <a:rPr lang="fr-BE" baseline="0" dirty="0" smtClean="0"/>
              <a:t> the last topic, </a:t>
            </a:r>
            <a:r>
              <a:rPr lang="fr-BE" baseline="0" dirty="0" err="1" smtClean="0"/>
              <a:t>we’ll</a:t>
            </a:r>
            <a:r>
              <a:rPr lang="fr-BE" baseline="0" dirty="0" smtClean="0"/>
              <a:t> open up the </a:t>
            </a:r>
            <a:r>
              <a:rPr lang="fr-BE" baseline="0" dirty="0" err="1" smtClean="0"/>
              <a:t>floor</a:t>
            </a:r>
            <a:r>
              <a:rPr lang="fr-BE" baseline="0" dirty="0" smtClean="0"/>
              <a:t> for </a:t>
            </a:r>
            <a:r>
              <a:rPr lang="fr-BE" baseline="0" dirty="0" err="1" smtClean="0"/>
              <a:t>any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outstanding</a:t>
            </a:r>
            <a:r>
              <a:rPr lang="fr-BE" baseline="0" dirty="0" smtClean="0"/>
              <a:t> questions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might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still</a:t>
            </a:r>
            <a:r>
              <a:rPr lang="fr-BE" baseline="0" dirty="0" smtClean="0"/>
              <a:t> have. Just </a:t>
            </a:r>
            <a:r>
              <a:rPr lang="fr-BE" baseline="0" dirty="0" err="1" smtClean="0"/>
              <a:t>raise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your</a:t>
            </a:r>
            <a:r>
              <a:rPr lang="fr-BE" baseline="0" dirty="0" smtClean="0"/>
              <a:t> hand and </a:t>
            </a:r>
            <a:r>
              <a:rPr lang="fr-BE" baseline="0" dirty="0" err="1" smtClean="0"/>
              <a:t>unmute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yourself</a:t>
            </a:r>
            <a:endParaRPr lang="fr-BE" baseline="0" dirty="0" smtClean="0"/>
          </a:p>
          <a:p>
            <a:endParaRPr lang="fr-BE" baseline="0" dirty="0" smtClean="0"/>
          </a:p>
          <a:p>
            <a:r>
              <a:rPr lang="fr-BE" baseline="0" dirty="0" smtClean="0"/>
              <a:t>Right….</a:t>
            </a:r>
            <a:r>
              <a:rPr lang="fr-BE" baseline="0" dirty="0" err="1" smtClean="0"/>
              <a:t>let’s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get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started</a:t>
            </a:r>
            <a:r>
              <a:rPr lang="fr-BE" baseline="0" dirty="0" smtClean="0"/>
              <a:t>….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6AE2-2538-406F-BC17-7486252BFF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61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6AE2-2538-406F-BC17-7486252BFF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29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What</a:t>
            </a:r>
            <a:r>
              <a:rPr lang="fr-BE" dirty="0" smtClean="0"/>
              <a:t> </a:t>
            </a:r>
            <a:r>
              <a:rPr lang="fr-BE" dirty="0" err="1" smtClean="0"/>
              <a:t>bring</a:t>
            </a:r>
            <a:r>
              <a:rPr lang="fr-BE" dirty="0" smtClean="0"/>
              <a:t> us </a:t>
            </a:r>
            <a:r>
              <a:rPr lang="fr-BE" dirty="0" err="1" smtClean="0"/>
              <a:t>here</a:t>
            </a:r>
            <a:r>
              <a:rPr lang="fr-BE" dirty="0" smtClean="0"/>
              <a:t> </a:t>
            </a:r>
            <a:r>
              <a:rPr lang="fr-BE" dirty="0" err="1" smtClean="0"/>
              <a:t>today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the </a:t>
            </a:r>
            <a:r>
              <a:rPr lang="fr-BE" dirty="0" err="1" smtClean="0"/>
              <a:t>fact</a:t>
            </a:r>
            <a:r>
              <a:rPr lang="fr-BE" dirty="0" smtClean="0"/>
              <a:t> </a:t>
            </a:r>
            <a:r>
              <a:rPr lang="fr-BE" dirty="0" err="1" smtClean="0"/>
              <a:t>that</a:t>
            </a:r>
            <a:r>
              <a:rPr lang="fr-BE" dirty="0" smtClean="0"/>
              <a:t> </a:t>
            </a:r>
            <a:r>
              <a:rPr lang="fr-BE" dirty="0" err="1" smtClean="0"/>
              <a:t>many</a:t>
            </a:r>
            <a:r>
              <a:rPr lang="fr-BE" dirty="0" smtClean="0"/>
              <a:t> of </a:t>
            </a:r>
            <a:r>
              <a:rPr lang="fr-BE" dirty="0" err="1" smtClean="0"/>
              <a:t>you</a:t>
            </a:r>
            <a:r>
              <a:rPr lang="fr-BE" dirty="0" smtClean="0"/>
              <a:t> have been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reporting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number</a:t>
            </a:r>
            <a:r>
              <a:rPr lang="fr-BE" baseline="0" dirty="0" smtClean="0"/>
              <a:t> of issues </a:t>
            </a:r>
            <a:r>
              <a:rPr lang="fr-BE" baseline="0" dirty="0" err="1" smtClean="0"/>
              <a:t>which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grouped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into</a:t>
            </a:r>
            <a:r>
              <a:rPr lang="fr-BE" baseline="0" dirty="0" smtClean="0"/>
              <a:t> 3 main topics as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see</a:t>
            </a:r>
            <a:r>
              <a:rPr lang="fr-BE" baseline="0" dirty="0" smtClean="0"/>
              <a:t> on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slide. </a:t>
            </a:r>
            <a:r>
              <a:rPr lang="fr-BE" baseline="0" dirty="0" err="1" smtClean="0"/>
              <a:t>These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concerns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were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escalated</a:t>
            </a:r>
            <a:r>
              <a:rPr lang="fr-BE" baseline="0" dirty="0" smtClean="0"/>
              <a:t> to RIZIV, </a:t>
            </a:r>
            <a:r>
              <a:rPr lang="fr-BE" baseline="0" dirty="0" err="1" smtClean="0"/>
              <a:t>who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turned</a:t>
            </a:r>
            <a:r>
              <a:rPr lang="fr-BE" baseline="0" dirty="0" smtClean="0"/>
              <a:t> to us for </a:t>
            </a:r>
            <a:r>
              <a:rPr lang="fr-BE" baseline="0" dirty="0" err="1" smtClean="0"/>
              <a:t>answers</a:t>
            </a:r>
            <a:r>
              <a:rPr lang="fr-BE" baseline="0" dirty="0" smtClean="0"/>
              <a:t>. The </a:t>
            </a:r>
            <a:r>
              <a:rPr lang="fr-BE" baseline="0" dirty="0" err="1" smtClean="0"/>
              <a:t>result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today’s</a:t>
            </a:r>
            <a:r>
              <a:rPr lang="fr-BE" baseline="0" dirty="0" smtClean="0"/>
              <a:t> session.</a:t>
            </a:r>
          </a:p>
          <a:p>
            <a:r>
              <a:rPr lang="fr-BE" baseline="0" dirty="0" smtClean="0"/>
              <a:t/>
            </a:r>
            <a:br>
              <a:rPr lang="fr-BE" baseline="0" dirty="0" smtClean="0"/>
            </a:br>
            <a:r>
              <a:rPr lang="fr-BE" baseline="0" dirty="0" err="1" smtClean="0"/>
              <a:t>Technical</a:t>
            </a:r>
            <a:r>
              <a:rPr lang="fr-BE" baseline="0" dirty="0" smtClean="0"/>
              <a:t> documentation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problem</a:t>
            </a:r>
            <a:r>
              <a:rPr lang="fr-BE" baseline="0" dirty="0" smtClean="0"/>
              <a:t> – </a:t>
            </a:r>
            <a:r>
              <a:rPr lang="fr-BE" baseline="0" dirty="0" err="1" smtClean="0"/>
              <a:t>broadly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speaking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have </a:t>
            </a:r>
            <a:r>
              <a:rPr lang="fr-BE" baseline="0" dirty="0" err="1" smtClean="0"/>
              <a:t>identified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fact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numerous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projects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just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don’t</a:t>
            </a:r>
            <a:r>
              <a:rPr lang="fr-BE" baseline="0" dirty="0" smtClean="0"/>
              <a:t> have </a:t>
            </a:r>
            <a:r>
              <a:rPr lang="fr-BE" baseline="0" dirty="0" err="1" smtClean="0"/>
              <a:t>complete</a:t>
            </a:r>
            <a:r>
              <a:rPr lang="fr-BE" baseline="0" dirty="0" smtClean="0"/>
              <a:t> or </a:t>
            </a:r>
            <a:r>
              <a:rPr lang="fr-BE" baseline="0" dirty="0" err="1" smtClean="0"/>
              <a:t>appropriate</a:t>
            </a:r>
            <a:r>
              <a:rPr lang="fr-BE" baseline="0" dirty="0" smtClean="0"/>
              <a:t> files </a:t>
            </a:r>
            <a:r>
              <a:rPr lang="fr-BE" baseline="0" dirty="0" err="1" smtClean="0"/>
              <a:t>available</a:t>
            </a:r>
            <a:r>
              <a:rPr lang="fr-BE" baseline="0" dirty="0" smtClean="0"/>
              <a:t> in the docs pages.</a:t>
            </a:r>
          </a:p>
          <a:p>
            <a:r>
              <a:rPr lang="fr-BE" baseline="0" dirty="0" err="1" smtClean="0"/>
              <a:t>Another</a:t>
            </a:r>
            <a:r>
              <a:rPr lang="fr-BE" baseline="0" dirty="0" smtClean="0"/>
              <a:t> hot topic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lack</a:t>
            </a:r>
            <a:r>
              <a:rPr lang="fr-BE" baseline="0" dirty="0" smtClean="0"/>
              <a:t> of an online </a:t>
            </a:r>
            <a:r>
              <a:rPr lang="fr-BE" baseline="0" dirty="0" err="1" smtClean="0"/>
              <a:t>environment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where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testing</a:t>
            </a:r>
            <a:r>
              <a:rPr lang="fr-BE" baseline="0" dirty="0" smtClean="0"/>
              <a:t> of csv and api </a:t>
            </a:r>
            <a:r>
              <a:rPr lang="fr-BE" baseline="0" dirty="0" err="1" smtClean="0"/>
              <a:t>uploads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occur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Hospitals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would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really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appreciate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being</a:t>
            </a:r>
            <a:r>
              <a:rPr lang="fr-BE" baseline="0" dirty="0" smtClean="0"/>
              <a:t> able to do </a:t>
            </a:r>
            <a:r>
              <a:rPr lang="fr-BE" baseline="0" dirty="0" err="1" smtClean="0"/>
              <a:t>some</a:t>
            </a:r>
            <a:r>
              <a:rPr lang="fr-BE" baseline="0" dirty="0" smtClean="0"/>
              <a:t> test </a:t>
            </a:r>
            <a:r>
              <a:rPr lang="fr-BE" baseline="0" dirty="0" err="1" smtClean="0"/>
              <a:t>uploads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ensure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everything’s</a:t>
            </a:r>
            <a:r>
              <a:rPr lang="fr-BE" baseline="0" dirty="0" smtClean="0"/>
              <a:t> been </a:t>
            </a:r>
            <a:r>
              <a:rPr lang="fr-BE" baseline="0" dirty="0" err="1" smtClean="0"/>
              <a:t>properly</a:t>
            </a:r>
            <a:r>
              <a:rPr lang="fr-BE" baseline="0" dirty="0" smtClean="0"/>
              <a:t> set up.</a:t>
            </a:r>
          </a:p>
          <a:p>
            <a:r>
              <a:rPr lang="fr-BE" baseline="0" dirty="0" err="1" smtClean="0"/>
              <a:t>Lastly</a:t>
            </a:r>
            <a:r>
              <a:rPr lang="fr-BE" baseline="0" dirty="0" smtClean="0"/>
              <a:t>, a </a:t>
            </a:r>
            <a:r>
              <a:rPr lang="fr-BE" baseline="0" dirty="0" err="1" smtClean="0"/>
              <a:t>significant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number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hospitals</a:t>
            </a:r>
            <a:r>
              <a:rPr lang="fr-BE" baseline="0" dirty="0" smtClean="0"/>
              <a:t> have been </a:t>
            </a:r>
            <a:r>
              <a:rPr lang="fr-BE" baseline="0" dirty="0" err="1" smtClean="0"/>
              <a:t>impacted</a:t>
            </a:r>
            <a:r>
              <a:rPr lang="fr-BE" baseline="0" dirty="0" smtClean="0"/>
              <a:t> by user </a:t>
            </a:r>
            <a:r>
              <a:rPr lang="fr-BE" baseline="0" dirty="0" err="1" smtClean="0"/>
              <a:t>account</a:t>
            </a:r>
            <a:r>
              <a:rPr lang="fr-BE" baseline="0" dirty="0" smtClean="0"/>
              <a:t> issues over the </a:t>
            </a:r>
            <a:r>
              <a:rPr lang="fr-BE" baseline="0" dirty="0" err="1" smtClean="0"/>
              <a:t>past</a:t>
            </a:r>
            <a:r>
              <a:rPr lang="fr-BE" baseline="0" dirty="0" smtClean="0"/>
              <a:t> few </a:t>
            </a:r>
            <a:r>
              <a:rPr lang="fr-BE" baseline="0" dirty="0" err="1" smtClean="0"/>
              <a:t>months</a:t>
            </a:r>
            <a:r>
              <a:rPr lang="fr-BE" baseline="0" dirty="0" smtClean="0"/>
              <a:t>. This </a:t>
            </a:r>
            <a:r>
              <a:rPr lang="fr-BE" baseline="0" dirty="0" err="1" smtClean="0"/>
              <a:t>had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variety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different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effects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such</a:t>
            </a:r>
            <a:r>
              <a:rPr lang="fr-BE" baseline="0" dirty="0" smtClean="0"/>
              <a:t> as </a:t>
            </a:r>
            <a:r>
              <a:rPr lang="fr-BE" baseline="0" dirty="0" err="1" smtClean="0"/>
              <a:t>password</a:t>
            </a:r>
            <a:r>
              <a:rPr lang="fr-BE" baseline="0" dirty="0" smtClean="0"/>
              <a:t> links </a:t>
            </a:r>
            <a:r>
              <a:rPr lang="fr-BE" baseline="0" dirty="0" err="1" smtClean="0"/>
              <a:t>expiring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users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duplicated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author</a:t>
            </a:r>
            <a:r>
              <a:rPr lang="fr-BE" baseline="0" dirty="0" smtClean="0"/>
              <a:t> groups </a:t>
            </a:r>
            <a:r>
              <a:rPr lang="fr-BE" baseline="0" dirty="0" err="1" smtClean="0"/>
              <a:t>being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inexplicably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deleted</a:t>
            </a:r>
            <a:r>
              <a:rPr lang="fr-BE" baseline="0" dirty="0" smtClean="0"/>
              <a:t>, to </a:t>
            </a:r>
            <a:r>
              <a:rPr lang="fr-BE" baseline="0" dirty="0" err="1" smtClean="0"/>
              <a:t>name</a:t>
            </a:r>
            <a:r>
              <a:rPr lang="fr-BE" baseline="0" dirty="0" smtClean="0"/>
              <a:t> a few.</a:t>
            </a:r>
          </a:p>
          <a:p>
            <a:endParaRPr lang="fr-BE" baseline="0" dirty="0" smtClean="0"/>
          </a:p>
          <a:p>
            <a:r>
              <a:rPr lang="fr-BE" baseline="0" dirty="0" err="1" smtClean="0"/>
              <a:t>We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fully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recognize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seriousness</a:t>
            </a:r>
            <a:r>
              <a:rPr lang="fr-BE" baseline="0" dirty="0" smtClean="0"/>
              <a:t> of the situation, the impact </a:t>
            </a:r>
            <a:r>
              <a:rPr lang="fr-BE" baseline="0" dirty="0" err="1" smtClean="0"/>
              <a:t>it’s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had</a:t>
            </a:r>
            <a:r>
              <a:rPr lang="fr-BE" baseline="0" dirty="0" smtClean="0"/>
              <a:t> on </a:t>
            </a:r>
            <a:r>
              <a:rPr lang="fr-BE" baseline="0" dirty="0" err="1" smtClean="0"/>
              <a:t>your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ability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conduct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work</a:t>
            </a:r>
            <a:r>
              <a:rPr lang="fr-BE" baseline="0" dirty="0" smtClean="0"/>
              <a:t> and the </a:t>
            </a:r>
            <a:r>
              <a:rPr lang="fr-BE" baseline="0" dirty="0" err="1" smtClean="0"/>
              <a:t>growing</a:t>
            </a:r>
            <a:r>
              <a:rPr lang="fr-BE" baseline="0" dirty="0" smtClean="0"/>
              <a:t> frustration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it’s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caused</a:t>
            </a:r>
            <a:r>
              <a:rPr lang="fr-BE" baseline="0" dirty="0" smtClean="0"/>
              <a:t>. </a:t>
            </a:r>
          </a:p>
          <a:p>
            <a:endParaRPr lang="fr-BE" baseline="0" dirty="0" smtClean="0"/>
          </a:p>
          <a:p>
            <a:r>
              <a:rPr lang="fr-BE" baseline="0" dirty="0" err="1" smtClean="0"/>
              <a:t>Today’s</a:t>
            </a:r>
            <a:r>
              <a:rPr lang="fr-BE" baseline="0" dirty="0" smtClean="0"/>
              <a:t> info session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hopefully</a:t>
            </a:r>
            <a:r>
              <a:rPr lang="fr-BE" baseline="0" dirty="0" smtClean="0"/>
              <a:t> show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healthdata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indeed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listening</a:t>
            </a:r>
            <a:r>
              <a:rPr lang="fr-BE" baseline="0" dirty="0" smtClean="0"/>
              <a:t> to all </a:t>
            </a:r>
            <a:r>
              <a:rPr lang="fr-BE" baseline="0" dirty="0" err="1" smtClean="0"/>
              <a:t>your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concerns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actively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working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address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them</a:t>
            </a:r>
            <a:r>
              <a:rPr lang="fr-BE" baseline="0" dirty="0" smtClean="0"/>
              <a:t>.</a:t>
            </a:r>
          </a:p>
          <a:p>
            <a:r>
              <a:rPr lang="fr-BE" baseline="0" dirty="0" err="1" smtClean="0"/>
              <a:t>While</a:t>
            </a:r>
            <a:r>
              <a:rPr lang="fr-BE" baseline="0" dirty="0" smtClean="0"/>
              <a:t> all issues </a:t>
            </a:r>
            <a:r>
              <a:rPr lang="fr-BE" baseline="0" dirty="0" err="1" smtClean="0"/>
              <a:t>haven’t</a:t>
            </a:r>
            <a:r>
              <a:rPr lang="fr-BE" baseline="0" dirty="0" smtClean="0"/>
              <a:t> been </a:t>
            </a:r>
            <a:r>
              <a:rPr lang="fr-BE" baseline="0" dirty="0" err="1" smtClean="0"/>
              <a:t>resolved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yet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clearly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making</a:t>
            </a:r>
            <a:r>
              <a:rPr lang="fr-BE" baseline="0" dirty="0" smtClean="0"/>
              <a:t> tangible </a:t>
            </a:r>
            <a:r>
              <a:rPr lang="fr-BE" baseline="0" dirty="0" err="1" smtClean="0"/>
              <a:t>progress</a:t>
            </a:r>
            <a:r>
              <a:rPr lang="fr-BE" baseline="0" dirty="0" smtClean="0"/>
              <a:t> …as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continue to </a:t>
            </a:r>
            <a:r>
              <a:rPr lang="fr-BE" baseline="0" dirty="0" err="1" smtClean="0"/>
              <a:t>listen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your</a:t>
            </a:r>
            <a:r>
              <a:rPr lang="fr-BE" baseline="0" dirty="0" smtClean="0"/>
              <a:t> feedback in </a:t>
            </a:r>
            <a:r>
              <a:rPr lang="fr-BE" baseline="0" dirty="0" err="1" smtClean="0"/>
              <a:t>order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implement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necessary</a:t>
            </a:r>
            <a:r>
              <a:rPr lang="fr-BE" baseline="0" dirty="0" smtClean="0"/>
              <a:t> changes and upgrades.</a:t>
            </a:r>
          </a:p>
          <a:p>
            <a:endParaRPr lang="fr-BE" baseline="0" dirty="0" smtClean="0"/>
          </a:p>
          <a:p>
            <a:r>
              <a:rPr lang="fr-BE" baseline="0" dirty="0" smtClean="0"/>
              <a:t>The end goal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generate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fruitful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working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relationship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all by </a:t>
            </a:r>
            <a:r>
              <a:rPr lang="fr-BE" baseline="0" dirty="0" err="1" smtClean="0"/>
              <a:t>ensuring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user </a:t>
            </a:r>
            <a:r>
              <a:rPr lang="fr-BE" baseline="0" dirty="0" err="1" smtClean="0"/>
              <a:t>experience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optimised</a:t>
            </a:r>
            <a:r>
              <a:rPr lang="fr-BE" baseline="0" dirty="0" smtClean="0"/>
              <a:t>.</a:t>
            </a:r>
          </a:p>
          <a:p>
            <a:endParaRPr lang="fr-BE" baseline="0" dirty="0" smtClean="0"/>
          </a:p>
          <a:p>
            <a:r>
              <a:rPr lang="fr-BE" baseline="0" dirty="0" smtClean="0"/>
              <a:t>So, </a:t>
            </a:r>
            <a:r>
              <a:rPr lang="fr-BE" baseline="0" dirty="0" err="1" smtClean="0"/>
              <a:t>there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you</a:t>
            </a:r>
            <a:r>
              <a:rPr lang="fr-BE" baseline="0" dirty="0" smtClean="0"/>
              <a:t> have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our</a:t>
            </a:r>
            <a:r>
              <a:rPr lang="fr-BE" baseline="0" dirty="0" smtClean="0"/>
              <a:t> introduction to </a:t>
            </a:r>
            <a:r>
              <a:rPr lang="fr-BE" baseline="0" dirty="0" err="1" smtClean="0"/>
              <a:t>today’s</a:t>
            </a:r>
            <a:r>
              <a:rPr lang="fr-BE" baseline="0" dirty="0" smtClean="0"/>
              <a:t> session…</a:t>
            </a:r>
          </a:p>
          <a:p>
            <a:r>
              <a:rPr lang="fr-BE" baseline="0" dirty="0" err="1" smtClean="0"/>
              <a:t>It’s</a:t>
            </a:r>
            <a:r>
              <a:rPr lang="fr-BE" baseline="0" dirty="0" smtClean="0"/>
              <a:t> at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stage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I </a:t>
            </a:r>
            <a:r>
              <a:rPr lang="fr-BE" baseline="0" dirty="0" err="1" smtClean="0"/>
              <a:t>shall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pass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mic</a:t>
            </a:r>
            <a:r>
              <a:rPr lang="fr-BE" baseline="0" dirty="0" smtClean="0"/>
              <a:t> onto Kurt.</a:t>
            </a:r>
          </a:p>
          <a:p>
            <a:r>
              <a:rPr lang="fr-BE" baseline="0" dirty="0" smtClean="0"/>
              <a:t>Kurt…all </a:t>
            </a:r>
            <a:r>
              <a:rPr lang="fr-BE" baseline="0" dirty="0" err="1" smtClean="0"/>
              <a:t>yours</a:t>
            </a:r>
            <a:endParaRPr lang="fr-B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6AE2-2538-406F-BC17-7486252BFF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30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 smtClean="0"/>
          </a:p>
          <a:p>
            <a:r>
              <a:rPr lang="fr-BE" dirty="0" err="1" smtClean="0"/>
              <a:t>It’s</a:t>
            </a:r>
            <a:r>
              <a:rPr lang="fr-BE" dirty="0" smtClean="0"/>
              <a:t> important to note </a:t>
            </a:r>
            <a:r>
              <a:rPr lang="fr-BE" dirty="0" err="1" smtClean="0"/>
              <a:t>that</a:t>
            </a:r>
            <a:r>
              <a:rPr lang="fr-BE" dirty="0" smtClean="0"/>
              <a:t> the initial</a:t>
            </a:r>
            <a:r>
              <a:rPr lang="fr-BE" baseline="0" dirty="0" smtClean="0"/>
              <a:t> scope of the </a:t>
            </a:r>
            <a:r>
              <a:rPr lang="fr-BE" baseline="0" dirty="0" err="1" smtClean="0"/>
              <a:t>tool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was</a:t>
            </a:r>
            <a:r>
              <a:rPr lang="fr-BE" baseline="0" dirty="0" smtClean="0"/>
              <a:t> to capture </a:t>
            </a:r>
            <a:r>
              <a:rPr lang="fr-BE" baseline="0" dirty="0" err="1" smtClean="0"/>
              <a:t>users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only</a:t>
            </a:r>
            <a:r>
              <a:rPr lang="fr-BE" baseline="0" dirty="0" smtClean="0"/>
              <a:t>. </a:t>
            </a:r>
            <a:r>
              <a:rPr lang="fr-BE" dirty="0" err="1" smtClean="0"/>
              <a:t>Based</a:t>
            </a:r>
            <a:r>
              <a:rPr lang="fr-BE" dirty="0" smtClean="0"/>
              <a:t> on the feedback </a:t>
            </a:r>
            <a:r>
              <a:rPr lang="fr-BE" dirty="0" err="1" smtClean="0"/>
              <a:t>we</a:t>
            </a:r>
            <a:r>
              <a:rPr lang="fr-BE" dirty="0" smtClean="0"/>
              <a:t> have </a:t>
            </a:r>
            <a:r>
              <a:rPr lang="fr-BE" dirty="0" err="1" smtClean="0"/>
              <a:t>received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</a:t>
            </a:r>
            <a:r>
              <a:rPr lang="fr-BE" dirty="0" err="1" smtClean="0"/>
              <a:t>hospitals</a:t>
            </a:r>
            <a:r>
              <a:rPr lang="fr-BE" dirty="0" smtClean="0"/>
              <a:t>….</a:t>
            </a:r>
            <a:r>
              <a:rPr lang="fr-BE" dirty="0" err="1" smtClean="0"/>
              <a:t>we</a:t>
            </a:r>
            <a:r>
              <a:rPr lang="fr-BE" dirty="0" smtClean="0"/>
              <a:t> have </a:t>
            </a:r>
            <a:r>
              <a:rPr lang="fr-BE" dirty="0" err="1" smtClean="0"/>
              <a:t>decided</a:t>
            </a:r>
            <a:r>
              <a:rPr lang="fr-BE" dirty="0" smtClean="0"/>
              <a:t> to </a:t>
            </a:r>
            <a:r>
              <a:rPr lang="fr-BE" dirty="0" err="1" smtClean="0"/>
              <a:t>make</a:t>
            </a:r>
            <a:r>
              <a:rPr lang="fr-BE" dirty="0" smtClean="0"/>
              <a:t> </a:t>
            </a:r>
            <a:r>
              <a:rPr lang="fr-BE" dirty="0" err="1" smtClean="0"/>
              <a:t>it</a:t>
            </a:r>
            <a:r>
              <a:rPr lang="fr-BE" dirty="0" smtClean="0"/>
              <a:t> more </a:t>
            </a:r>
            <a:r>
              <a:rPr lang="fr-BE" dirty="0" err="1" smtClean="0"/>
              <a:t>into</a:t>
            </a:r>
            <a:r>
              <a:rPr lang="fr-BE" dirty="0" smtClean="0"/>
              <a:t> a user management </a:t>
            </a:r>
            <a:r>
              <a:rPr lang="fr-BE" dirty="0" err="1" smtClean="0"/>
              <a:t>offering</a:t>
            </a:r>
            <a:r>
              <a:rPr lang="fr-BE" dirty="0" smtClean="0"/>
              <a:t>, </a:t>
            </a:r>
            <a:r>
              <a:rPr lang="fr-BE" dirty="0" err="1" smtClean="0"/>
              <a:t>which</a:t>
            </a:r>
            <a:r>
              <a:rPr lang="fr-BE" dirty="0" smtClean="0"/>
              <a:t> </a:t>
            </a:r>
            <a:r>
              <a:rPr lang="fr-BE" dirty="0" err="1" smtClean="0"/>
              <a:t>caters</a:t>
            </a:r>
            <a:r>
              <a:rPr lang="fr-BE" dirty="0" smtClean="0"/>
              <a:t> to </a:t>
            </a:r>
            <a:r>
              <a:rPr lang="fr-BE" dirty="0" err="1" smtClean="0"/>
              <a:t>users</a:t>
            </a:r>
            <a:r>
              <a:rPr lang="fr-BE" dirty="0" smtClean="0"/>
              <a:t>’ </a:t>
            </a:r>
            <a:r>
              <a:rPr lang="fr-BE" dirty="0" err="1" smtClean="0"/>
              <a:t>needs</a:t>
            </a:r>
            <a:r>
              <a:rPr lang="fr-BE" dirty="0" smtClean="0"/>
              <a:t> as </a:t>
            </a:r>
            <a:r>
              <a:rPr lang="fr-BE" dirty="0" err="1" smtClean="0"/>
              <a:t>well</a:t>
            </a:r>
            <a:r>
              <a:rPr lang="fr-BE" dirty="0" smtClean="0"/>
              <a:t> as putting</a:t>
            </a:r>
            <a:r>
              <a:rPr lang="fr-BE" baseline="0" dirty="0" smtClean="0"/>
              <a:t> more power in </a:t>
            </a:r>
            <a:r>
              <a:rPr lang="fr-BE" baseline="0" dirty="0" err="1" smtClean="0"/>
              <a:t>their</a:t>
            </a:r>
            <a:r>
              <a:rPr lang="fr-BE" baseline="0" dirty="0" smtClean="0"/>
              <a:t> hands.</a:t>
            </a:r>
          </a:p>
          <a:p>
            <a:endParaRPr lang="fr-BE" baseline="0" dirty="0" smtClean="0"/>
          </a:p>
          <a:p>
            <a:r>
              <a:rPr lang="fr-BE" baseline="0" dirty="0" smtClean="0"/>
              <a:t>At </a:t>
            </a:r>
            <a:r>
              <a:rPr lang="fr-BE" baseline="0" dirty="0" err="1" smtClean="0"/>
              <a:t>any</a:t>
            </a:r>
            <a:r>
              <a:rPr lang="fr-BE" baseline="0" dirty="0" smtClean="0"/>
              <a:t> rate, the </a:t>
            </a:r>
            <a:r>
              <a:rPr lang="fr-BE" baseline="0" dirty="0" err="1" smtClean="0"/>
              <a:t>current</a:t>
            </a:r>
            <a:r>
              <a:rPr lang="fr-BE" baseline="0" dirty="0" smtClean="0"/>
              <a:t> system </a:t>
            </a:r>
            <a:r>
              <a:rPr lang="fr-BE" baseline="0" dirty="0" err="1" smtClean="0"/>
              <a:t>we</a:t>
            </a:r>
            <a:r>
              <a:rPr lang="fr-BE" baseline="0" dirty="0" smtClean="0"/>
              <a:t> have in place </a:t>
            </a:r>
            <a:r>
              <a:rPr lang="fr-BE" baseline="0" dirty="0" err="1" smtClean="0"/>
              <a:t>needs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changing</a:t>
            </a:r>
            <a:r>
              <a:rPr lang="fr-BE" baseline="0" dirty="0" smtClean="0"/>
              <a:t>. As </a:t>
            </a:r>
            <a:r>
              <a:rPr lang="fr-BE" baseline="0" dirty="0" err="1" smtClean="0"/>
              <a:t>things</a:t>
            </a:r>
            <a:r>
              <a:rPr lang="fr-BE" baseline="0" dirty="0" smtClean="0"/>
              <a:t> stand, </a:t>
            </a:r>
            <a:r>
              <a:rPr lang="fr-BE" baseline="0" dirty="0" err="1" smtClean="0"/>
              <a:t>our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operations</a:t>
            </a:r>
            <a:r>
              <a:rPr lang="fr-BE" baseline="0" dirty="0" smtClean="0"/>
              <a:t> team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spending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very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significant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amount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resources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resolving</a:t>
            </a:r>
            <a:r>
              <a:rPr lang="fr-BE" baseline="0" dirty="0" smtClean="0"/>
              <a:t> the flow of tickets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have been </a:t>
            </a:r>
            <a:r>
              <a:rPr lang="fr-BE" baseline="0" dirty="0" err="1" smtClean="0"/>
              <a:t>logged</a:t>
            </a:r>
            <a:r>
              <a:rPr lang="fr-BE" baseline="0" dirty="0" smtClean="0"/>
              <a:t> via the service desk. </a:t>
            </a:r>
            <a:r>
              <a:rPr lang="fr-BE" baseline="0" dirty="0" err="1" smtClean="0"/>
              <a:t>Unfortunately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addressing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these</a:t>
            </a:r>
            <a:r>
              <a:rPr lang="fr-BE" baseline="0" dirty="0" smtClean="0"/>
              <a:t> on a case by case basis </a:t>
            </a:r>
            <a:r>
              <a:rPr lang="fr-BE" baseline="0" dirty="0" err="1" smtClean="0"/>
              <a:t>takes</a:t>
            </a:r>
            <a:r>
              <a:rPr lang="fr-BE" baseline="0" dirty="0" smtClean="0"/>
              <a:t> time. As a </a:t>
            </a:r>
            <a:r>
              <a:rPr lang="fr-BE" baseline="0" dirty="0" err="1" smtClean="0"/>
              <a:t>consequence</a:t>
            </a:r>
            <a:r>
              <a:rPr lang="fr-BE" baseline="0" dirty="0" smtClean="0"/>
              <a:t>, a </a:t>
            </a:r>
            <a:r>
              <a:rPr lang="fr-BE" baseline="0" dirty="0" err="1" smtClean="0"/>
              <a:t>backlog</a:t>
            </a:r>
            <a:r>
              <a:rPr lang="fr-BE" baseline="0" dirty="0" smtClean="0"/>
              <a:t> has </a:t>
            </a:r>
            <a:r>
              <a:rPr lang="fr-BE" baseline="0" dirty="0" err="1" smtClean="0"/>
              <a:t>developed</a:t>
            </a:r>
            <a:r>
              <a:rPr lang="fr-BE" baseline="0" dirty="0" smtClean="0"/>
              <a:t>.</a:t>
            </a:r>
          </a:p>
          <a:p>
            <a:r>
              <a:rPr lang="fr-BE" baseline="0" dirty="0" smtClean="0"/>
              <a:t>For the end </a:t>
            </a:r>
            <a:r>
              <a:rPr lang="fr-BE" baseline="0" dirty="0" err="1" smtClean="0"/>
              <a:t>users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represents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big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hurdle</a:t>
            </a:r>
            <a:r>
              <a:rPr lang="fr-BE" baseline="0" dirty="0" smtClean="0"/>
              <a:t>  …time </a:t>
            </a:r>
            <a:r>
              <a:rPr lang="fr-BE" baseline="0" dirty="0" err="1" smtClean="0"/>
              <a:t>lost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while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awaiting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resolution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subsequently</a:t>
            </a:r>
            <a:r>
              <a:rPr lang="fr-BE" baseline="0" dirty="0" smtClean="0"/>
              <a:t> more </a:t>
            </a:r>
            <a:r>
              <a:rPr lang="fr-BE" baseline="0" dirty="0" err="1" smtClean="0"/>
              <a:t>work</a:t>
            </a:r>
            <a:r>
              <a:rPr lang="fr-BE" baseline="0" dirty="0" smtClean="0"/>
              <a:t> to catch up on</a:t>
            </a:r>
          </a:p>
          <a:p>
            <a:endParaRPr lang="fr-BE" strike="sngStrike" baseline="0" dirty="0" smtClean="0"/>
          </a:p>
          <a:p>
            <a:r>
              <a:rPr lang="fr-BE" strike="noStrike" baseline="0" dirty="0" err="1" smtClean="0"/>
              <a:t>We’re</a:t>
            </a:r>
            <a:r>
              <a:rPr lang="fr-BE" strike="noStrike" baseline="0" dirty="0" smtClean="0"/>
              <a:t> </a:t>
            </a:r>
            <a:r>
              <a:rPr lang="fr-BE" strike="noStrike" baseline="0" dirty="0" err="1" smtClean="0"/>
              <a:t>fully</a:t>
            </a:r>
            <a:r>
              <a:rPr lang="fr-BE" strike="noStrike" baseline="0" dirty="0" smtClean="0"/>
              <a:t> </a:t>
            </a:r>
            <a:r>
              <a:rPr lang="fr-BE" strike="noStrike" baseline="0" dirty="0" err="1" smtClean="0"/>
              <a:t>aware</a:t>
            </a:r>
            <a:r>
              <a:rPr lang="fr-BE" strike="noStrike" baseline="0" dirty="0" smtClean="0"/>
              <a:t> of the frustration </a:t>
            </a:r>
            <a:r>
              <a:rPr lang="fr-BE" strike="noStrike" baseline="0" dirty="0" err="1" smtClean="0"/>
              <a:t>that</a:t>
            </a:r>
            <a:r>
              <a:rPr lang="fr-BE" strike="noStrike" baseline="0" dirty="0" smtClean="0"/>
              <a:t> </a:t>
            </a:r>
            <a:r>
              <a:rPr lang="fr-BE" strike="noStrike" baseline="0" dirty="0" err="1" smtClean="0"/>
              <a:t>this</a:t>
            </a:r>
            <a:r>
              <a:rPr lang="fr-BE" strike="noStrike" baseline="0" dirty="0" smtClean="0"/>
              <a:t> </a:t>
            </a:r>
            <a:r>
              <a:rPr lang="fr-BE" strike="noStrike" baseline="0" dirty="0" err="1" smtClean="0"/>
              <a:t>is</a:t>
            </a:r>
            <a:r>
              <a:rPr lang="fr-BE" strike="noStrike" baseline="0" dirty="0" smtClean="0"/>
              <a:t> </a:t>
            </a:r>
            <a:r>
              <a:rPr lang="fr-BE" strike="noStrike" baseline="0" dirty="0" err="1" smtClean="0"/>
              <a:t>causing</a:t>
            </a:r>
            <a:r>
              <a:rPr lang="fr-BE" strike="noStrike" baseline="0" dirty="0" smtClean="0"/>
              <a:t> all of </a:t>
            </a:r>
            <a:r>
              <a:rPr lang="fr-BE" strike="noStrike" baseline="0" dirty="0" err="1" smtClean="0"/>
              <a:t>you</a:t>
            </a:r>
            <a:r>
              <a:rPr lang="fr-BE" strike="noStrike" baseline="0" dirty="0" smtClean="0"/>
              <a:t> and </a:t>
            </a:r>
            <a:r>
              <a:rPr lang="fr-BE" strike="noStrike" baseline="0" dirty="0" err="1" smtClean="0"/>
              <a:t>we</a:t>
            </a:r>
            <a:r>
              <a:rPr lang="fr-BE" strike="noStrike" baseline="0" dirty="0" smtClean="0"/>
              <a:t> </a:t>
            </a:r>
            <a:r>
              <a:rPr lang="fr-BE" strike="noStrike" baseline="0" dirty="0" err="1" smtClean="0"/>
              <a:t>really</a:t>
            </a:r>
            <a:r>
              <a:rPr lang="fr-BE" strike="noStrike" baseline="0" dirty="0" smtClean="0"/>
              <a:t> </a:t>
            </a:r>
            <a:r>
              <a:rPr lang="fr-BE" strike="noStrike" baseline="0" dirty="0" err="1" smtClean="0"/>
              <a:t>want</a:t>
            </a:r>
            <a:r>
              <a:rPr lang="fr-BE" strike="noStrike" baseline="0" dirty="0" smtClean="0"/>
              <a:t> to </a:t>
            </a:r>
            <a:r>
              <a:rPr lang="fr-BE" strike="noStrike" baseline="0" dirty="0" err="1" smtClean="0"/>
              <a:t>make</a:t>
            </a:r>
            <a:r>
              <a:rPr lang="fr-BE" strike="noStrike" baseline="0" dirty="0" smtClean="0"/>
              <a:t> </a:t>
            </a:r>
            <a:r>
              <a:rPr lang="fr-BE" strike="noStrike" baseline="0" dirty="0" err="1" smtClean="0"/>
              <a:t>it</a:t>
            </a:r>
            <a:r>
              <a:rPr lang="fr-BE" strike="noStrike" baseline="0" dirty="0" smtClean="0"/>
              <a:t> right.</a:t>
            </a:r>
          </a:p>
          <a:p>
            <a:r>
              <a:rPr lang="fr-BE" strike="noStrike" baseline="0" dirty="0" err="1" smtClean="0"/>
              <a:t>We</a:t>
            </a:r>
            <a:r>
              <a:rPr lang="fr-BE" strike="noStrike" baseline="0" dirty="0" smtClean="0"/>
              <a:t> have </a:t>
            </a:r>
            <a:r>
              <a:rPr lang="fr-BE" strike="noStrike" baseline="0" dirty="0" err="1" smtClean="0"/>
              <a:t>decided</a:t>
            </a:r>
            <a:r>
              <a:rPr lang="fr-BE" strike="noStrike" baseline="0" dirty="0" smtClean="0"/>
              <a:t> to replace the </a:t>
            </a:r>
            <a:r>
              <a:rPr lang="fr-BE" strike="noStrike" baseline="0" dirty="0" err="1" smtClean="0"/>
              <a:t>current</a:t>
            </a:r>
            <a:r>
              <a:rPr lang="fr-BE" strike="noStrike" baseline="0" dirty="0" smtClean="0"/>
              <a:t> software </a:t>
            </a:r>
            <a:r>
              <a:rPr lang="fr-BE" strike="noStrike" baseline="0" dirty="0" err="1" smtClean="0"/>
              <a:t>underpinning</a:t>
            </a:r>
            <a:r>
              <a:rPr lang="fr-BE" strike="noStrike" baseline="0" dirty="0" smtClean="0"/>
              <a:t> the EAM portal </a:t>
            </a:r>
            <a:r>
              <a:rPr lang="fr-BE" strike="noStrike" baseline="0" dirty="0" err="1" smtClean="0"/>
              <a:t>with</a:t>
            </a:r>
            <a:r>
              <a:rPr lang="fr-BE" strike="noStrike" baseline="0" dirty="0" smtClean="0"/>
              <a:t> an alternative one </a:t>
            </a:r>
            <a:r>
              <a:rPr lang="fr-BE" strike="noStrike" baseline="0" dirty="0" err="1" smtClean="0"/>
              <a:t>which</a:t>
            </a:r>
            <a:r>
              <a:rPr lang="fr-BE" strike="noStrike" baseline="0" dirty="0" smtClean="0"/>
              <a:t> </a:t>
            </a:r>
            <a:r>
              <a:rPr lang="fr-BE" strike="noStrike" baseline="0" dirty="0" err="1" smtClean="0"/>
              <a:t>better</a:t>
            </a:r>
            <a:r>
              <a:rPr lang="fr-BE" strike="noStrike" baseline="0" dirty="0" smtClean="0"/>
              <a:t> </a:t>
            </a:r>
            <a:r>
              <a:rPr lang="fr-BE" strike="noStrike" baseline="0" dirty="0" err="1" smtClean="0"/>
              <a:t>suits</a:t>
            </a:r>
            <a:r>
              <a:rPr lang="fr-BE" strike="noStrike" baseline="0" dirty="0" smtClean="0"/>
              <a:t> the </a:t>
            </a:r>
            <a:r>
              <a:rPr lang="fr-BE" strike="noStrike" baseline="0" dirty="0" err="1" smtClean="0"/>
              <a:t>needs</a:t>
            </a:r>
            <a:r>
              <a:rPr lang="fr-BE" strike="noStrike" baseline="0" dirty="0" smtClean="0"/>
              <a:t> of the end </a:t>
            </a:r>
            <a:r>
              <a:rPr lang="fr-BE" strike="noStrike" baseline="0" dirty="0" err="1" smtClean="0"/>
              <a:t>users</a:t>
            </a:r>
            <a:r>
              <a:rPr lang="fr-BE" strike="noStrike" baseline="0" dirty="0" smtClean="0"/>
              <a:t>.</a:t>
            </a:r>
          </a:p>
          <a:p>
            <a:r>
              <a:rPr lang="fr-BE" strike="noStrike" baseline="0" dirty="0" smtClean="0"/>
              <a:t>This new </a:t>
            </a:r>
            <a:r>
              <a:rPr lang="fr-BE" strike="noStrike" baseline="0" dirty="0" err="1" smtClean="0"/>
              <a:t>tool</a:t>
            </a:r>
            <a:r>
              <a:rPr lang="fr-BE" strike="noStrike" baseline="0" dirty="0" smtClean="0"/>
              <a:t> </a:t>
            </a:r>
            <a:r>
              <a:rPr lang="fr-BE" strike="noStrike" baseline="0" dirty="0" err="1" smtClean="0"/>
              <a:t>boasts</a:t>
            </a:r>
            <a:r>
              <a:rPr lang="fr-BE" strike="noStrike" baseline="0" dirty="0" smtClean="0"/>
              <a:t> a </a:t>
            </a:r>
            <a:r>
              <a:rPr lang="fr-BE" strike="noStrike" baseline="0" dirty="0" err="1" smtClean="0"/>
              <a:t>number</a:t>
            </a:r>
            <a:r>
              <a:rPr lang="fr-BE" strike="noStrike" baseline="0" dirty="0" smtClean="0"/>
              <a:t> of </a:t>
            </a:r>
            <a:r>
              <a:rPr lang="fr-BE" strike="noStrike" baseline="0" dirty="0" err="1" smtClean="0"/>
              <a:t>improvements</a:t>
            </a:r>
            <a:r>
              <a:rPr lang="fr-BE" strike="noStrike" baseline="0" dirty="0" smtClean="0"/>
              <a:t> </a:t>
            </a:r>
            <a:r>
              <a:rPr lang="fr-BE" strike="noStrike" baseline="0" dirty="0" err="1" smtClean="0"/>
              <a:t>which</a:t>
            </a:r>
            <a:r>
              <a:rPr lang="fr-BE" strike="noStrike" baseline="0" dirty="0" smtClean="0"/>
              <a:t> I </a:t>
            </a:r>
            <a:r>
              <a:rPr lang="fr-BE" strike="noStrike" baseline="0" dirty="0" err="1" smtClean="0"/>
              <a:t>shall</a:t>
            </a:r>
            <a:r>
              <a:rPr lang="fr-BE" strike="noStrike" baseline="0" dirty="0" smtClean="0"/>
              <a:t> </a:t>
            </a:r>
            <a:r>
              <a:rPr lang="fr-BE" strike="noStrike" baseline="0" dirty="0" err="1" smtClean="0"/>
              <a:t>cover</a:t>
            </a:r>
            <a:r>
              <a:rPr lang="fr-BE" strike="noStrike" baseline="0" dirty="0" smtClean="0"/>
              <a:t> in the </a:t>
            </a:r>
            <a:r>
              <a:rPr lang="fr-BE" strike="noStrike" baseline="0" dirty="0" err="1" smtClean="0"/>
              <a:t>following</a:t>
            </a:r>
            <a:r>
              <a:rPr lang="fr-BE" strike="noStrike" baseline="0" dirty="0" smtClean="0"/>
              <a:t> slide</a:t>
            </a:r>
          </a:p>
          <a:p>
            <a:endParaRPr lang="fr-BE" strike="noStrike" baseline="0" dirty="0" smtClean="0"/>
          </a:p>
          <a:p>
            <a:endParaRPr lang="fr-BE" strike="noStrike" baseline="0" dirty="0" smtClean="0"/>
          </a:p>
          <a:p>
            <a:endParaRPr lang="fr-BE" strike="sngStrik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6AE2-2538-406F-BC17-7486252BFF5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316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Scalability</a:t>
            </a:r>
            <a:r>
              <a:rPr lang="en-US" dirty="0" smtClean="0"/>
              <a:t>: This</a:t>
            </a:r>
            <a:r>
              <a:rPr lang="en-US" baseline="0" dirty="0" smtClean="0"/>
              <a:t> </a:t>
            </a:r>
            <a:r>
              <a:rPr lang="en-US" dirty="0" smtClean="0"/>
              <a:t>is a highly scalable solution that can handle a large number of user management tasks without impacting performance. This ensures that the system can grow with the organization's needs.</a:t>
            </a:r>
          </a:p>
          <a:p>
            <a:r>
              <a:rPr lang="en-US" b="1" dirty="0" smtClean="0"/>
              <a:t>Reliability</a:t>
            </a:r>
            <a:r>
              <a:rPr lang="en-US" dirty="0" smtClean="0"/>
              <a:t>: It also provides reliable messaging services, ensuring that user management tasks are executed accurately and reliably.</a:t>
            </a:r>
          </a:p>
          <a:p>
            <a:r>
              <a:rPr lang="en-US" b="1" dirty="0" smtClean="0"/>
              <a:t>Security</a:t>
            </a:r>
            <a:r>
              <a:rPr lang="en-US" dirty="0" smtClean="0"/>
              <a:t>: Supports</a:t>
            </a:r>
            <a:r>
              <a:rPr lang="en-US" baseline="0" dirty="0" smtClean="0"/>
              <a:t> </a:t>
            </a:r>
            <a:r>
              <a:rPr lang="en-US" dirty="0" smtClean="0"/>
              <a:t>various security features such as encryption and authentication, reducing the risk of unauthorized access or data breaches. This can help protect sensitive user information.</a:t>
            </a:r>
          </a:p>
          <a:p>
            <a:r>
              <a:rPr lang="en-US" b="1" dirty="0" smtClean="0"/>
              <a:t>Integration</a:t>
            </a:r>
            <a:r>
              <a:rPr lang="en-US" dirty="0" smtClean="0"/>
              <a:t>: Azure Service Bus can easily integrate with other Azure services or third-party systems, making it easier to extend the user management system's capabilities in the future.</a:t>
            </a:r>
          </a:p>
          <a:p>
            <a:r>
              <a:rPr lang="en-US" b="1" dirty="0" smtClean="0"/>
              <a:t>Improved Efficiency</a:t>
            </a:r>
            <a:r>
              <a:rPr lang="en-US" dirty="0" smtClean="0"/>
              <a:t>: With the implementation of Azure Service Bus, the user management process will be more streamlined, reducing the need for manual intervention from the support or DevOps team</a:t>
            </a:r>
          </a:p>
          <a:p>
            <a:r>
              <a:rPr lang="en-US" b="1" dirty="0" smtClean="0"/>
              <a:t>Business (Use-case) benefits:</a:t>
            </a:r>
            <a:endParaRPr lang="en-US" dirty="0" smtClean="0"/>
          </a:p>
          <a:p>
            <a:r>
              <a:rPr lang="en-US" b="1" dirty="0" smtClean="0"/>
              <a:t>Interactive</a:t>
            </a:r>
            <a:r>
              <a:rPr lang="en-US" b="1" baseline="0" dirty="0" smtClean="0"/>
              <a:t> Feedback</a:t>
            </a:r>
            <a:r>
              <a:rPr lang="en-US" b="1" dirty="0" smtClean="0"/>
              <a:t>:</a:t>
            </a:r>
            <a:r>
              <a:rPr lang="en-US" dirty="0" smtClean="0"/>
              <a:t> EAM can obtain operation statuses, eliminating the need for Operations to log in and manually validate issues,</a:t>
            </a:r>
            <a:r>
              <a:rPr lang="en-US" baseline="0" dirty="0" smtClean="0"/>
              <a:t> thereby reducing the resolution time an end user needs to wait before being able to continue their work</a:t>
            </a:r>
            <a:endParaRPr lang="en-US" dirty="0" smtClean="0"/>
          </a:p>
          <a:p>
            <a:r>
              <a:rPr lang="en-US" b="1" dirty="0" smtClean="0"/>
              <a:t>Faster User Onboarding</a:t>
            </a:r>
            <a:r>
              <a:rPr lang="en-US" dirty="0" smtClean="0"/>
              <a:t>: The proposal allows for quicker user creation and assignment to projects, which can lead to a more efficient onboarding process.</a:t>
            </a:r>
          </a:p>
          <a:p>
            <a:r>
              <a:rPr lang="en-US" b="1" dirty="0" smtClean="0"/>
              <a:t>Better User Experience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FF0000"/>
                </a:solidFill>
              </a:rPr>
              <a:t>Offering features like password reset without needing to know the existing password can provide a better user experience and reduce support requests.</a:t>
            </a:r>
          </a:p>
          <a:p>
            <a:r>
              <a:rPr lang="en-US" b="1" dirty="0" smtClean="0"/>
              <a:t>Enhanced Collaboration</a:t>
            </a:r>
            <a:r>
              <a:rPr lang="en-US" dirty="0" smtClean="0"/>
              <a:t>: Using a feedback loop for user creation and validation can improve communication between different teams, leading to better collaboration and faster issue resolution,</a:t>
            </a:r>
            <a:r>
              <a:rPr lang="en-US" baseline="0" dirty="0" smtClean="0"/>
              <a:t> ultimately positively impacting the end user.</a:t>
            </a:r>
            <a:endParaRPr lang="en-US" dirty="0" smtClean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6AE2-2538-406F-BC17-7486252BFF5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26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dirty="0" smtClean="0"/>
              <a:t>IT </a:t>
            </a:r>
            <a:r>
              <a:rPr lang="fr-BE" sz="1200" smtClean="0"/>
              <a:t>Info Sessions</a:t>
            </a:r>
            <a:endParaRPr lang="fr-BE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b="1" dirty="0" err="1" smtClean="0"/>
              <a:t>MyCareNet</a:t>
            </a:r>
            <a:endParaRPr lang="fr-BE" sz="1200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dirty="0" err="1" smtClean="0"/>
              <a:t>Despite</a:t>
            </a:r>
            <a:r>
              <a:rPr lang="fr-BE" sz="1200" dirty="0" smtClean="0"/>
              <a:t> </a:t>
            </a:r>
            <a:r>
              <a:rPr lang="fr-BE" sz="1200" dirty="0" err="1" smtClean="0"/>
              <a:t>technical</a:t>
            </a:r>
            <a:r>
              <a:rPr lang="fr-BE" sz="1200" dirty="0" smtClean="0"/>
              <a:t> </a:t>
            </a:r>
            <a:r>
              <a:rPr lang="fr-BE" sz="1200" dirty="0" err="1" smtClean="0"/>
              <a:t>implementation</a:t>
            </a:r>
            <a:r>
              <a:rPr lang="fr-BE" sz="1200" dirty="0" smtClean="0"/>
              <a:t> </a:t>
            </a:r>
            <a:r>
              <a:rPr lang="fr-BE" sz="1200" dirty="0" err="1" smtClean="0"/>
              <a:t>already</a:t>
            </a:r>
            <a:r>
              <a:rPr lang="fr-BE" sz="1200" dirty="0" smtClean="0"/>
              <a:t> </a:t>
            </a:r>
            <a:r>
              <a:rPr lang="fr-BE" sz="1200" dirty="0" err="1" smtClean="0"/>
              <a:t>being</a:t>
            </a:r>
            <a:r>
              <a:rPr lang="fr-BE" sz="1200" dirty="0" smtClean="0"/>
              <a:t> </a:t>
            </a:r>
            <a:r>
              <a:rPr lang="fr-BE" sz="1200" dirty="0" err="1" smtClean="0"/>
              <a:t>finished</a:t>
            </a:r>
            <a:r>
              <a:rPr lang="fr-BE" sz="1200" dirty="0" smtClean="0"/>
              <a:t>, a business </a:t>
            </a:r>
            <a:r>
              <a:rPr lang="fr-BE" sz="1200" dirty="0" err="1" smtClean="0"/>
              <a:t>acceptance</a:t>
            </a:r>
            <a:r>
              <a:rPr lang="fr-BE" sz="1200" dirty="0" smtClean="0"/>
              <a:t> </a:t>
            </a:r>
            <a:r>
              <a:rPr lang="fr-BE" sz="1200" dirty="0" err="1" smtClean="0"/>
              <a:t>needs</a:t>
            </a:r>
            <a:r>
              <a:rPr lang="fr-BE" sz="1200" dirty="0" smtClean="0"/>
              <a:t> to </a:t>
            </a:r>
            <a:r>
              <a:rPr lang="fr-BE" sz="1200" dirty="0" err="1" smtClean="0"/>
              <a:t>be</a:t>
            </a:r>
            <a:r>
              <a:rPr lang="fr-BE" sz="1200" dirty="0" smtClean="0"/>
              <a:t> </a:t>
            </a:r>
            <a:r>
              <a:rPr lang="fr-BE" sz="1200" dirty="0" err="1" smtClean="0"/>
              <a:t>conducted</a:t>
            </a:r>
            <a:r>
              <a:rPr lang="fr-BE" sz="1200" dirty="0" smtClean="0"/>
              <a:t>, </a:t>
            </a:r>
            <a:r>
              <a:rPr lang="fr-BE" sz="1200" dirty="0" err="1" smtClean="0"/>
              <a:t>which</a:t>
            </a:r>
            <a:r>
              <a:rPr lang="fr-BE" sz="1200" dirty="0" smtClean="0"/>
              <a:t> </a:t>
            </a:r>
            <a:r>
              <a:rPr lang="fr-BE" sz="1200" dirty="0" err="1" smtClean="0"/>
              <a:t>means</a:t>
            </a:r>
            <a:r>
              <a:rPr lang="fr-BE" sz="1200" dirty="0" smtClean="0"/>
              <a:t> </a:t>
            </a:r>
            <a:r>
              <a:rPr lang="fr-BE" sz="1200" dirty="0" err="1" smtClean="0"/>
              <a:t>that</a:t>
            </a:r>
            <a:r>
              <a:rPr lang="fr-BE" sz="1200" dirty="0" smtClean="0"/>
              <a:t> </a:t>
            </a:r>
            <a:r>
              <a:rPr lang="fr-BE" sz="1200" dirty="0" err="1" smtClean="0"/>
              <a:t>this</a:t>
            </a:r>
            <a:r>
              <a:rPr lang="fr-BE" sz="1200" dirty="0" smtClean="0"/>
              <a:t> </a:t>
            </a:r>
            <a:r>
              <a:rPr lang="fr-BE" sz="1200" dirty="0" err="1" smtClean="0"/>
              <a:t>is</a:t>
            </a:r>
            <a:r>
              <a:rPr lang="fr-BE" sz="1200" dirty="0" smtClean="0"/>
              <a:t> </a:t>
            </a:r>
            <a:r>
              <a:rPr lang="fr-BE" sz="1200" dirty="0" err="1" smtClean="0"/>
              <a:t>still</a:t>
            </a:r>
            <a:r>
              <a:rPr lang="fr-BE" sz="1200" dirty="0" smtClean="0"/>
              <a:t> in the pipeline.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dirty="0" err="1" smtClean="0"/>
              <a:t>When</a:t>
            </a:r>
            <a:r>
              <a:rPr lang="fr-BE" sz="1200" dirty="0" smtClean="0"/>
              <a:t> </a:t>
            </a:r>
            <a:r>
              <a:rPr lang="fr-BE" sz="1200" dirty="0" err="1" smtClean="0"/>
              <a:t>it</a:t>
            </a:r>
            <a:r>
              <a:rPr lang="fr-BE" sz="1200" dirty="0" smtClean="0"/>
              <a:t> </a:t>
            </a:r>
            <a:r>
              <a:rPr lang="fr-BE" sz="1200" dirty="0" err="1" smtClean="0"/>
              <a:t>comes</a:t>
            </a:r>
            <a:r>
              <a:rPr lang="fr-BE" sz="1200" dirty="0" smtClean="0"/>
              <a:t> to questions, </a:t>
            </a:r>
            <a:r>
              <a:rPr lang="fr-BE" sz="1200" dirty="0" err="1" smtClean="0"/>
              <a:t>you</a:t>
            </a:r>
            <a:r>
              <a:rPr lang="fr-BE" sz="1200" dirty="0" smtClean="0"/>
              <a:t> </a:t>
            </a:r>
            <a:r>
              <a:rPr lang="fr-BE" sz="1200" dirty="0" err="1" smtClean="0"/>
              <a:t>can</a:t>
            </a:r>
            <a:r>
              <a:rPr lang="fr-BE" sz="1200" dirty="0" smtClean="0"/>
              <a:t> </a:t>
            </a:r>
            <a:r>
              <a:rPr lang="fr-BE" sz="1200" dirty="0" err="1" smtClean="0"/>
              <a:t>send</a:t>
            </a:r>
            <a:r>
              <a:rPr lang="fr-BE" sz="1200" dirty="0" smtClean="0"/>
              <a:t> </a:t>
            </a:r>
            <a:r>
              <a:rPr lang="fr-BE" sz="1200" dirty="0" err="1" smtClean="0"/>
              <a:t>them</a:t>
            </a:r>
            <a:r>
              <a:rPr lang="fr-BE" sz="1200" dirty="0" smtClean="0"/>
              <a:t> to the </a:t>
            </a:r>
            <a:r>
              <a:rPr lang="fr-BE" sz="1200" dirty="0" err="1" smtClean="0"/>
              <a:t>general</a:t>
            </a:r>
            <a:r>
              <a:rPr lang="fr-BE" sz="1200" dirty="0" smtClean="0"/>
              <a:t> </a:t>
            </a:r>
            <a:r>
              <a:rPr lang="fr-BE" sz="1200" dirty="0" err="1" smtClean="0"/>
              <a:t>Qermid</a:t>
            </a:r>
            <a:r>
              <a:rPr lang="fr-BE" sz="1200" dirty="0" smtClean="0"/>
              <a:t> </a:t>
            </a:r>
            <a:r>
              <a:rPr lang="fr-BE" sz="1200" dirty="0" err="1" smtClean="0"/>
              <a:t>mailbox</a:t>
            </a:r>
            <a:r>
              <a:rPr lang="fr-BE" sz="1200" dirty="0" smtClean="0"/>
              <a:t>. </a:t>
            </a:r>
            <a:r>
              <a:rPr lang="fr-BE" sz="1200" dirty="0" err="1" smtClean="0"/>
              <a:t>It’s</a:t>
            </a:r>
            <a:r>
              <a:rPr lang="fr-BE" sz="1200" dirty="0" smtClean="0"/>
              <a:t> </a:t>
            </a:r>
            <a:r>
              <a:rPr lang="fr-BE" sz="1200" dirty="0" err="1" smtClean="0"/>
              <a:t>worth</a:t>
            </a:r>
            <a:r>
              <a:rPr lang="fr-BE" sz="1200" dirty="0" smtClean="0"/>
              <a:t> </a:t>
            </a:r>
            <a:r>
              <a:rPr lang="fr-BE" sz="1200" dirty="0" err="1" smtClean="0"/>
              <a:t>noting</a:t>
            </a:r>
            <a:r>
              <a:rPr lang="fr-BE" sz="1200" dirty="0" smtClean="0"/>
              <a:t> </a:t>
            </a:r>
            <a:r>
              <a:rPr lang="fr-BE" sz="1200" dirty="0" err="1" smtClean="0"/>
              <a:t>that</a:t>
            </a:r>
            <a:r>
              <a:rPr lang="fr-BE" sz="1200" dirty="0" smtClean="0"/>
              <a:t> </a:t>
            </a:r>
            <a:r>
              <a:rPr lang="fr-BE" sz="1200" dirty="0" err="1" smtClean="0"/>
              <a:t>some</a:t>
            </a:r>
            <a:r>
              <a:rPr lang="fr-BE" sz="1200" baseline="0" dirty="0" smtClean="0"/>
              <a:t> </a:t>
            </a:r>
            <a:r>
              <a:rPr lang="fr-BE" sz="1200" baseline="0" dirty="0" err="1" smtClean="0"/>
              <a:t>technical</a:t>
            </a:r>
            <a:r>
              <a:rPr lang="fr-BE" sz="1200" baseline="0" dirty="0" smtClean="0"/>
              <a:t> </a:t>
            </a:r>
            <a:r>
              <a:rPr lang="fr-BE" sz="1200" baseline="0" dirty="0" err="1" smtClean="0"/>
              <a:t>queries</a:t>
            </a:r>
            <a:r>
              <a:rPr lang="fr-BE" sz="1200" baseline="0" dirty="0" smtClean="0"/>
              <a:t> </a:t>
            </a:r>
            <a:r>
              <a:rPr lang="fr-BE" sz="1200" baseline="0" dirty="0" err="1" smtClean="0"/>
              <a:t>should</a:t>
            </a:r>
            <a:r>
              <a:rPr lang="fr-BE" sz="1200" baseline="0" dirty="0" smtClean="0"/>
              <a:t> </a:t>
            </a:r>
            <a:r>
              <a:rPr lang="fr-BE" sz="1200" baseline="0" dirty="0" err="1" smtClean="0"/>
              <a:t>still</a:t>
            </a:r>
            <a:r>
              <a:rPr lang="fr-BE" sz="1200" baseline="0" dirty="0" smtClean="0"/>
              <a:t> come to </a:t>
            </a:r>
            <a:r>
              <a:rPr lang="fr-BE" sz="1200" baseline="0" dirty="0" err="1" smtClean="0"/>
              <a:t>Healthdata</a:t>
            </a:r>
            <a:r>
              <a:rPr lang="fr-BE" sz="1200" baseline="0" dirty="0" smtClean="0"/>
              <a:t>, </a:t>
            </a:r>
            <a:r>
              <a:rPr lang="fr-BE" sz="1200" baseline="0" dirty="0" err="1" smtClean="0"/>
              <a:t>such</a:t>
            </a:r>
            <a:r>
              <a:rPr lang="fr-BE" sz="1200" baseline="0" dirty="0" smtClean="0"/>
              <a:t> as </a:t>
            </a:r>
            <a:r>
              <a:rPr lang="fr-BE" sz="1200" baseline="0" dirty="0" err="1" smtClean="0"/>
              <a:t>when</a:t>
            </a:r>
            <a:r>
              <a:rPr lang="fr-BE" sz="1200" baseline="0" dirty="0" smtClean="0"/>
              <a:t> </a:t>
            </a:r>
            <a:r>
              <a:rPr lang="fr-BE" sz="1200" baseline="0" dirty="0" err="1" smtClean="0"/>
              <a:t>you</a:t>
            </a:r>
            <a:r>
              <a:rPr lang="fr-BE" sz="1200" baseline="0" dirty="0" smtClean="0"/>
              <a:t> </a:t>
            </a:r>
            <a:r>
              <a:rPr lang="fr-BE" sz="1200" baseline="0" dirty="0" err="1" smtClean="0"/>
              <a:t>would</a:t>
            </a:r>
            <a:r>
              <a:rPr lang="fr-BE" sz="1200" baseline="0" dirty="0" smtClean="0"/>
              <a:t> </a:t>
            </a:r>
            <a:r>
              <a:rPr lang="fr-BE" sz="1200" baseline="0" dirty="0" err="1" smtClean="0"/>
              <a:t>like</a:t>
            </a:r>
            <a:r>
              <a:rPr lang="fr-BE" sz="1200" baseline="0" dirty="0" smtClean="0"/>
              <a:t> to </a:t>
            </a:r>
            <a:r>
              <a:rPr lang="fr-BE" sz="1200" baseline="0" dirty="0" err="1" smtClean="0"/>
              <a:t>install</a:t>
            </a:r>
            <a:r>
              <a:rPr lang="fr-BE" sz="1200" baseline="0" dirty="0" smtClean="0"/>
              <a:t> the </a:t>
            </a:r>
            <a:r>
              <a:rPr lang="fr-BE" sz="1200" baseline="0" dirty="0" err="1" smtClean="0"/>
              <a:t>automatic</a:t>
            </a:r>
            <a:r>
              <a:rPr lang="fr-BE" sz="1200" baseline="0" dirty="0" smtClean="0"/>
              <a:t> flow </a:t>
            </a:r>
            <a:r>
              <a:rPr lang="fr-BE" sz="1200" baseline="0" dirty="0" err="1" smtClean="0"/>
              <a:t>with</a:t>
            </a:r>
            <a:r>
              <a:rPr lang="fr-BE" sz="1200" baseline="0" dirty="0" smtClean="0"/>
              <a:t> the p12 </a:t>
            </a:r>
            <a:r>
              <a:rPr lang="fr-BE" sz="1200" baseline="0" dirty="0" err="1" smtClean="0"/>
              <a:t>certificate</a:t>
            </a:r>
            <a:r>
              <a:rPr lang="fr-BE" sz="1200" baseline="0" dirty="0" smtClean="0"/>
              <a:t> on </a:t>
            </a:r>
            <a:r>
              <a:rPr lang="fr-BE" sz="1200" baseline="0" dirty="0" err="1" smtClean="0"/>
              <a:t>our</a:t>
            </a:r>
            <a:r>
              <a:rPr lang="fr-BE" sz="1200" baseline="0" dirty="0" smtClean="0"/>
              <a:t> </a:t>
            </a:r>
            <a:r>
              <a:rPr lang="fr-BE" sz="1200" baseline="0" dirty="0" err="1" smtClean="0"/>
              <a:t>side</a:t>
            </a:r>
            <a:r>
              <a:rPr lang="fr-BE" sz="1200" baseline="0" dirty="0" smtClean="0"/>
              <a:t>.</a:t>
            </a:r>
          </a:p>
          <a:p>
            <a:r>
              <a:rPr lang="fr-BE" sz="1200" baseline="0" dirty="0" err="1" smtClean="0"/>
              <a:t>Lastly</a:t>
            </a:r>
            <a:r>
              <a:rPr lang="fr-BE" sz="1200" baseline="0" dirty="0" smtClean="0"/>
              <a:t>, I </a:t>
            </a:r>
            <a:r>
              <a:rPr lang="fr-BE" sz="1200" baseline="0" dirty="0" err="1" smtClean="0"/>
              <a:t>would</a:t>
            </a:r>
            <a:r>
              <a:rPr lang="fr-BE" sz="1200" baseline="0" dirty="0" smtClean="0"/>
              <a:t> </a:t>
            </a:r>
            <a:r>
              <a:rPr lang="fr-BE" sz="1200" baseline="0" dirty="0" err="1" smtClean="0"/>
              <a:t>like</a:t>
            </a:r>
            <a:r>
              <a:rPr lang="fr-BE" sz="1200" baseline="0" dirty="0" smtClean="0"/>
              <a:t> to mention the </a:t>
            </a:r>
            <a:r>
              <a:rPr lang="fr-BE" sz="1200" baseline="0" dirty="0" err="1" smtClean="0"/>
              <a:t>following</a:t>
            </a:r>
            <a:r>
              <a:rPr lang="fr-BE" sz="1200" baseline="0" dirty="0" smtClean="0"/>
              <a:t>: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in process of sending the files: only 1 file is sent to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MyCareNet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per day, to limit the amount of messages. All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MyCareNet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messages will be aggregated into 1 file before sending.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66AE2-2538-406F-BC17-7486252BFF5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01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68052" y="1296000"/>
            <a:ext cx="8424000" cy="5202000"/>
          </a:xfrm>
          <a:prstGeom prst="rect">
            <a:avLst/>
          </a:prstGeom>
          <a:solidFill>
            <a:srgbClr val="3AA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60000" y="360000"/>
            <a:ext cx="8424000" cy="93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492" y="450407"/>
            <a:ext cx="4500962" cy="46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36" y="260648"/>
            <a:ext cx="2262106" cy="720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1" y="6005230"/>
            <a:ext cx="382378" cy="28405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0364" y="1695682"/>
            <a:ext cx="8423637" cy="6480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000" b="1" kern="1200" cap="all" spc="200" baseline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 smtClean="0"/>
              <a:t>&lt;PRESENTATION TITLE&gt;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59999" y="2861878"/>
            <a:ext cx="84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2000" b="1" spc="100" baseline="0" dirty="0" smtClean="0">
                <a:solidFill>
                  <a:srgbClr val="FFFFFF"/>
                </a:solidFill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sz="1800" dirty="0" smtClean="0"/>
            </a:lvl4pPr>
            <a:lvl5pPr>
              <a:defRPr lang="nl-BE" sz="1800" dirty="0"/>
            </a:lvl5pPr>
          </a:lstStyle>
          <a:p>
            <a:pPr marL="0" lvl="0" algn="ctr"/>
            <a:r>
              <a:rPr lang="en-GB" noProof="0" dirty="0" smtClean="0"/>
              <a:t>&lt;Subtitle&gt;</a:t>
            </a:r>
            <a:endParaRPr lang="en-GB" noProof="0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6001320"/>
            <a:ext cx="69840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250" b="1" spc="30" baseline="0" dirty="0" smtClean="0">
                <a:solidFill>
                  <a:srgbClr val="FFFFFF"/>
                </a:solidFill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sz="1800" dirty="0" smtClean="0"/>
            </a:lvl4pPr>
            <a:lvl5pPr>
              <a:defRPr lang="nl-BE" sz="1800" dirty="0"/>
            </a:lvl5pPr>
          </a:lstStyle>
          <a:p>
            <a:pPr marL="0" lvl="0" algn="ctr"/>
            <a:r>
              <a:rPr lang="en-GB" noProof="0" dirty="0" smtClean="0"/>
              <a:t>&lt;SOME OTHER TEXT&gt;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03899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60000" y="1368000"/>
            <a:ext cx="3960000" cy="4752000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BCCF00"/>
              </a:buClr>
              <a:buNone/>
              <a:defRPr sz="2000" spc="30" baseline="0"/>
            </a:lvl1pPr>
            <a:lvl2pPr marL="742950" indent="-285750"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Font typeface="Arial" panose="020B0604020202020204" pitchFamily="34" charset="0"/>
              <a:buChar char="–"/>
              <a:defRPr sz="1800"/>
            </a:lvl3pPr>
          </a:lstStyle>
          <a:p>
            <a:pPr lvl="0"/>
            <a:r>
              <a:rPr lang="en-GB" noProof="0" dirty="0" smtClean="0"/>
              <a:t>&lt;Click to add text&gt;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824000" y="1368000"/>
            <a:ext cx="3960000" cy="4752000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BCCF00"/>
              </a:buClr>
              <a:buNone/>
              <a:defRPr sz="2000" spc="30" baseline="0"/>
            </a:lvl1pPr>
            <a:lvl2pPr marL="742950" indent="-285750"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Font typeface="Arial" panose="020B0604020202020204" pitchFamily="34" charset="0"/>
              <a:buChar char="–"/>
              <a:defRPr sz="1800"/>
            </a:lvl3pPr>
          </a:lstStyle>
          <a:p>
            <a:pPr lvl="0"/>
            <a:r>
              <a:rPr lang="en-GB" noProof="0" dirty="0" smtClean="0"/>
              <a:t>&lt;Click to add text&gt;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8424000" cy="936000"/>
          </a:xfrm>
          <a:prstGeom prst="rect">
            <a:avLst/>
          </a:prstGeom>
          <a:solidFill>
            <a:srgbClr val="3AAA35"/>
          </a:solidFill>
        </p:spPr>
        <p:txBody>
          <a:bodyPr anchor="ctr"/>
          <a:lstStyle>
            <a:lvl1pPr algn="l">
              <a:defRPr sz="2750" b="1" cap="none" spc="200" baseline="0">
                <a:solidFill>
                  <a:srgbClr val="FFFFFF"/>
                </a:solidFill>
              </a:defRPr>
            </a:lvl1pPr>
          </a:lstStyle>
          <a:p>
            <a:r>
              <a:rPr lang="en-GB" noProof="0" dirty="0" smtClean="0"/>
              <a:t>&lt;Click to add title&gt;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3087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mparis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60000" y="1764000"/>
            <a:ext cx="3960000" cy="4320000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BCCF00"/>
              </a:buClr>
              <a:buNone/>
              <a:defRPr sz="2000" spc="30" baseline="0"/>
            </a:lvl1pPr>
            <a:lvl2pPr marL="742950" indent="-285750"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Font typeface="Arial" panose="020B0604020202020204" pitchFamily="34" charset="0"/>
              <a:buChar char="–"/>
              <a:defRPr sz="1800"/>
            </a:lvl3pPr>
          </a:lstStyle>
          <a:p>
            <a:pPr lvl="0"/>
            <a:r>
              <a:rPr lang="en-GB" noProof="0" dirty="0" smtClean="0"/>
              <a:t>&lt;Click to add text&gt;</a:t>
            </a:r>
          </a:p>
        </p:txBody>
      </p:sp>
      <p:sp>
        <p:nvSpPr>
          <p:cNvPr id="4" name="Content Placeholder 4"/>
          <p:cNvSpPr>
            <a:spLocks noGrp="1"/>
          </p:cNvSpPr>
          <p:nvPr>
            <p:ph sz="quarter" idx="11" hasCustomPrompt="1"/>
          </p:nvPr>
        </p:nvSpPr>
        <p:spPr>
          <a:xfrm>
            <a:off x="4824000" y="1764000"/>
            <a:ext cx="3960000" cy="4320000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BCCF00"/>
              </a:buClr>
              <a:buNone/>
              <a:defRPr sz="2000" spc="30" baseline="0"/>
            </a:lvl1pPr>
            <a:lvl2pPr marL="742950" indent="-285750"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Font typeface="Arial" panose="020B0604020202020204" pitchFamily="34" charset="0"/>
              <a:buChar char="–"/>
              <a:defRPr sz="1800"/>
            </a:lvl3pPr>
          </a:lstStyle>
          <a:p>
            <a:pPr lvl="0"/>
            <a:r>
              <a:rPr lang="en-GB" noProof="0" dirty="0" smtClean="0"/>
              <a:t>&lt;Click to add text&gt;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360000" y="1368002"/>
            <a:ext cx="3960000" cy="360039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BCCF00"/>
              </a:buClr>
              <a:buFont typeface="Arial" panose="020B0604020202020204" pitchFamily="34" charset="0"/>
              <a:buNone/>
              <a:defRPr sz="2200" b="1" baseline="0">
                <a:solidFill>
                  <a:srgbClr val="BCCF00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Font typeface="Arial" panose="020B0604020202020204" pitchFamily="34" charset="0"/>
              <a:buChar char="–"/>
              <a:defRPr sz="1800"/>
            </a:lvl3pPr>
          </a:lstStyle>
          <a:p>
            <a:pPr lvl="0"/>
            <a:r>
              <a:rPr lang="en-GB" noProof="0" dirty="0" smtClean="0"/>
              <a:t>&lt;Click to add text&gt;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4824000" y="1368002"/>
            <a:ext cx="3960000" cy="360039"/>
          </a:xfrm>
          <a:prstGeom prst="rect">
            <a:avLst/>
          </a:prstGeom>
        </p:spPr>
        <p:txBody>
          <a:bodyPr/>
          <a:lstStyle>
            <a:lvl1pPr marL="342900" indent="-342900">
              <a:buNone/>
              <a:defRPr lang="en-US" sz="2200" b="1" baseline="0" dirty="0" smtClean="0">
                <a:solidFill>
                  <a:srgbClr val="BCCF00"/>
                </a:solidFill>
              </a:defRPr>
            </a:lvl1pPr>
          </a:lstStyle>
          <a:p>
            <a:pPr marL="0" lvl="0" indent="0">
              <a:buClr>
                <a:srgbClr val="BCCF00"/>
              </a:buClr>
            </a:pPr>
            <a:r>
              <a:rPr lang="en-GB" noProof="0" dirty="0" smtClean="0"/>
              <a:t>&lt;Click to add text&gt;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8424000" cy="936000"/>
          </a:xfrm>
          <a:prstGeom prst="rect">
            <a:avLst/>
          </a:prstGeom>
          <a:solidFill>
            <a:srgbClr val="3AAA35"/>
          </a:solidFill>
        </p:spPr>
        <p:txBody>
          <a:bodyPr anchor="ctr"/>
          <a:lstStyle>
            <a:lvl1pPr algn="l">
              <a:defRPr sz="2750" b="1" cap="none" spc="200" baseline="0">
                <a:solidFill>
                  <a:srgbClr val="FFFFFF"/>
                </a:solidFill>
              </a:defRPr>
            </a:lvl1pPr>
          </a:lstStyle>
          <a:p>
            <a:r>
              <a:rPr lang="en-GB" noProof="0" dirty="0" smtClean="0"/>
              <a:t>&lt;Click to add title&gt;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2331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4"/>
            <a:ext cx="9143998" cy="6857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07396" y="304800"/>
            <a:ext cx="8450853" cy="990600"/>
          </a:xfrm>
        </p:spPr>
        <p:txBody>
          <a:bodyPr tIns="72000" anchor="t" anchorCtr="0">
            <a:normAutofit/>
          </a:bodyPr>
          <a:lstStyle>
            <a:lvl1pPr algn="l">
              <a:defRPr sz="2063" b="1" spc="15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GB" noProof="0" dirty="0"/>
              <a:t>&lt;CLICK TO ADD TITLE&gt;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04814" y="1689082"/>
            <a:ext cx="8453437" cy="3854469"/>
          </a:xfrm>
        </p:spPr>
        <p:txBody>
          <a:bodyPr>
            <a:normAutofit/>
          </a:bodyPr>
          <a:lstStyle>
            <a:lvl1pPr marL="0" indent="0">
              <a:lnSpc>
                <a:spcPts val="2063"/>
              </a:lnSpc>
              <a:buFontTx/>
              <a:buNone/>
              <a:defRPr sz="1500" b="0" spc="23" baseline="0">
                <a:solidFill>
                  <a:schemeClr val="tx2"/>
                </a:solidFill>
                <a:latin typeface="Arial"/>
                <a:cs typeface="Arial"/>
              </a:defRPr>
            </a:lvl1pPr>
            <a:lvl2pPr marL="270000" indent="-135000" defTabSz="406004">
              <a:buFont typeface="Arial"/>
              <a:buChar char="•"/>
              <a:defRPr sz="1500">
                <a:solidFill>
                  <a:srgbClr val="58595B"/>
                </a:solidFill>
                <a:latin typeface="Arial"/>
                <a:cs typeface="Arial"/>
              </a:defRPr>
            </a:lvl2pPr>
            <a:lvl3pPr marL="405000" indent="-135000">
              <a:defRPr sz="1350">
                <a:solidFill>
                  <a:srgbClr val="58595B"/>
                </a:solidFill>
                <a:latin typeface="Arial"/>
                <a:cs typeface="Arial"/>
              </a:defRPr>
            </a:lvl3pPr>
            <a:lvl4pPr marL="540000" indent="-135000">
              <a:buFont typeface="Arial"/>
              <a:buChar char="•"/>
              <a:defRPr sz="1200">
                <a:solidFill>
                  <a:srgbClr val="58595B"/>
                </a:solidFill>
                <a:latin typeface="Arial"/>
                <a:cs typeface="Arial"/>
              </a:defRPr>
            </a:lvl4pPr>
            <a:lvl5pPr marL="675000" indent="-135000">
              <a:buFont typeface="Arial"/>
              <a:buChar char="•"/>
              <a:defRPr sz="1200">
                <a:solidFill>
                  <a:srgbClr val="58595B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 noProof="0" dirty="0"/>
              <a:t>&lt;Click to add text&gt;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51436" y="1127200"/>
            <a:ext cx="8958263" cy="85830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2" y="5676281"/>
            <a:ext cx="8958263" cy="85830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noFill/>
              </a:ln>
              <a:solidFill>
                <a:schemeClr val="accent1"/>
              </a:solidFill>
            </a:endParaRPr>
          </a:p>
        </p:txBody>
      </p:sp>
      <p:pic>
        <p:nvPicPr>
          <p:cNvPr id="7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 preferRelativeResize="0"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745440" y="3463781"/>
            <a:ext cx="5644407" cy="952500"/>
          </a:xfrm>
        </p:spPr>
        <p:txBody>
          <a:bodyPr>
            <a:normAutofit/>
          </a:bodyPr>
          <a:lstStyle>
            <a:lvl1pPr marL="0" indent="0" algn="ctr">
              <a:lnSpc>
                <a:spcPts val="1875"/>
              </a:lnSpc>
              <a:buNone/>
              <a:defRPr sz="1500" b="1" spc="75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&lt;Click to add subtitle&gt;</a:t>
            </a:r>
          </a:p>
        </p:txBody>
      </p:sp>
      <p:sp>
        <p:nvSpPr>
          <p:cNvPr id="4" name="Titre 1"/>
          <p:cNvSpPr>
            <a:spLocks noGrp="1"/>
          </p:cNvSpPr>
          <p:nvPr>
            <p:ph type="ctrTitle" hasCustomPrompt="1"/>
          </p:nvPr>
        </p:nvSpPr>
        <p:spPr>
          <a:xfrm>
            <a:off x="1396999" y="1631399"/>
            <a:ext cx="6358466" cy="1288433"/>
          </a:xfrm>
        </p:spPr>
        <p:txBody>
          <a:bodyPr anchor="t" anchorCtr="0">
            <a:noAutofit/>
          </a:bodyPr>
          <a:lstStyle>
            <a:lvl1pPr algn="ctr">
              <a:lnSpc>
                <a:spcPts val="3375"/>
              </a:lnSpc>
              <a:defRPr sz="3000" b="1" cap="all" spc="150">
                <a:solidFill>
                  <a:schemeClr val="bg1"/>
                </a:solidFill>
                <a:latin typeface="Arial" panose="020B0604020202020204"/>
                <a:cs typeface="Arial" panose="020B0604020202020204"/>
              </a:defRPr>
            </a:lvl1pPr>
          </a:lstStyle>
          <a:p>
            <a:r>
              <a:rPr lang="en-GB" noProof="0" dirty="0"/>
              <a:t>&lt;Click to add title&gt;</a:t>
            </a:r>
            <a:br>
              <a:rPr lang="en-GB" noProof="0" dirty="0"/>
            </a:b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3964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lai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34716"/>
            <a:ext cx="8424000" cy="586369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360000" y="360000"/>
            <a:ext cx="8424000" cy="93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92" y="450384"/>
            <a:ext cx="4500962" cy="46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36" y="260648"/>
            <a:ext cx="2262106" cy="720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1" y="6005230"/>
            <a:ext cx="382378" cy="28405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0364" y="1695682"/>
            <a:ext cx="8423637" cy="6480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000" b="1" kern="1200" cap="all" spc="200" baseline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 smtClean="0"/>
              <a:t>&lt;PRESENTATION TITLE&gt;</a:t>
            </a:r>
            <a:endParaRPr lang="en-GB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59999" y="2861878"/>
            <a:ext cx="84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2000" b="1" spc="100" baseline="0" dirty="0" smtClean="0">
                <a:solidFill>
                  <a:srgbClr val="FFFFFF"/>
                </a:solidFill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sz="1800" dirty="0" smtClean="0"/>
            </a:lvl4pPr>
            <a:lvl5pPr>
              <a:defRPr lang="nl-BE" sz="1800" dirty="0"/>
            </a:lvl5pPr>
          </a:lstStyle>
          <a:p>
            <a:pPr marL="0" lvl="0" algn="ctr"/>
            <a:r>
              <a:rPr lang="en-GB" noProof="0" dirty="0" smtClean="0"/>
              <a:t>&lt;Subtitle&gt;</a:t>
            </a:r>
            <a:endParaRPr lang="en-GB" noProof="0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6001320"/>
            <a:ext cx="6984000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1250" b="1" spc="30" baseline="0" dirty="0" smtClean="0">
                <a:solidFill>
                  <a:srgbClr val="FFFFFF"/>
                </a:solidFill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sz="1800" dirty="0" smtClean="0"/>
            </a:lvl4pPr>
            <a:lvl5pPr>
              <a:defRPr lang="nl-BE" sz="1800" dirty="0"/>
            </a:lvl5pPr>
          </a:lstStyle>
          <a:p>
            <a:pPr marL="0" lvl="0" algn="ctr"/>
            <a:r>
              <a:rPr lang="en-GB" noProof="0" dirty="0" smtClean="0"/>
              <a:t>&lt;SOME OTHER TEXT&gt;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69895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/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360000" y="360000"/>
            <a:ext cx="8424000" cy="6138000"/>
          </a:xfrm>
          <a:prstGeom prst="rect">
            <a:avLst/>
          </a:prstGeom>
          <a:solidFill>
            <a:srgbClr val="3AA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1" y="6005230"/>
            <a:ext cx="382378" cy="2840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6"/>
          <a:stretch/>
        </p:blipFill>
        <p:spPr>
          <a:xfrm>
            <a:off x="467544" y="5690497"/>
            <a:ext cx="1872209" cy="553142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0364" y="1695682"/>
            <a:ext cx="8423637" cy="6480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4000" b="1" kern="1200" cap="all" spc="200" baseline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noProof="0" dirty="0" smtClean="0"/>
              <a:t>&lt;CHAPTER TITLE&gt;</a:t>
            </a:r>
            <a:endParaRPr lang="en-GB" noProof="0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59999" y="3489966"/>
            <a:ext cx="84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en-US" sz="2000" b="1" spc="100" baseline="0" dirty="0" smtClean="0">
                <a:solidFill>
                  <a:srgbClr val="FFFFFF"/>
                </a:solidFill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sz="1800" dirty="0" smtClean="0"/>
            </a:lvl4pPr>
            <a:lvl5pPr>
              <a:defRPr lang="nl-BE" sz="1800" dirty="0"/>
            </a:lvl5pPr>
          </a:lstStyle>
          <a:p>
            <a:pPr marL="0" lvl="0" algn="ctr"/>
            <a:r>
              <a:rPr lang="en-GB" noProof="0" dirty="0" smtClean="0"/>
              <a:t>&lt;Subtitle&gt;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6535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60000" y="360000"/>
            <a:ext cx="8424000" cy="93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60000" y="1296000"/>
            <a:ext cx="8424000" cy="5202000"/>
          </a:xfrm>
          <a:prstGeom prst="rect">
            <a:avLst/>
          </a:prstGeom>
          <a:solidFill>
            <a:srgbClr val="3AA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492" y="450407"/>
            <a:ext cx="4500962" cy="46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36" y="260648"/>
            <a:ext cx="2262106" cy="720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1" y="6005230"/>
            <a:ext cx="382378" cy="28405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467545" y="2276872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spc="100" noProof="0" dirty="0" smtClean="0">
                <a:solidFill>
                  <a:srgbClr val="FFFFFF"/>
                </a:solidFill>
              </a:rPr>
              <a:t>Contact</a:t>
            </a:r>
            <a:endParaRPr lang="en-GB" sz="2000" b="1" spc="100" noProof="0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611561" y="587817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noProof="0" dirty="0" err="1" smtClean="0">
                <a:solidFill>
                  <a:srgbClr val="FFFFFF"/>
                </a:solidFill>
              </a:rPr>
              <a:t>Sciensano</a:t>
            </a:r>
            <a:r>
              <a:rPr lang="en-GB" sz="1200" b="1" noProof="0" dirty="0" smtClean="0">
                <a:solidFill>
                  <a:srgbClr val="FFFFFF"/>
                </a:solidFill>
              </a:rPr>
              <a:t> </a:t>
            </a:r>
            <a:r>
              <a:rPr lang="en-GB" sz="1200" noProof="0" dirty="0" smtClean="0">
                <a:solidFill>
                  <a:schemeClr val="accent3"/>
                </a:solidFill>
              </a:rPr>
              <a:t>•</a:t>
            </a:r>
            <a:r>
              <a:rPr lang="en-GB" sz="1200" noProof="0" dirty="0" smtClean="0">
                <a:solidFill>
                  <a:srgbClr val="FFFFFF"/>
                </a:solidFill>
              </a:rPr>
              <a:t> Rue Juliette </a:t>
            </a:r>
            <a:r>
              <a:rPr lang="en-GB" sz="1200" noProof="0" dirty="0" err="1" smtClean="0">
                <a:solidFill>
                  <a:srgbClr val="FFFFFF"/>
                </a:solidFill>
              </a:rPr>
              <a:t>Wytsmanstraat</a:t>
            </a:r>
            <a:r>
              <a:rPr lang="en-GB" sz="1200" noProof="0" dirty="0" smtClean="0">
                <a:solidFill>
                  <a:srgbClr val="FFFFFF"/>
                </a:solidFill>
              </a:rPr>
              <a:t> 14 </a:t>
            </a:r>
            <a:r>
              <a:rPr lang="en-GB" sz="1200" noProof="0" dirty="0" smtClean="0">
                <a:solidFill>
                  <a:schemeClr val="accent3"/>
                </a:solidFill>
              </a:rPr>
              <a:t>• </a:t>
            </a:r>
            <a:r>
              <a:rPr lang="en-GB" sz="1200" noProof="0" dirty="0" smtClean="0">
                <a:solidFill>
                  <a:srgbClr val="FFFFFF"/>
                </a:solidFill>
              </a:rPr>
              <a:t>1050 Brussels </a:t>
            </a:r>
            <a:r>
              <a:rPr lang="en-GB" sz="1200" noProof="0" dirty="0" smtClean="0">
                <a:solidFill>
                  <a:schemeClr val="accent3"/>
                </a:solidFill>
              </a:rPr>
              <a:t>• </a:t>
            </a:r>
            <a:r>
              <a:rPr lang="en-GB" sz="1200" noProof="0" dirty="0" smtClean="0">
                <a:solidFill>
                  <a:srgbClr val="FFFFFF"/>
                </a:solidFill>
              </a:rPr>
              <a:t>Belgium</a:t>
            </a:r>
            <a:br>
              <a:rPr lang="en-GB" sz="1200" noProof="0" dirty="0" smtClean="0">
                <a:solidFill>
                  <a:srgbClr val="FFFFFF"/>
                </a:solidFill>
              </a:rPr>
            </a:br>
            <a:r>
              <a:rPr lang="en-GB" sz="1200" noProof="0" dirty="0" smtClean="0">
                <a:solidFill>
                  <a:srgbClr val="FFFFFF"/>
                </a:solidFill>
              </a:rPr>
              <a:t>T +32 2 642 51 11</a:t>
            </a:r>
            <a:r>
              <a:rPr lang="en-GB" sz="1200" noProof="0" dirty="0" smtClean="0">
                <a:solidFill>
                  <a:schemeClr val="accent3"/>
                </a:solidFill>
              </a:rPr>
              <a:t> • </a:t>
            </a:r>
            <a:r>
              <a:rPr lang="en-GB" sz="1200" noProof="0" dirty="0" smtClean="0">
                <a:solidFill>
                  <a:srgbClr val="FFFFFF"/>
                </a:solidFill>
              </a:rPr>
              <a:t>T Press +32 2 642 54 20 </a:t>
            </a:r>
            <a:r>
              <a:rPr lang="en-GB" sz="1200" noProof="0" dirty="0" smtClean="0">
                <a:solidFill>
                  <a:schemeClr val="accent3"/>
                </a:solidFill>
              </a:rPr>
              <a:t>• </a:t>
            </a:r>
            <a:r>
              <a:rPr lang="en-GB" sz="1200" noProof="0" dirty="0" smtClean="0">
                <a:solidFill>
                  <a:srgbClr val="FFFFFF"/>
                </a:solidFill>
              </a:rPr>
              <a:t>info@sciensano.be </a:t>
            </a:r>
            <a:r>
              <a:rPr lang="en-GB" sz="1200" noProof="0" dirty="0" smtClean="0">
                <a:solidFill>
                  <a:schemeClr val="accent3"/>
                </a:solidFill>
              </a:rPr>
              <a:t>• </a:t>
            </a:r>
            <a:r>
              <a:rPr lang="en-GB" sz="1200" noProof="0" dirty="0" smtClean="0">
                <a:solidFill>
                  <a:srgbClr val="FFFFFF"/>
                </a:solidFill>
              </a:rPr>
              <a:t>www.sciensano.be </a:t>
            </a:r>
            <a:endParaRPr lang="en-GB" sz="1200" noProof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05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60000" y="1368000"/>
            <a:ext cx="8424000" cy="4752000"/>
          </a:xfrm>
          <a:prstGeom prst="rect">
            <a:avLst/>
          </a:prstGeom>
        </p:spPr>
        <p:txBody>
          <a:bodyPr/>
          <a:lstStyle>
            <a:lvl1pPr marL="0" indent="0" algn="l">
              <a:buClr>
                <a:srgbClr val="BCCF00"/>
              </a:buClr>
              <a:buNone/>
              <a:defRPr sz="2000" spc="30" baseline="0"/>
            </a:lvl1pPr>
            <a:lvl2pPr marL="742950" indent="-285750"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Font typeface="Arial" panose="020B0604020202020204" pitchFamily="34" charset="0"/>
              <a:buChar char="–"/>
              <a:defRPr sz="1800"/>
            </a:lvl3pPr>
          </a:lstStyle>
          <a:p>
            <a:pPr lvl="0"/>
            <a:r>
              <a:rPr lang="en-GB" noProof="0" dirty="0" smtClean="0"/>
              <a:t>&lt;Click to add text&gt;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8424000" cy="936000"/>
          </a:xfrm>
          <a:prstGeom prst="rect">
            <a:avLst/>
          </a:prstGeom>
          <a:solidFill>
            <a:srgbClr val="3AAA35"/>
          </a:solidFill>
        </p:spPr>
        <p:txBody>
          <a:bodyPr anchor="ctr"/>
          <a:lstStyle>
            <a:lvl1pPr algn="l">
              <a:defRPr sz="2750" b="1" cap="none" spc="200" baseline="0">
                <a:solidFill>
                  <a:srgbClr val="FFFFFF"/>
                </a:solidFill>
              </a:defRPr>
            </a:lvl1pPr>
          </a:lstStyle>
          <a:p>
            <a:r>
              <a:rPr lang="en-GB" noProof="0" dirty="0" smtClean="0"/>
              <a:t>&lt;Click to add title&gt;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82185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60000" y="1368000"/>
            <a:ext cx="8424000" cy="4752000"/>
          </a:xfrm>
          <a:prstGeom prst="rect">
            <a:avLst/>
          </a:prstGeom>
        </p:spPr>
        <p:txBody>
          <a:bodyPr/>
          <a:lstStyle>
            <a:lvl1pPr>
              <a:buClr>
                <a:srgbClr val="BCCF00"/>
              </a:buClr>
              <a:defRPr sz="2000" spc="30" baseline="0"/>
            </a:lvl1pPr>
            <a:lvl2pPr marL="742950" indent="-285750">
              <a:buFont typeface="Arial" panose="020B0604020202020204" pitchFamily="34" charset="0"/>
              <a:buChar char="•"/>
              <a:defRPr lang="en-US" sz="2000" kern="1200" spc="3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Font typeface="Arial" panose="020B0604020202020204" pitchFamily="34" charset="0"/>
              <a:buChar char="–"/>
              <a:defRPr sz="2000" spc="30" baseline="0"/>
            </a:lvl3pPr>
          </a:lstStyle>
          <a:p>
            <a:pPr lvl="0"/>
            <a:r>
              <a:rPr lang="en-GB" noProof="0" dirty="0" smtClean="0"/>
              <a:t>&lt;Click to add text&gt;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8424000" cy="936000"/>
          </a:xfrm>
          <a:prstGeom prst="rect">
            <a:avLst/>
          </a:prstGeom>
          <a:solidFill>
            <a:srgbClr val="3AAA35"/>
          </a:solidFill>
        </p:spPr>
        <p:txBody>
          <a:bodyPr anchor="ctr"/>
          <a:lstStyle>
            <a:lvl1pPr algn="l">
              <a:defRPr sz="2750" b="1" cap="none" spc="200" baseline="0">
                <a:solidFill>
                  <a:srgbClr val="FFFFFF"/>
                </a:solidFill>
              </a:defRPr>
            </a:lvl1pPr>
          </a:lstStyle>
          <a:p>
            <a:r>
              <a:rPr lang="en-GB" noProof="0" dirty="0" smtClean="0"/>
              <a:t>&lt;Click to add title&gt;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502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60000" y="1368000"/>
            <a:ext cx="8424000" cy="4752000"/>
          </a:xfrm>
          <a:prstGeom prst="rect">
            <a:avLst/>
          </a:prstGeom>
        </p:spPr>
        <p:txBody>
          <a:bodyPr/>
          <a:lstStyle>
            <a:lvl1pPr>
              <a:buClr>
                <a:srgbClr val="BCCF00"/>
              </a:buClr>
              <a:buFont typeface="+mj-lt"/>
              <a:buAutoNum type="arabicPeriod"/>
              <a:defRPr sz="2000" b="0" baseline="0"/>
            </a:lvl1pPr>
            <a:lvl2pPr marL="800100" indent="-342900">
              <a:buFont typeface="+mj-lt"/>
              <a:buAutoNum type="arabicPeriod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+mj-lt"/>
              <a:buAutoNum type="arabicPeriod"/>
              <a:defRPr sz="2000"/>
            </a:lvl3pPr>
          </a:lstStyle>
          <a:p>
            <a:pPr lvl="0"/>
            <a:r>
              <a:rPr lang="en-GB" noProof="0" dirty="0" smtClean="0"/>
              <a:t>&lt;Click to add text&gt;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8424000" cy="936000"/>
          </a:xfrm>
          <a:prstGeom prst="rect">
            <a:avLst/>
          </a:prstGeom>
          <a:solidFill>
            <a:srgbClr val="3AAA35"/>
          </a:solidFill>
        </p:spPr>
        <p:txBody>
          <a:bodyPr anchor="ctr"/>
          <a:lstStyle>
            <a:lvl1pPr algn="l">
              <a:defRPr sz="2750" b="1" cap="none" spc="200" baseline="0">
                <a:solidFill>
                  <a:srgbClr val="FFFFFF"/>
                </a:solidFill>
              </a:defRPr>
            </a:lvl1pPr>
          </a:lstStyle>
          <a:p>
            <a:r>
              <a:rPr lang="en-GB" noProof="0" dirty="0" smtClean="0"/>
              <a:t>&lt;Click to add title&gt;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76539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log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60000" y="1368000"/>
            <a:ext cx="8424000" cy="464400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BCCF00"/>
              </a:buClr>
              <a:buNone/>
              <a:defRPr sz="2000" baseline="0"/>
            </a:lvl1pPr>
            <a:lvl2pPr marL="742950" indent="-285750"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buFont typeface="Arial" panose="020B0604020202020204" pitchFamily="34" charset="0"/>
              <a:buChar char="–"/>
              <a:defRPr sz="1800"/>
            </a:lvl3pPr>
          </a:lstStyle>
          <a:p>
            <a:pPr lvl="0"/>
            <a:r>
              <a:rPr lang="en-GB" noProof="0" dirty="0" smtClean="0"/>
              <a:t>&lt;Click to add text&gt;</a:t>
            </a: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1"/>
          </p:nvPr>
        </p:nvSpPr>
        <p:spPr>
          <a:xfrm>
            <a:off x="7452320" y="6093296"/>
            <a:ext cx="54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5" name="Picture Placeholder 3"/>
          <p:cNvSpPr>
            <a:spLocks noGrp="1" noChangeAspect="1"/>
          </p:cNvSpPr>
          <p:nvPr>
            <p:ph type="pic" sz="quarter" idx="12"/>
          </p:nvPr>
        </p:nvSpPr>
        <p:spPr>
          <a:xfrm>
            <a:off x="6660232" y="6093296"/>
            <a:ext cx="54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6" name="Picture Placeholder 3"/>
          <p:cNvSpPr>
            <a:spLocks noGrp="1" noChangeAspect="1"/>
          </p:cNvSpPr>
          <p:nvPr>
            <p:ph type="pic" sz="quarter" idx="13"/>
          </p:nvPr>
        </p:nvSpPr>
        <p:spPr>
          <a:xfrm>
            <a:off x="5868144" y="6093296"/>
            <a:ext cx="54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7" name="Picture Placeholder 3"/>
          <p:cNvSpPr>
            <a:spLocks noGrp="1" noChangeAspect="1"/>
          </p:cNvSpPr>
          <p:nvPr>
            <p:ph type="pic" sz="quarter" idx="14"/>
          </p:nvPr>
        </p:nvSpPr>
        <p:spPr>
          <a:xfrm>
            <a:off x="5076056" y="6093296"/>
            <a:ext cx="540000" cy="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en-US" noProof="0" smtClean="0"/>
              <a:t>Click icon to add picture</a:t>
            </a:r>
            <a:endParaRPr lang="en-GB" noProof="0" dirty="0"/>
          </a:p>
        </p:txBody>
      </p:sp>
      <p:sp>
        <p:nvSpPr>
          <p:cNvPr id="10" name="Title 2"/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8424000" cy="936000"/>
          </a:xfrm>
          <a:prstGeom prst="rect">
            <a:avLst/>
          </a:prstGeom>
          <a:solidFill>
            <a:srgbClr val="3AAA35"/>
          </a:solidFill>
        </p:spPr>
        <p:txBody>
          <a:bodyPr anchor="ctr"/>
          <a:lstStyle>
            <a:lvl1pPr algn="l">
              <a:defRPr sz="2750" b="1" cap="none" spc="200" baseline="0">
                <a:solidFill>
                  <a:srgbClr val="FFFFFF"/>
                </a:solidFill>
              </a:defRPr>
            </a:lvl1pPr>
          </a:lstStyle>
          <a:p>
            <a:r>
              <a:rPr lang="en-GB" noProof="0" dirty="0" smtClean="0"/>
              <a:t>&lt;Click to add title&gt;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35518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360000" y="1368000"/>
            <a:ext cx="8424000" cy="442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spc="30" baseline="0"/>
            </a:lvl1pPr>
          </a:lstStyle>
          <a:p>
            <a:r>
              <a:rPr lang="en-GB" noProof="0" dirty="0" smtClean="0"/>
              <a:t>&lt;insert image&gt;</a:t>
            </a:r>
            <a:endParaRPr lang="en-GB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5817486"/>
            <a:ext cx="8424000" cy="3141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 i="1" spc="30" baseline="0">
                <a:solidFill>
                  <a:srgbClr val="3AAA35"/>
                </a:solidFill>
              </a:defRPr>
            </a:lvl1pPr>
          </a:lstStyle>
          <a:p>
            <a:pPr lvl="0"/>
            <a:r>
              <a:rPr lang="en-GB" noProof="0" dirty="0" smtClean="0"/>
              <a:t>&lt;caption&gt;</a:t>
            </a:r>
            <a:endParaRPr lang="en-GB" noProof="0" dirty="0"/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>
          <a:xfrm>
            <a:off x="360000" y="360000"/>
            <a:ext cx="8424000" cy="936000"/>
          </a:xfrm>
          <a:prstGeom prst="rect">
            <a:avLst/>
          </a:prstGeom>
          <a:solidFill>
            <a:srgbClr val="3AAA35"/>
          </a:solidFill>
        </p:spPr>
        <p:txBody>
          <a:bodyPr anchor="ctr"/>
          <a:lstStyle>
            <a:lvl1pPr algn="l">
              <a:defRPr sz="2750" b="1" cap="none" spc="200" baseline="0">
                <a:solidFill>
                  <a:srgbClr val="FFFFFF"/>
                </a:solidFill>
              </a:defRPr>
            </a:lvl1pPr>
          </a:lstStyle>
          <a:p>
            <a:r>
              <a:rPr lang="en-GB" noProof="0" dirty="0" smtClean="0"/>
              <a:t>&lt;Click to add title&gt;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084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922" y="6205311"/>
            <a:ext cx="385327" cy="2862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" t="16628" r="5303" b="20393"/>
          <a:stretch/>
        </p:blipFill>
        <p:spPr>
          <a:xfrm>
            <a:off x="360001" y="6205311"/>
            <a:ext cx="1256870" cy="28624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0000" y="360000"/>
            <a:ext cx="8424000" cy="93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 dirty="0"/>
          </a:p>
        </p:txBody>
      </p:sp>
    </p:spTree>
    <p:extLst>
      <p:ext uri="{BB962C8B-B14F-4D97-AF65-F5344CB8AC3E}">
        <p14:creationId xmlns:p14="http://schemas.microsoft.com/office/powerpoint/2010/main" val="833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9" r:id="rId2"/>
    <p:sldLayoutId id="2147483649" r:id="rId3"/>
    <p:sldLayoutId id="2147483654" r:id="rId4"/>
    <p:sldLayoutId id="2147483650" r:id="rId5"/>
    <p:sldLayoutId id="2147483652" r:id="rId6"/>
    <p:sldLayoutId id="2147483653" r:id="rId7"/>
    <p:sldLayoutId id="2147483655" r:id="rId8"/>
    <p:sldLayoutId id="2147483656" r:id="rId9"/>
    <p:sldLayoutId id="2147483657" r:id="rId10"/>
    <p:sldLayoutId id="2147483658" r:id="rId11"/>
    <p:sldLayoutId id="2147483661" r:id="rId12"/>
    <p:sldLayoutId id="2147483662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healthdata.be/documentation/hd4dp-v2-health-data-data-providers/hd4dp-v2-s2s-api" TargetMode="External"/><Relationship Id="rId2" Type="http://schemas.openxmlformats.org/officeDocument/2006/relationships/hyperlink" Target="https://acceptance.healthdata.be/proxy/api/dcd/payload/submit?organization-id=00&amp;dcd-id=00&amp;version=1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healthdata.be/documentation/hd4dp-v2-health-data-data-providers/hd4dp-v2-csv-upload" TargetMode="External"/><Relationship Id="rId2" Type="http://schemas.openxmlformats.org/officeDocument/2006/relationships/hyperlink" Target="https://acceptance.healthdata.be/proxy/api/dcd/payload/submit?organization-id=00&amp;dcd-id=00&amp;version=1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air.healthdata.be/" TargetMode="External"/><Relationship Id="rId2" Type="http://schemas.openxmlformats.org/officeDocument/2006/relationships/hyperlink" Target="https://docs.healhtdata.be/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docs.healhtdata.be/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docs.healhtdata.be/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onboarding.healthdata@sciensano.be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qermid@riziv-inami.fgov.b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hd4dp.acceptance.healthdata.be/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test@sciensano.be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HEALTHDATA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5761" y="3081530"/>
            <a:ext cx="8418239" cy="769441"/>
          </a:xfrm>
        </p:spPr>
        <p:txBody>
          <a:bodyPr/>
          <a:lstStyle/>
          <a:p>
            <a:r>
              <a:rPr lang="nl-NL" dirty="0" smtClean="0"/>
              <a:t>IT Info </a:t>
            </a:r>
            <a:r>
              <a:rPr lang="nl-NL" dirty="0" err="1" smtClean="0"/>
              <a:t>Session</a:t>
            </a:r>
            <a:endParaRPr lang="nl-NL" dirty="0" smtClean="0"/>
          </a:p>
          <a:p>
            <a:r>
              <a:rPr lang="nl-NL" dirty="0" smtClean="0"/>
              <a:t>15th May 2023</a:t>
            </a:r>
            <a:endParaRPr lang="nl-NL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6135109"/>
            <a:ext cx="22322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FFFFFF"/>
                </a:solidFill>
              </a:rPr>
              <a:t>Update: </a:t>
            </a:r>
            <a:r>
              <a:rPr lang="en-US" sz="1000" i="1" dirty="0" smtClean="0">
                <a:solidFill>
                  <a:srgbClr val="FFFFFF"/>
                </a:solidFill>
              </a:rPr>
              <a:t>15/05/2023</a:t>
            </a:r>
            <a:endParaRPr lang="en-US" sz="1000" i="1" dirty="0">
              <a:solidFill>
                <a:srgbClr val="FFFFFF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32963" y="4437112"/>
            <a:ext cx="6478438" cy="1449238"/>
            <a:chOff x="2976114" y="4028536"/>
            <a:chExt cx="6478438" cy="1449238"/>
          </a:xfrm>
        </p:grpSpPr>
        <p:sp>
          <p:nvSpPr>
            <p:cNvPr id="6" name="Rounded Rectangle 5"/>
            <p:cNvSpPr/>
            <p:nvPr/>
          </p:nvSpPr>
          <p:spPr>
            <a:xfrm>
              <a:off x="2976114" y="4028536"/>
              <a:ext cx="6478438" cy="1449238"/>
            </a:xfrm>
            <a:prstGeom prst="roundRect">
              <a:avLst/>
            </a:prstGeom>
            <a:solidFill>
              <a:schemeClr val="accent2"/>
            </a:solidFill>
            <a:ln w="12700" cap="flat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9B54A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7" name="Picture 2" descr="Rec - Free music and multimedia icons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5229" y="4237094"/>
              <a:ext cx="1054670" cy="1054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645549" y="4102709"/>
              <a:ext cx="458335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This meeting is recorded for purposes of meeting minutes, delayed viewing by absentees, and internal (HD) knowledge transfer. The recording will be </a:t>
              </a:r>
              <a:r>
                <a:rPr lang="en-US" sz="1600" dirty="0" smtClean="0">
                  <a:solidFill>
                    <a:schemeClr val="bg1"/>
                  </a:solidFill>
                  <a:latin typeface="Arial"/>
                </a:rPr>
                <a:t>available for download for a limited time period after this session.</a:t>
              </a:r>
              <a:r>
                <a:rPr kumimoji="0" lang="en-US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9B54A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9B54A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56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Online Acceptance Environment : Front end application</a:t>
            </a:r>
            <a:r>
              <a:rPr lang="nl-BE" dirty="0">
                <a:solidFill>
                  <a:schemeClr val="bg1"/>
                </a:solidFill>
              </a:rPr>
              <a:t/>
            </a:r>
            <a:br>
              <a:rPr lang="nl-BE" dirty="0">
                <a:solidFill>
                  <a:schemeClr val="bg1"/>
                </a:solidFill>
              </a:rPr>
            </a:br>
            <a:endParaRPr lang="fr-BE" dirty="0">
              <a:solidFill>
                <a:schemeClr val="bg1"/>
              </a:solidFill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BE30990-57A4-1FC8-0E94-169D6EFE1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02" y="2085457"/>
            <a:ext cx="8826988" cy="361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590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Online Acceptance Environment : API</a:t>
            </a:r>
            <a:r>
              <a:rPr lang="nl-BE" dirty="0">
                <a:solidFill>
                  <a:schemeClr val="bg1"/>
                </a:solidFill>
              </a:rPr>
              <a:t/>
            </a:r>
            <a:br>
              <a:rPr lang="nl-BE" dirty="0">
                <a:solidFill>
                  <a:schemeClr val="bg1"/>
                </a:solidFill>
              </a:rPr>
            </a:b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D6CEECC-F321-F9C8-8B1F-D02029C3E873}"/>
              </a:ext>
            </a:extLst>
          </p:cNvPr>
          <p:cNvSpPr txBox="1"/>
          <p:nvPr/>
        </p:nvSpPr>
        <p:spPr>
          <a:xfrm>
            <a:off x="285294" y="2011483"/>
            <a:ext cx="85729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The endpoint to send the payload: </a:t>
            </a:r>
          </a:p>
          <a:p>
            <a:endParaRPr lang="en-US" sz="1400" dirty="0">
              <a:solidFill>
                <a:srgbClr val="000000"/>
              </a:solidFill>
              <a:latin typeface="Calibri" panose="020F0502020204030204" pitchFamily="34" charset="0"/>
              <a:hlinkClick r:id="rId2"/>
            </a:endParaRPr>
          </a:p>
          <a:p>
            <a:r>
              <a:rPr lang="en-US" sz="1400" dirty="0">
                <a:latin typeface="Calibri" panose="020F0502020204030204" pitchFamily="34" charset="0"/>
                <a:hlinkClick r:id="rId2"/>
              </a:rPr>
              <a:t>https://hd4dp.acceptance.healthdata.be/proxy/api/dcd/payload/submit?organization-id=00&amp;dcd-id=00&amp;version=1</a:t>
            </a:r>
            <a:endParaRPr lang="nl-BE" sz="1400" dirty="0">
              <a:solidFill>
                <a:schemeClr val="tx2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6A87AC7-F57B-C986-812C-BF196192CD22}"/>
              </a:ext>
            </a:extLst>
          </p:cNvPr>
          <p:cNvSpPr txBox="1"/>
          <p:nvPr/>
        </p:nvSpPr>
        <p:spPr>
          <a:xfrm>
            <a:off x="3516879" y="4275277"/>
            <a:ext cx="2521716" cy="338554"/>
          </a:xfrm>
          <a:prstGeom prst="rect">
            <a:avLst/>
          </a:prstGeom>
          <a:solidFill>
            <a:srgbClr val="6DD17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nl-BE" sz="1600" dirty="0">
                <a:solidFill>
                  <a:schemeClr val="tx2"/>
                </a:solidFill>
              </a:rPr>
              <a:t>Demo API </a:t>
            </a:r>
            <a:r>
              <a:rPr lang="nl-BE" sz="1600" dirty="0" err="1">
                <a:solidFill>
                  <a:schemeClr val="tx2"/>
                </a:solidFill>
              </a:rPr>
              <a:t>using</a:t>
            </a:r>
            <a:r>
              <a:rPr lang="nl-BE" sz="1600" dirty="0">
                <a:solidFill>
                  <a:schemeClr val="tx2"/>
                </a:solidFill>
              </a:rPr>
              <a:t> Postman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2402619-3BD0-540D-F825-4F3D2205FA1B}"/>
              </a:ext>
            </a:extLst>
          </p:cNvPr>
          <p:cNvSpPr txBox="1"/>
          <p:nvPr/>
        </p:nvSpPr>
        <p:spPr>
          <a:xfrm>
            <a:off x="241402" y="3039505"/>
            <a:ext cx="21470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b="1" dirty="0" err="1">
                <a:solidFill>
                  <a:schemeClr val="tx2"/>
                </a:solidFill>
              </a:rPr>
              <a:t>Credentials</a:t>
            </a:r>
            <a:r>
              <a:rPr lang="nl-BE" sz="1600" b="1" dirty="0">
                <a:solidFill>
                  <a:schemeClr val="tx2"/>
                </a:solidFill>
              </a:rPr>
              <a:t>: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chemeClr val="tx2"/>
                </a:solidFill>
              </a:rPr>
              <a:t>type: Basic </a:t>
            </a:r>
            <a:r>
              <a:rPr lang="nl-BE" sz="1600" dirty="0" err="1">
                <a:solidFill>
                  <a:schemeClr val="tx2"/>
                </a:solidFill>
              </a:rPr>
              <a:t>Auth</a:t>
            </a:r>
            <a:endParaRPr lang="nl-BE" sz="1600" dirty="0">
              <a:solidFill>
                <a:schemeClr val="tx2"/>
              </a:solidFill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chemeClr val="tx2"/>
                </a:solidFill>
              </a:rPr>
              <a:t>user: </a:t>
            </a:r>
            <a:r>
              <a:rPr lang="nl-BE" sz="1600" dirty="0" err="1">
                <a:solidFill>
                  <a:schemeClr val="tx2"/>
                </a:solidFill>
              </a:rPr>
              <a:t>sciensano</a:t>
            </a:r>
            <a:endParaRPr lang="nl-BE" sz="1600" dirty="0">
              <a:solidFill>
                <a:schemeClr val="tx2"/>
              </a:solidFill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chemeClr val="tx2"/>
                </a:solidFill>
              </a:rPr>
              <a:t>pass: </a:t>
            </a:r>
            <a:r>
              <a:rPr lang="nl-BE" sz="1600" dirty="0" err="1">
                <a:solidFill>
                  <a:schemeClr val="tx2"/>
                </a:solidFill>
              </a:rPr>
              <a:t>upon</a:t>
            </a:r>
            <a:r>
              <a:rPr lang="nl-BE" sz="1600" dirty="0">
                <a:solidFill>
                  <a:schemeClr val="tx2"/>
                </a:solidFill>
              </a:rPr>
              <a:t> </a:t>
            </a:r>
            <a:r>
              <a:rPr lang="nl-BE" sz="1600" dirty="0" err="1">
                <a:solidFill>
                  <a:schemeClr val="tx2"/>
                </a:solidFill>
              </a:rPr>
              <a:t>request</a:t>
            </a:r>
            <a:endParaRPr lang="nl-BE" sz="1600" dirty="0">
              <a:solidFill>
                <a:schemeClr val="tx2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46362D4D-CD8A-1746-AD82-6BF9EE3F6116}"/>
              </a:ext>
            </a:extLst>
          </p:cNvPr>
          <p:cNvSpPr txBox="1"/>
          <p:nvPr/>
        </p:nvSpPr>
        <p:spPr>
          <a:xfrm>
            <a:off x="285294" y="4775274"/>
            <a:ext cx="9074506" cy="761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600" b="1" dirty="0" err="1"/>
              <a:t>Additional</a:t>
            </a:r>
            <a:r>
              <a:rPr lang="nl-BE" sz="1600" b="1" dirty="0"/>
              <a:t> information: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https://docs.healthdata.be/documentation/hd4dp-v2-health-data-data-providers/hd4dp-v2-s2s-api</a:t>
            </a:r>
            <a:endParaRPr lang="nl-BE" sz="13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sz="1350" dirty="0"/>
          </a:p>
        </p:txBody>
      </p:sp>
    </p:spTree>
    <p:extLst>
      <p:ext uri="{BB962C8B-B14F-4D97-AF65-F5344CB8AC3E}">
        <p14:creationId xmlns:p14="http://schemas.microsoft.com/office/powerpoint/2010/main" val="3618266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Online Acceptance Environment : CSV</a:t>
            </a:r>
            <a:r>
              <a:rPr lang="nl-BE" dirty="0">
                <a:solidFill>
                  <a:schemeClr val="bg1"/>
                </a:solidFill>
              </a:rPr>
              <a:t/>
            </a:r>
            <a:br>
              <a:rPr lang="nl-BE" dirty="0">
                <a:solidFill>
                  <a:schemeClr val="bg1"/>
                </a:solidFill>
              </a:rPr>
            </a:b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0D6CEECC-F321-F9C8-8B1F-D02029C3E873}"/>
              </a:ext>
            </a:extLst>
          </p:cNvPr>
          <p:cNvSpPr txBox="1"/>
          <p:nvPr/>
        </p:nvSpPr>
        <p:spPr>
          <a:xfrm>
            <a:off x="241402" y="1844824"/>
            <a:ext cx="31970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tx2"/>
                </a:solidFill>
              </a:rPr>
              <a:t>SFTP connection: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sftp.acceptance.healthdata.be 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port 2220</a:t>
            </a:r>
          </a:p>
          <a:p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hlinkClick r:id="rId2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6A87AC7-F57B-C986-812C-BF196192CD22}"/>
              </a:ext>
            </a:extLst>
          </p:cNvPr>
          <p:cNvSpPr txBox="1"/>
          <p:nvPr/>
        </p:nvSpPr>
        <p:spPr>
          <a:xfrm>
            <a:off x="3516879" y="4275277"/>
            <a:ext cx="2585964" cy="338554"/>
          </a:xfrm>
          <a:prstGeom prst="rect">
            <a:avLst/>
          </a:prstGeom>
          <a:solidFill>
            <a:srgbClr val="6DD17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nl-BE" sz="1600" dirty="0">
                <a:solidFill>
                  <a:schemeClr val="tx2"/>
                </a:solidFill>
              </a:rPr>
              <a:t>Demo CSV </a:t>
            </a:r>
            <a:r>
              <a:rPr lang="nl-BE" sz="1600" dirty="0" err="1">
                <a:solidFill>
                  <a:schemeClr val="tx2"/>
                </a:solidFill>
              </a:rPr>
              <a:t>using</a:t>
            </a:r>
            <a:r>
              <a:rPr lang="nl-BE" sz="1600" dirty="0">
                <a:solidFill>
                  <a:schemeClr val="tx2"/>
                </a:solidFill>
              </a:rPr>
              <a:t> </a:t>
            </a:r>
            <a:r>
              <a:rPr lang="nl-BE" sz="1600" dirty="0" err="1">
                <a:solidFill>
                  <a:schemeClr val="tx2"/>
                </a:solidFill>
              </a:rPr>
              <a:t>WinSCP</a:t>
            </a:r>
            <a:endParaRPr lang="nl-BE" sz="1600" dirty="0">
              <a:solidFill>
                <a:schemeClr val="tx2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2402619-3BD0-540D-F825-4F3D2205FA1B}"/>
              </a:ext>
            </a:extLst>
          </p:cNvPr>
          <p:cNvSpPr txBox="1"/>
          <p:nvPr/>
        </p:nvSpPr>
        <p:spPr>
          <a:xfrm>
            <a:off x="241402" y="3039506"/>
            <a:ext cx="437203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1600" b="1" dirty="0" err="1">
                <a:solidFill>
                  <a:schemeClr val="tx2"/>
                </a:solidFill>
              </a:rPr>
              <a:t>Credentials</a:t>
            </a:r>
            <a:r>
              <a:rPr lang="nl-BE" sz="1600" b="1" dirty="0">
                <a:solidFill>
                  <a:schemeClr val="tx2"/>
                </a:solidFill>
              </a:rPr>
              <a:t>: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chemeClr val="tx2"/>
                </a:solidFill>
              </a:rPr>
              <a:t>user: </a:t>
            </a:r>
            <a:r>
              <a:rPr lang="nl-BE" sz="1600" dirty="0" err="1">
                <a:solidFill>
                  <a:schemeClr val="tx2"/>
                </a:solidFill>
              </a:rPr>
              <a:t>organisation</a:t>
            </a:r>
            <a:r>
              <a:rPr lang="nl-BE" sz="1600" dirty="0">
                <a:solidFill>
                  <a:schemeClr val="tx2"/>
                </a:solidFill>
              </a:rPr>
              <a:t>-&lt;</a:t>
            </a:r>
            <a:r>
              <a:rPr lang="nl-BE" sz="1600" dirty="0" err="1">
                <a:solidFill>
                  <a:schemeClr val="tx2"/>
                </a:solidFill>
              </a:rPr>
              <a:t>id</a:t>
            </a:r>
            <a:r>
              <a:rPr lang="nl-BE" sz="1600" dirty="0">
                <a:solidFill>
                  <a:schemeClr val="tx2"/>
                </a:solidFill>
              </a:rPr>
              <a:t>&gt;   e.g. organization-6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1600" dirty="0">
                <a:solidFill>
                  <a:schemeClr val="tx2"/>
                </a:solidFill>
              </a:rPr>
              <a:t>pass: </a:t>
            </a:r>
            <a:r>
              <a:rPr lang="nl-BE" sz="1600" dirty="0" err="1">
                <a:solidFill>
                  <a:schemeClr val="tx2"/>
                </a:solidFill>
              </a:rPr>
              <a:t>upon</a:t>
            </a:r>
            <a:r>
              <a:rPr lang="nl-BE" sz="1600" dirty="0">
                <a:solidFill>
                  <a:schemeClr val="tx2"/>
                </a:solidFill>
              </a:rPr>
              <a:t> </a:t>
            </a:r>
            <a:r>
              <a:rPr lang="nl-BE" sz="1600" dirty="0" err="1">
                <a:solidFill>
                  <a:schemeClr val="tx2"/>
                </a:solidFill>
              </a:rPr>
              <a:t>request</a:t>
            </a:r>
            <a:endParaRPr lang="nl-BE" sz="1600" dirty="0">
              <a:solidFill>
                <a:schemeClr val="tx2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043CB0E-FE2A-BBEB-77BC-12C894930338}"/>
              </a:ext>
            </a:extLst>
          </p:cNvPr>
          <p:cNvSpPr txBox="1"/>
          <p:nvPr/>
        </p:nvSpPr>
        <p:spPr>
          <a:xfrm>
            <a:off x="285294" y="4775274"/>
            <a:ext cx="9074506" cy="761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600" b="1" dirty="0" err="1"/>
              <a:t>Additional</a:t>
            </a:r>
            <a:r>
              <a:rPr lang="nl-BE" sz="1600" b="1" dirty="0"/>
              <a:t> information: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nl-BE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https://docs.healthdata.be/documentation/hd4dp-v2-health-data-data-providers/hd4dp-v2-csv-upload</a:t>
            </a:r>
            <a:endParaRPr lang="nl-BE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BE" sz="1350" dirty="0"/>
          </a:p>
        </p:txBody>
      </p:sp>
    </p:spTree>
    <p:extLst>
      <p:ext uri="{BB962C8B-B14F-4D97-AF65-F5344CB8AC3E}">
        <p14:creationId xmlns:p14="http://schemas.microsoft.com/office/powerpoint/2010/main" val="3231673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GB" dirty="0"/>
              <a:t>Q &amp; A</a:t>
            </a:r>
          </a:p>
        </p:txBody>
      </p:sp>
      <p:pic>
        <p:nvPicPr>
          <p:cNvPr id="3074" name="Picture 2" descr="Q&amp;a - Free education icons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527" y="2402165"/>
            <a:ext cx="2908008" cy="290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10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06021" y="1268760"/>
            <a:ext cx="8331959" cy="31164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Introduction</a:t>
            </a:r>
            <a:br>
              <a:rPr lang="en-GB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Online Acceptance Environment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Technical Documentation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User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Accounts/EAM</a:t>
            </a:r>
            <a:b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In The Pipeline….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Q&amp;A</a:t>
            </a:r>
            <a:r>
              <a:rPr lang="en-US" sz="2800" dirty="0"/>
              <a:t/>
            </a:r>
            <a:br>
              <a:rPr lang="en-US" sz="2800" dirty="0"/>
            </a:b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7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(heading)"/>
              </a:rPr>
              <a:t>Technical Documentation</a:t>
            </a:r>
            <a:r>
              <a:rPr lang="nl-BE" dirty="0">
                <a:solidFill>
                  <a:schemeClr val="bg1"/>
                </a:solidFill>
              </a:rPr>
              <a:t/>
            </a:r>
            <a:br>
              <a:rPr lang="nl-BE" dirty="0">
                <a:solidFill>
                  <a:schemeClr val="bg1"/>
                </a:solidFill>
              </a:rPr>
            </a:br>
            <a:endParaRPr lang="fr-BE" dirty="0">
              <a:solidFill>
                <a:schemeClr val="bg1"/>
              </a:solidFill>
            </a:endParaRPr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C66788C4-8847-5125-E4AC-9EF9EC3DDA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998987"/>
              </p:ext>
            </p:extLst>
          </p:nvPr>
        </p:nvGraphicFramePr>
        <p:xfrm>
          <a:off x="323526" y="2204864"/>
          <a:ext cx="8534722" cy="2189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361">
                  <a:extLst>
                    <a:ext uri="{9D8B030D-6E8A-4147-A177-3AD203B41FA5}">
                      <a16:colId xmlns:a16="http://schemas.microsoft.com/office/drawing/2014/main" val="119359187"/>
                    </a:ext>
                  </a:extLst>
                </a:gridCol>
                <a:gridCol w="4267361">
                  <a:extLst>
                    <a:ext uri="{9D8B030D-6E8A-4147-A177-3AD203B41FA5}">
                      <a16:colId xmlns:a16="http://schemas.microsoft.com/office/drawing/2014/main" val="1771502941"/>
                    </a:ext>
                  </a:extLst>
                </a:gridCol>
              </a:tblGrid>
              <a:tr h="37687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DOCS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FAIR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79272320"/>
                  </a:ext>
                </a:extLst>
              </a:tr>
              <a:tr h="1812777">
                <a:tc>
                  <a:txBody>
                    <a:bodyPr/>
                    <a:lstStyle/>
                    <a:p>
                      <a:r>
                        <a:rPr lang="nl-BE" sz="1600" dirty="0">
                          <a:solidFill>
                            <a:schemeClr val="tx2"/>
                          </a:solidFill>
                          <a:hlinkClick r:id="rId2"/>
                        </a:rPr>
                        <a:t>https://</a:t>
                      </a:r>
                      <a:r>
                        <a:rPr lang="nl-BE" sz="1600" dirty="0" smtClean="0">
                          <a:solidFill>
                            <a:schemeClr val="tx2"/>
                          </a:solidFill>
                          <a:hlinkClick r:id="rId2"/>
                        </a:rPr>
                        <a:t>docs.healthdata.be</a:t>
                      </a:r>
                      <a:endParaRPr lang="nl-BE" sz="1600" dirty="0">
                        <a:solidFill>
                          <a:schemeClr val="tx2"/>
                        </a:solidFill>
                      </a:endParaRPr>
                    </a:p>
                    <a:p>
                      <a:pPr algn="l"/>
                      <a:endParaRPr lang="en-US" sz="160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Application documentation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Data collection projects user documentation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>
                          <a:hlinkClick r:id="rId3"/>
                        </a:rPr>
                        <a:t>https://fair.healthdata.be/</a:t>
                      </a:r>
                      <a:endParaRPr lang="en-US" sz="1600" dirty="0"/>
                    </a:p>
                    <a:p>
                      <a:pPr algn="l"/>
                      <a:endParaRPr lang="en-US" sz="1600" dirty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Data collection projects descriptions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Dataset descriptions (</a:t>
                      </a:r>
                      <a:r>
                        <a:rPr lang="en-US" sz="1600" dirty="0" err="1"/>
                        <a:t>XLSForms</a:t>
                      </a:r>
                      <a:r>
                        <a:rPr lang="en-US" sz="1600" dirty="0"/>
                        <a:t>, …)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Sample files: CSV, submission </a:t>
                      </a:r>
                      <a:r>
                        <a:rPr lang="en-US" sz="1600" dirty="0" err="1"/>
                        <a:t>json</a:t>
                      </a:r>
                      <a:r>
                        <a:rPr lang="en-US" sz="1600" dirty="0"/>
                        <a:t>, form </a:t>
                      </a:r>
                      <a:r>
                        <a:rPr lang="en-US" sz="1600" dirty="0" err="1" smtClean="0"/>
                        <a:t>json</a:t>
                      </a:r>
                      <a:r>
                        <a:rPr lang="en-US" sz="1600" dirty="0" smtClean="0"/>
                        <a:t>, </a:t>
                      </a:r>
                      <a:r>
                        <a:rPr lang="en-US" sz="1400" dirty="0"/>
                        <a:t>…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00334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13375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(heading)"/>
              </a:rPr>
              <a:t>Technical Documentation : updates</a:t>
            </a:r>
            <a:r>
              <a:rPr lang="nl-BE" dirty="0">
                <a:solidFill>
                  <a:schemeClr val="bg1"/>
                </a:solidFill>
              </a:rPr>
              <a:t/>
            </a:r>
            <a:br>
              <a:rPr lang="nl-BE" dirty="0">
                <a:solidFill>
                  <a:schemeClr val="bg1"/>
                </a:solidFill>
              </a:rPr>
            </a:b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F1144D37-DE3E-521E-3CA0-BC978A397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526" y="2232647"/>
            <a:ext cx="138564" cy="69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altLang="nl-BE" sz="1350">
                <a:latin typeface="Arial" panose="020B0604020202020204" pitchFamily="34" charset="0"/>
              </a:rPr>
              <a:t/>
            </a:r>
            <a:br>
              <a:rPr lang="nl-BE" altLang="nl-BE" sz="1350">
                <a:latin typeface="Arial" panose="020B0604020202020204" pitchFamily="34" charset="0"/>
              </a:rPr>
            </a:br>
            <a:r>
              <a:rPr lang="nl-BE" altLang="nl-BE" sz="1350">
                <a:latin typeface="Arial" panose="020B0604020202020204" pitchFamily="34" charset="0"/>
              </a:rPr>
              <a:t/>
            </a:r>
            <a:br>
              <a:rPr lang="nl-BE" altLang="nl-BE" sz="1350">
                <a:latin typeface="Arial" panose="020B0604020202020204" pitchFamily="34" charset="0"/>
              </a:rPr>
            </a:br>
            <a:endParaRPr lang="nl-BE" altLang="nl-BE" sz="1350">
              <a:latin typeface="Arial" panose="020B0604020202020204" pitchFamily="34" charset="0"/>
            </a:endParaRP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7FB59C81-6776-AADD-3248-72FD66CD0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566457"/>
              </p:ext>
            </p:extLst>
          </p:nvPr>
        </p:nvGraphicFramePr>
        <p:xfrm>
          <a:off x="323530" y="2057401"/>
          <a:ext cx="8534719" cy="3670230"/>
        </p:xfrm>
        <a:graphic>
          <a:graphicData uri="http://schemas.openxmlformats.org/drawingml/2006/table">
            <a:tbl>
              <a:tblPr/>
              <a:tblGrid>
                <a:gridCol w="1817393">
                  <a:extLst>
                    <a:ext uri="{9D8B030D-6E8A-4147-A177-3AD203B41FA5}">
                      <a16:colId xmlns:a16="http://schemas.microsoft.com/office/drawing/2014/main" val="4093865069"/>
                    </a:ext>
                  </a:extLst>
                </a:gridCol>
                <a:gridCol w="1526209">
                  <a:extLst>
                    <a:ext uri="{9D8B030D-6E8A-4147-A177-3AD203B41FA5}">
                      <a16:colId xmlns:a16="http://schemas.microsoft.com/office/drawing/2014/main" val="1038518093"/>
                    </a:ext>
                  </a:extLst>
                </a:gridCol>
                <a:gridCol w="1802351">
                  <a:extLst>
                    <a:ext uri="{9D8B030D-6E8A-4147-A177-3AD203B41FA5}">
                      <a16:colId xmlns:a16="http://schemas.microsoft.com/office/drawing/2014/main" val="3144886710"/>
                    </a:ext>
                  </a:extLst>
                </a:gridCol>
                <a:gridCol w="1843913">
                  <a:extLst>
                    <a:ext uri="{9D8B030D-6E8A-4147-A177-3AD203B41FA5}">
                      <a16:colId xmlns:a16="http://schemas.microsoft.com/office/drawing/2014/main" val="996185400"/>
                    </a:ext>
                  </a:extLst>
                </a:gridCol>
                <a:gridCol w="1544853">
                  <a:extLst>
                    <a:ext uri="{9D8B030D-6E8A-4147-A177-3AD203B41FA5}">
                      <a16:colId xmlns:a16="http://schemas.microsoft.com/office/drawing/2014/main" val="3406124732"/>
                    </a:ext>
                  </a:extLst>
                </a:gridCol>
              </a:tblGrid>
              <a:tr h="533552"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>
                          <a:effectLst/>
                        </a:rPr>
                        <a:t>Project</a:t>
                      </a: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>
                          <a:effectLst/>
                        </a:rPr>
                        <a:t>CSV </a:t>
                      </a:r>
                      <a:r>
                        <a:rPr lang="nl-BE" sz="1600" b="1" dirty="0" err="1">
                          <a:effectLst/>
                        </a:rPr>
                        <a:t>example</a:t>
                      </a:r>
                      <a:r>
                        <a:rPr lang="nl-BE" sz="1600" b="1" dirty="0">
                          <a:effectLst/>
                        </a:rPr>
                        <a:t> full</a:t>
                      </a: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>
                          <a:effectLst/>
                        </a:rPr>
                        <a:t>CSV header </a:t>
                      </a: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effectLst/>
                        </a:rPr>
                        <a:t>Submission JSON</a:t>
                      </a: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1" dirty="0">
                          <a:effectLst/>
                        </a:rPr>
                        <a:t>DCD </a:t>
                      </a:r>
                      <a:r>
                        <a:rPr lang="nl-BE" sz="1600" b="1" dirty="0" err="1">
                          <a:effectLst/>
                        </a:rPr>
                        <a:t>spec</a:t>
                      </a:r>
                      <a:endParaRPr lang="nl-BE" sz="1600" b="1" dirty="0">
                        <a:effectLst/>
                      </a:endParaRP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4662409"/>
                  </a:ext>
                </a:extLst>
              </a:tr>
              <a:tr h="228984">
                <a:tc>
                  <a:txBody>
                    <a:bodyPr/>
                    <a:lstStyle/>
                    <a:p>
                      <a:pPr algn="ctr"/>
                      <a:r>
                        <a:rPr lang="nl-BE" sz="1600" b="0" dirty="0" err="1" smtClean="0">
                          <a:effectLst/>
                        </a:rPr>
                        <a:t>Spine</a:t>
                      </a:r>
                      <a:r>
                        <a:rPr lang="nl-BE" sz="1600" b="0" dirty="0" smtClean="0">
                          <a:effectLst/>
                        </a:rPr>
                        <a:t> </a:t>
                      </a:r>
                      <a:r>
                        <a:rPr lang="nl-BE" sz="1600" b="0" dirty="0" err="1" smtClean="0">
                          <a:effectLst/>
                        </a:rPr>
                        <a:t>Surgery</a:t>
                      </a:r>
                      <a:endParaRPr lang="nl-BE" sz="1600" b="0" dirty="0">
                        <a:effectLst/>
                      </a:endParaRP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accent1"/>
                          </a:solidFill>
                          <a:effectLst/>
                        </a:rPr>
                        <a:t>13/04/23</a:t>
                      </a: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accent1"/>
                          </a:solidFill>
                          <a:effectLst/>
                        </a:rPr>
                        <a:t>14/04/23</a:t>
                      </a: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accent1"/>
                          </a:solidFill>
                          <a:effectLst/>
                        </a:rPr>
                        <a:t>14/04/23</a:t>
                      </a: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accent1"/>
                          </a:solidFill>
                          <a:effectLst/>
                        </a:rPr>
                        <a:t>14/04/23</a:t>
                      </a: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9753540"/>
                  </a:ext>
                </a:extLst>
              </a:tr>
              <a:tr h="228984">
                <a:tc>
                  <a:txBody>
                    <a:bodyPr/>
                    <a:lstStyle/>
                    <a:p>
                      <a:pPr algn="ctr"/>
                      <a:r>
                        <a:rPr lang="nl-BE" sz="1600" b="0" dirty="0" err="1" smtClean="0">
                          <a:effectLst/>
                        </a:rPr>
                        <a:t>Orthopride</a:t>
                      </a:r>
                      <a:r>
                        <a:rPr lang="nl-BE" sz="1600" b="0" dirty="0" smtClean="0">
                          <a:effectLst/>
                        </a:rPr>
                        <a:t> </a:t>
                      </a:r>
                      <a:r>
                        <a:rPr lang="nl-BE" sz="1600" b="0" dirty="0" err="1">
                          <a:effectLst/>
                        </a:rPr>
                        <a:t>Knee</a:t>
                      </a:r>
                      <a:endParaRPr lang="nl-BE" sz="1600" b="0" dirty="0">
                        <a:effectLst/>
                      </a:endParaRP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accent1"/>
                          </a:solidFill>
                          <a:effectLst/>
                        </a:rPr>
                        <a:t>19/04/23</a:t>
                      </a: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accent1"/>
                          </a:solidFill>
                          <a:effectLst/>
                        </a:rPr>
                        <a:t>19/04/23</a:t>
                      </a: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accent1"/>
                          </a:solidFill>
                          <a:effectLst/>
                        </a:rPr>
                        <a:t>19/04/23</a:t>
                      </a: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accent1"/>
                          </a:solidFill>
                          <a:effectLst/>
                        </a:rPr>
                        <a:t>28/04/23</a:t>
                      </a: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381977"/>
                  </a:ext>
                </a:extLst>
              </a:tr>
              <a:tr h="228984">
                <a:tc>
                  <a:txBody>
                    <a:bodyPr/>
                    <a:lstStyle/>
                    <a:p>
                      <a:pPr algn="ctr"/>
                      <a:r>
                        <a:rPr lang="nl-BE" sz="1600" b="0" dirty="0" err="1" smtClean="0">
                          <a:effectLst/>
                        </a:rPr>
                        <a:t>Orthopride</a:t>
                      </a:r>
                      <a:r>
                        <a:rPr lang="nl-BE" sz="1600" b="0" dirty="0" smtClean="0">
                          <a:effectLst/>
                        </a:rPr>
                        <a:t> </a:t>
                      </a:r>
                      <a:r>
                        <a:rPr lang="nl-BE" sz="1600" b="0" dirty="0">
                          <a:effectLst/>
                        </a:rPr>
                        <a:t>Hip</a:t>
                      </a: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accent1"/>
                          </a:solidFill>
                          <a:effectLst/>
                        </a:rPr>
                        <a:t>24/04/23</a:t>
                      </a: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accent1"/>
                          </a:solidFill>
                          <a:effectLst/>
                        </a:rPr>
                        <a:t>24/04/23</a:t>
                      </a: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accent1"/>
                          </a:solidFill>
                          <a:effectLst/>
                        </a:rPr>
                        <a:t>24/04/23</a:t>
                      </a: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accent1"/>
                          </a:solidFill>
                          <a:effectLst/>
                        </a:rPr>
                        <a:t>28/04/23</a:t>
                      </a: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884304"/>
                  </a:ext>
                </a:extLst>
              </a:tr>
              <a:tr h="228984">
                <a:tc>
                  <a:txBody>
                    <a:bodyPr/>
                    <a:lstStyle/>
                    <a:p>
                      <a:pPr algn="ctr"/>
                      <a:r>
                        <a:rPr lang="nl-BE" sz="1600" b="0" dirty="0" err="1" smtClean="0">
                          <a:effectLst/>
                        </a:rPr>
                        <a:t>Orthopride</a:t>
                      </a:r>
                      <a:r>
                        <a:rPr lang="nl-BE" sz="1600" b="0" dirty="0" smtClean="0">
                          <a:effectLst/>
                        </a:rPr>
                        <a:t> </a:t>
                      </a:r>
                      <a:r>
                        <a:rPr lang="nl-BE" sz="1600" b="0" dirty="0">
                          <a:effectLst/>
                        </a:rPr>
                        <a:t>Femur</a:t>
                      </a: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accent1"/>
                          </a:solidFill>
                          <a:effectLst/>
                        </a:rPr>
                        <a:t>27/04/23</a:t>
                      </a: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accent1"/>
                          </a:solidFill>
                          <a:effectLst/>
                        </a:rPr>
                        <a:t>27/04/23</a:t>
                      </a: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accent1"/>
                          </a:solidFill>
                          <a:effectLst/>
                        </a:rPr>
                        <a:t>27/04/23</a:t>
                      </a: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>
                          <a:solidFill>
                            <a:schemeClr val="accent1"/>
                          </a:solidFill>
                          <a:effectLst/>
                        </a:rPr>
                        <a:t>28/04/23</a:t>
                      </a: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9220203"/>
                  </a:ext>
                </a:extLst>
              </a:tr>
              <a:tr h="228984">
                <a:tc>
                  <a:txBody>
                    <a:bodyPr/>
                    <a:lstStyle/>
                    <a:p>
                      <a:pPr algn="ctr"/>
                      <a:r>
                        <a:rPr lang="nl-BE" sz="1600" b="0" dirty="0">
                          <a:effectLst/>
                        </a:rPr>
                        <a:t>Pacemaker</a:t>
                      </a: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accent1"/>
                          </a:solidFill>
                          <a:effectLst/>
                        </a:rPr>
                        <a:t>05/05/23</a:t>
                      </a: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accent1"/>
                          </a:solidFill>
                          <a:effectLst/>
                        </a:rPr>
                        <a:t>05/05/23</a:t>
                      </a: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accent1"/>
                          </a:solidFill>
                          <a:effectLst/>
                        </a:rPr>
                        <a:t>05/05/23</a:t>
                      </a: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accent1"/>
                          </a:solidFill>
                          <a:effectLst/>
                        </a:rPr>
                        <a:t>21/04/23</a:t>
                      </a: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610734"/>
                  </a:ext>
                </a:extLst>
              </a:tr>
              <a:tr h="228984">
                <a:tc>
                  <a:txBody>
                    <a:bodyPr/>
                    <a:lstStyle/>
                    <a:p>
                      <a:pPr algn="ctr"/>
                      <a:r>
                        <a:rPr lang="nl-BE" sz="1600" b="0" dirty="0" err="1" smtClean="0">
                          <a:effectLst/>
                        </a:rPr>
                        <a:t>Coronary</a:t>
                      </a:r>
                      <a:r>
                        <a:rPr lang="nl-BE" sz="1600" b="0" baseline="0" dirty="0" smtClean="0">
                          <a:effectLst/>
                        </a:rPr>
                        <a:t> </a:t>
                      </a:r>
                      <a:r>
                        <a:rPr lang="nl-BE" sz="1600" b="0" dirty="0" err="1" smtClean="0">
                          <a:effectLst/>
                        </a:rPr>
                        <a:t>Angioplasty</a:t>
                      </a:r>
                      <a:endParaRPr lang="nl-BE" sz="1600" b="0" dirty="0">
                        <a:effectLst/>
                      </a:endParaRP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rgbClr val="3AAA35"/>
                          </a:solidFill>
                          <a:effectLst/>
                        </a:rPr>
                        <a:t>12/05/23</a:t>
                      </a: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rgbClr val="3AAA35"/>
                          </a:solidFill>
                          <a:effectLst/>
                        </a:rPr>
                        <a:t>12/05/23</a:t>
                      </a: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rgbClr val="3AAA35"/>
                          </a:solidFill>
                          <a:effectLst/>
                        </a:rPr>
                        <a:t>12/05/23</a:t>
                      </a: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accent1"/>
                          </a:solidFill>
                          <a:effectLst/>
                        </a:rPr>
                        <a:t>21/04/23</a:t>
                      </a: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038497"/>
                  </a:ext>
                </a:extLst>
              </a:tr>
              <a:tr h="357644">
                <a:tc>
                  <a:txBody>
                    <a:bodyPr/>
                    <a:lstStyle/>
                    <a:p>
                      <a:pPr algn="ctr"/>
                      <a:r>
                        <a:rPr lang="nl-BE" sz="1600" b="0" dirty="0" err="1" smtClean="0">
                          <a:effectLst/>
                        </a:rPr>
                        <a:t>Heart</a:t>
                      </a:r>
                      <a:r>
                        <a:rPr lang="nl-BE" sz="1600" b="0" baseline="0" dirty="0" smtClean="0">
                          <a:effectLst/>
                        </a:rPr>
                        <a:t> </a:t>
                      </a:r>
                      <a:r>
                        <a:rPr lang="nl-BE" sz="1600" b="0" baseline="0" dirty="0" err="1" smtClean="0">
                          <a:effectLst/>
                        </a:rPr>
                        <a:t>Valves</a:t>
                      </a:r>
                      <a:endParaRPr lang="nl-BE" sz="1600" b="0" dirty="0">
                        <a:effectLst/>
                      </a:endParaRP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>
                          <a:effectLst/>
                        </a:rPr>
                        <a:t>16/05/23</a:t>
                      </a: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effectLst/>
                        </a:rPr>
                        <a:t>16/05/23</a:t>
                      </a: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effectLst/>
                        </a:rPr>
                        <a:t>16/05/23</a:t>
                      </a: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accent1"/>
                          </a:solidFill>
                          <a:effectLst/>
                        </a:rPr>
                        <a:t>14/04/23</a:t>
                      </a: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1061444"/>
                  </a:ext>
                </a:extLst>
              </a:tr>
              <a:tr h="357644">
                <a:tc>
                  <a:txBody>
                    <a:bodyPr/>
                    <a:lstStyle/>
                    <a:p>
                      <a:pPr algn="ctr"/>
                      <a:r>
                        <a:rPr lang="nl-BE" sz="1600" b="0" dirty="0" err="1">
                          <a:effectLst/>
                        </a:rPr>
                        <a:t>Zephyr</a:t>
                      </a:r>
                      <a:endParaRPr lang="nl-BE" sz="1600" b="0" dirty="0">
                        <a:effectLst/>
                      </a:endParaRP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>
                          <a:effectLst/>
                        </a:rPr>
                        <a:t>25/05/23</a:t>
                      </a: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>
                          <a:effectLst/>
                        </a:rPr>
                        <a:t>25/05/23</a:t>
                      </a: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effectLst/>
                        </a:rPr>
                        <a:t>25/05/23</a:t>
                      </a: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accent1"/>
                          </a:solidFill>
                          <a:effectLst/>
                        </a:rPr>
                        <a:t>21/04/23</a:t>
                      </a: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703471"/>
                  </a:ext>
                </a:extLst>
              </a:tr>
              <a:tr h="357644">
                <a:tc>
                  <a:txBody>
                    <a:bodyPr/>
                    <a:lstStyle/>
                    <a:p>
                      <a:pPr algn="ctr"/>
                      <a:r>
                        <a:rPr lang="nl-BE" sz="1600" b="0" dirty="0" smtClean="0">
                          <a:effectLst/>
                        </a:rPr>
                        <a:t>R-PROFILD</a:t>
                      </a:r>
                      <a:endParaRPr lang="nl-BE" sz="1600" b="0" dirty="0">
                        <a:effectLst/>
                      </a:endParaRP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>
                          <a:effectLst/>
                        </a:rPr>
                        <a:t>29/05/23</a:t>
                      </a: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>
                          <a:effectLst/>
                        </a:rPr>
                        <a:t>29/05/23</a:t>
                      </a: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 smtClean="0">
                          <a:effectLst/>
                        </a:rPr>
                        <a:t>29/05/23</a:t>
                      </a:r>
                      <a:endParaRPr lang="nl-BE" sz="1600" dirty="0">
                        <a:effectLst/>
                      </a:endParaRP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dirty="0">
                          <a:solidFill>
                            <a:schemeClr val="accent1"/>
                          </a:solidFill>
                          <a:effectLst/>
                        </a:rPr>
                        <a:t>21/04/23</a:t>
                      </a:r>
                    </a:p>
                  </a:txBody>
                  <a:tcPr marL="57533" marR="57533" marT="28767" marB="28767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524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945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(heading)"/>
              </a:rPr>
              <a:t>Technical Documentation : </a:t>
            </a:r>
            <a:r>
              <a:rPr lang="nl-BE" dirty="0">
                <a:solidFill>
                  <a:schemeClr val="bg1"/>
                </a:solidFill>
              </a:rPr>
              <a:t>https://</a:t>
            </a:r>
            <a:r>
              <a:rPr lang="nl-BE" dirty="0" smtClean="0">
                <a:solidFill>
                  <a:schemeClr val="bg1"/>
                </a:solidFill>
              </a:rPr>
              <a:t>docs.healthdata.be</a:t>
            </a:r>
            <a:r>
              <a:rPr lang="nl-BE" dirty="0">
                <a:solidFill>
                  <a:schemeClr val="bg1"/>
                </a:solidFill>
              </a:rPr>
              <a:t/>
            </a:r>
            <a:br>
              <a:rPr lang="nl-BE" dirty="0">
                <a:solidFill>
                  <a:schemeClr val="bg1"/>
                </a:solidFill>
              </a:rPr>
            </a:b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BFEE546-3AAE-530B-C838-E4FE37CAF752}"/>
              </a:ext>
            </a:extLst>
          </p:cNvPr>
          <p:cNvSpPr txBox="1"/>
          <p:nvPr/>
        </p:nvSpPr>
        <p:spPr>
          <a:xfrm>
            <a:off x="407396" y="1988644"/>
            <a:ext cx="4573937" cy="546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600" dirty="0">
                <a:solidFill>
                  <a:schemeClr val="tx2"/>
                </a:solidFill>
                <a:hlinkClick r:id="rId2"/>
              </a:rPr>
              <a:t>https://docs.healthdata.be</a:t>
            </a:r>
            <a:endParaRPr lang="nl-BE" sz="1600" dirty="0">
              <a:solidFill>
                <a:schemeClr val="tx2"/>
              </a:solidFill>
            </a:endParaRPr>
          </a:p>
          <a:p>
            <a:endParaRPr lang="nl-BE" sz="1350" dirty="0">
              <a:solidFill>
                <a:schemeClr val="tx2"/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02044680-30D7-1B0F-72A4-7F2368481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219" y="2030177"/>
            <a:ext cx="5714030" cy="3317708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081282F3-B269-D70C-4318-C5034841EF85}"/>
              </a:ext>
            </a:extLst>
          </p:cNvPr>
          <p:cNvSpPr txBox="1"/>
          <p:nvPr/>
        </p:nvSpPr>
        <p:spPr>
          <a:xfrm>
            <a:off x="851795" y="3924148"/>
            <a:ext cx="1507144" cy="338554"/>
          </a:xfrm>
          <a:prstGeom prst="rect">
            <a:avLst/>
          </a:prstGeom>
          <a:solidFill>
            <a:srgbClr val="6DD17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nl-BE" sz="1600" dirty="0">
                <a:solidFill>
                  <a:schemeClr val="tx2"/>
                </a:solidFill>
              </a:rPr>
              <a:t>Demo on </a:t>
            </a:r>
            <a:r>
              <a:rPr lang="nl-BE" sz="1600" dirty="0" err="1">
                <a:solidFill>
                  <a:schemeClr val="tx2"/>
                </a:solidFill>
              </a:rPr>
              <a:t>docs</a:t>
            </a:r>
            <a:endParaRPr lang="nl-BE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93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(heading)"/>
              </a:rPr>
              <a:t>Technical Documentation : </a:t>
            </a:r>
            <a:r>
              <a:rPr lang="nl-BE" dirty="0">
                <a:solidFill>
                  <a:schemeClr val="bg1"/>
                </a:solidFill>
              </a:rPr>
              <a:t>https://</a:t>
            </a:r>
            <a:r>
              <a:rPr lang="nl-BE" dirty="0" smtClean="0">
                <a:solidFill>
                  <a:schemeClr val="bg1"/>
                </a:solidFill>
              </a:rPr>
              <a:t>fair.healthdata.be</a:t>
            </a:r>
            <a:r>
              <a:rPr lang="nl-BE" dirty="0">
                <a:solidFill>
                  <a:schemeClr val="bg1"/>
                </a:solidFill>
              </a:rPr>
              <a:t/>
            </a:r>
            <a:br>
              <a:rPr lang="nl-BE" dirty="0">
                <a:solidFill>
                  <a:schemeClr val="bg1"/>
                </a:solidFill>
              </a:rPr>
            </a:b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BFEE546-3AAE-530B-C838-E4FE37CAF752}"/>
              </a:ext>
            </a:extLst>
          </p:cNvPr>
          <p:cNvSpPr txBox="1"/>
          <p:nvPr/>
        </p:nvSpPr>
        <p:spPr>
          <a:xfrm>
            <a:off x="407396" y="1988644"/>
            <a:ext cx="4573937" cy="546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600" dirty="0">
                <a:solidFill>
                  <a:schemeClr val="tx2"/>
                </a:solidFill>
                <a:hlinkClick r:id="rId2"/>
              </a:rPr>
              <a:t>https://fair.healthdata.be</a:t>
            </a:r>
            <a:endParaRPr lang="nl-BE" sz="1600" dirty="0">
              <a:solidFill>
                <a:schemeClr val="tx2"/>
              </a:solidFill>
            </a:endParaRPr>
          </a:p>
          <a:p>
            <a:endParaRPr lang="nl-BE" sz="1350" dirty="0">
              <a:solidFill>
                <a:schemeClr val="tx2"/>
              </a:solidFill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81282F3-B269-D70C-4318-C5034841EF85}"/>
              </a:ext>
            </a:extLst>
          </p:cNvPr>
          <p:cNvSpPr txBox="1"/>
          <p:nvPr/>
        </p:nvSpPr>
        <p:spPr>
          <a:xfrm>
            <a:off x="851794" y="3924148"/>
            <a:ext cx="1426994" cy="338554"/>
          </a:xfrm>
          <a:prstGeom prst="rect">
            <a:avLst/>
          </a:prstGeom>
          <a:solidFill>
            <a:srgbClr val="6DD17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nl-BE" sz="1600" dirty="0">
                <a:solidFill>
                  <a:schemeClr val="tx2"/>
                </a:solidFill>
              </a:rPr>
              <a:t>Demo on </a:t>
            </a:r>
            <a:r>
              <a:rPr lang="nl-BE" sz="1600" dirty="0" smtClean="0">
                <a:solidFill>
                  <a:schemeClr val="tx2"/>
                </a:solidFill>
              </a:rPr>
              <a:t>Fair</a:t>
            </a:r>
            <a:endParaRPr lang="nl-BE" sz="1600" dirty="0">
              <a:solidFill>
                <a:schemeClr val="tx2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2DE0BE4-76EB-708D-A9A6-65F11A1A10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063910"/>
            <a:ext cx="6086448" cy="321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766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GB" dirty="0" smtClean="0"/>
              <a:t>Coffee/Tea Break – 5 </a:t>
            </a:r>
            <a:r>
              <a:rPr lang="en-GB" dirty="0" err="1" smtClean="0"/>
              <a:t>mins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07396" y="1772816"/>
            <a:ext cx="845085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 err="1" smtClean="0"/>
              <a:t>Please</a:t>
            </a:r>
            <a:r>
              <a:rPr lang="fr-BE" sz="2000" dirty="0" smtClean="0"/>
              <a:t> </a:t>
            </a:r>
            <a:r>
              <a:rPr lang="fr-BE" sz="2000" dirty="0" err="1" smtClean="0"/>
              <a:t>send</a:t>
            </a:r>
            <a:r>
              <a:rPr lang="fr-BE" sz="2000" dirty="0" smtClean="0"/>
              <a:t> us </a:t>
            </a:r>
            <a:r>
              <a:rPr lang="fr-BE" sz="2000" dirty="0" err="1" smtClean="0"/>
              <a:t>your</a:t>
            </a:r>
            <a:r>
              <a:rPr lang="fr-BE" sz="2000" dirty="0" smtClean="0"/>
              <a:t> contact </a:t>
            </a:r>
            <a:r>
              <a:rPr lang="fr-BE" sz="2000" dirty="0" err="1" smtClean="0"/>
              <a:t>details</a:t>
            </a:r>
            <a:r>
              <a:rPr lang="fr-BE" sz="2000" dirty="0" smtClean="0"/>
              <a:t> (</a:t>
            </a:r>
            <a:r>
              <a:rPr lang="fr-BE" sz="2000" dirty="0" err="1" smtClean="0"/>
              <a:t>name</a:t>
            </a:r>
            <a:r>
              <a:rPr lang="fr-BE" sz="2000" dirty="0" smtClean="0"/>
              <a:t>, </a:t>
            </a:r>
            <a:r>
              <a:rPr lang="fr-BE" sz="2000" dirty="0" err="1" smtClean="0"/>
              <a:t>organization</a:t>
            </a:r>
            <a:r>
              <a:rPr lang="fr-BE" sz="2000" dirty="0" smtClean="0"/>
              <a:t> &amp; email </a:t>
            </a:r>
            <a:r>
              <a:rPr lang="fr-BE" sz="2000" dirty="0" err="1" smtClean="0"/>
              <a:t>address</a:t>
            </a:r>
            <a:r>
              <a:rPr lang="fr-BE" sz="2000" dirty="0" smtClean="0"/>
              <a:t> </a:t>
            </a:r>
            <a:r>
              <a:rPr lang="fr-BE" sz="2000" dirty="0" err="1" smtClean="0"/>
              <a:t>so</a:t>
            </a:r>
            <a:r>
              <a:rPr lang="fr-BE" sz="2000" dirty="0" smtClean="0"/>
              <a:t> </a:t>
            </a:r>
            <a:r>
              <a:rPr lang="fr-BE" sz="2000" dirty="0" err="1" smtClean="0"/>
              <a:t>that</a:t>
            </a:r>
            <a:r>
              <a:rPr lang="fr-BE" sz="2000" dirty="0" smtClean="0"/>
              <a:t> </a:t>
            </a:r>
            <a:r>
              <a:rPr lang="fr-BE" sz="2000" dirty="0" err="1" smtClean="0"/>
              <a:t>we</a:t>
            </a:r>
            <a:r>
              <a:rPr lang="fr-BE" sz="2000" dirty="0" smtClean="0"/>
              <a:t> </a:t>
            </a:r>
            <a:r>
              <a:rPr lang="fr-BE" sz="2000" dirty="0" err="1" smtClean="0"/>
              <a:t>can</a:t>
            </a:r>
            <a:r>
              <a:rPr lang="fr-BE" sz="2000" dirty="0" smtClean="0"/>
              <a:t> </a:t>
            </a:r>
            <a:r>
              <a:rPr lang="fr-BE" sz="2000" dirty="0" err="1" smtClean="0"/>
              <a:t>ensure</a:t>
            </a:r>
            <a:r>
              <a:rPr lang="fr-BE" sz="2000" dirty="0" smtClean="0"/>
              <a:t> </a:t>
            </a:r>
            <a:r>
              <a:rPr lang="fr-BE" sz="2000" dirty="0" err="1" smtClean="0"/>
              <a:t>our</a:t>
            </a:r>
            <a:r>
              <a:rPr lang="fr-BE" sz="2000" dirty="0" smtClean="0"/>
              <a:t> distribution </a:t>
            </a:r>
            <a:r>
              <a:rPr lang="fr-BE" sz="2000" dirty="0" err="1" smtClean="0"/>
              <a:t>list</a:t>
            </a:r>
            <a:r>
              <a:rPr lang="fr-BE" sz="2000" dirty="0" smtClean="0"/>
              <a:t> </a:t>
            </a:r>
            <a:r>
              <a:rPr lang="fr-BE" sz="2000" dirty="0" err="1" smtClean="0"/>
              <a:t>is</a:t>
            </a:r>
            <a:r>
              <a:rPr lang="fr-BE" sz="2000" dirty="0" smtClean="0"/>
              <a:t> as up-to-date as possible)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sz="2000" dirty="0" err="1" smtClean="0"/>
              <a:t>Don’t</a:t>
            </a:r>
            <a:r>
              <a:rPr lang="fr-BE" sz="2000" dirty="0" smtClean="0"/>
              <a:t> </a:t>
            </a:r>
            <a:r>
              <a:rPr lang="fr-BE" sz="2000" dirty="0" err="1" smtClean="0"/>
              <a:t>share</a:t>
            </a:r>
            <a:r>
              <a:rPr lang="fr-BE" sz="2000" dirty="0" smtClean="0"/>
              <a:t> </a:t>
            </a:r>
            <a:r>
              <a:rPr lang="fr-BE" sz="2000" dirty="0" err="1" smtClean="0"/>
              <a:t>this</a:t>
            </a:r>
            <a:r>
              <a:rPr lang="fr-BE" sz="2000" dirty="0" smtClean="0"/>
              <a:t> via chat, but </a:t>
            </a:r>
            <a:r>
              <a:rPr lang="fr-BE" sz="2000" dirty="0" err="1" smtClean="0"/>
              <a:t>send</a:t>
            </a:r>
            <a:r>
              <a:rPr lang="fr-BE" sz="2000" dirty="0" smtClean="0"/>
              <a:t> an email to </a:t>
            </a:r>
            <a:r>
              <a:rPr lang="fr-BE" sz="2000" dirty="0" err="1" smtClean="0"/>
              <a:t>our</a:t>
            </a:r>
            <a:r>
              <a:rPr lang="fr-BE" sz="2000" dirty="0" smtClean="0"/>
              <a:t> </a:t>
            </a:r>
            <a:r>
              <a:rPr lang="fr-BE" sz="2000" dirty="0" err="1" smtClean="0"/>
              <a:t>onboarding</a:t>
            </a:r>
            <a:r>
              <a:rPr lang="fr-BE" sz="2000" dirty="0" smtClean="0"/>
              <a:t> </a:t>
            </a:r>
            <a:r>
              <a:rPr lang="fr-BE" sz="2000" dirty="0" err="1" smtClean="0"/>
              <a:t>mailbox</a:t>
            </a:r>
            <a:r>
              <a:rPr lang="fr-BE" sz="20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u="sng" dirty="0">
                <a:hlinkClick r:id="rId2"/>
              </a:rPr>
              <a:t>onboarding.healthdata@sciensano.be</a:t>
            </a:r>
            <a:endParaRPr lang="fr-B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sz="2000" dirty="0" smtClean="0"/>
          </a:p>
          <a:p>
            <a:endParaRPr lang="fr-BE" sz="2000" dirty="0"/>
          </a:p>
          <a:p>
            <a:endParaRPr lang="fr-BE" sz="2000" dirty="0" smtClean="0"/>
          </a:p>
          <a:p>
            <a:pPr algn="ctr"/>
            <a:r>
              <a:rPr lang="fr-BE" sz="3200" dirty="0" smtClean="0"/>
              <a:t>THANK YOU!!!!</a:t>
            </a:r>
            <a:endParaRPr lang="fr-BE" sz="3200" dirty="0"/>
          </a:p>
        </p:txBody>
      </p:sp>
    </p:spTree>
    <p:extLst>
      <p:ext uri="{BB962C8B-B14F-4D97-AF65-F5344CB8AC3E}">
        <p14:creationId xmlns:p14="http://schemas.microsoft.com/office/powerpoint/2010/main" val="284288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06021" y="1536696"/>
            <a:ext cx="8331959" cy="31164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800" dirty="0"/>
              <a:t>Introduction</a:t>
            </a:r>
            <a:br>
              <a:rPr lang="en-GB" sz="2800" dirty="0"/>
            </a:br>
            <a:r>
              <a:rPr lang="en-US" sz="2800" dirty="0"/>
              <a:t>Online Acceptance Environment</a:t>
            </a:r>
            <a:br>
              <a:rPr lang="en-US" sz="2800" dirty="0"/>
            </a:br>
            <a:r>
              <a:rPr lang="en-US" sz="2800" dirty="0"/>
              <a:t>Technical Documentation</a:t>
            </a:r>
            <a:br>
              <a:rPr lang="en-US" sz="2800" dirty="0"/>
            </a:br>
            <a:r>
              <a:rPr lang="en-US" sz="2800" dirty="0"/>
              <a:t>User </a:t>
            </a:r>
            <a:r>
              <a:rPr lang="en-US" sz="2800" dirty="0" smtClean="0"/>
              <a:t>Accounts/EAM</a:t>
            </a:r>
            <a:br>
              <a:rPr lang="en-US" sz="2800" dirty="0" smtClean="0"/>
            </a:br>
            <a:r>
              <a:rPr lang="fr-BE" sz="2800" dirty="0">
                <a:latin typeface="Arial (heading)"/>
              </a:rPr>
              <a:t>In The Pipeline….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q&amp;a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Q&amp;A</a:t>
            </a:r>
            <a:br>
              <a:rPr lang="en-US" dirty="0"/>
            </a:br>
            <a:endParaRPr lang="en-GB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360000" y="620688"/>
            <a:ext cx="8424002" cy="64297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b="1" dirty="0" smtClean="0">
                <a:solidFill>
                  <a:schemeClr val="bg1"/>
                </a:solidFill>
              </a:rPr>
              <a:t>AGENDA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83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GB" dirty="0"/>
              <a:t>Q &amp; A</a:t>
            </a:r>
          </a:p>
        </p:txBody>
      </p:sp>
      <p:pic>
        <p:nvPicPr>
          <p:cNvPr id="3074" name="Picture 2" descr="Q&amp;a - Free education icons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527" y="2402165"/>
            <a:ext cx="2908008" cy="290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35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06021" y="1268760"/>
            <a:ext cx="8331959" cy="31164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Introduction</a:t>
            </a:r>
            <a:br>
              <a:rPr lang="en-GB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Online Acceptance Environment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Technical Documentation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/>
              <a:t>User </a:t>
            </a:r>
            <a:r>
              <a:rPr lang="en-US" sz="2800" dirty="0" smtClean="0"/>
              <a:t>Accounts/EAM</a:t>
            </a:r>
            <a:br>
              <a:rPr lang="en-US" sz="2800" dirty="0" smtClean="0"/>
            </a:b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In The Pipeline….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Q&amp;A</a:t>
            </a:r>
            <a:r>
              <a:rPr lang="en-US" sz="2800" dirty="0"/>
              <a:t/>
            </a:r>
            <a:br>
              <a:rPr lang="en-US" sz="2800" dirty="0"/>
            </a:b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69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D6D9A-09E7-4321-9579-2464E842E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200" dirty="0">
                <a:latin typeface="Arial (heading)"/>
              </a:rPr>
              <a:t>User</a:t>
            </a:r>
            <a:r>
              <a:rPr lang="fr-BE" sz="2400" dirty="0" smtClean="0"/>
              <a:t> </a:t>
            </a:r>
            <a:r>
              <a:rPr lang="fr-BE" sz="2200" dirty="0" err="1">
                <a:latin typeface="Arial (heading)"/>
              </a:rPr>
              <a:t>Accounts</a:t>
            </a:r>
            <a:endParaRPr lang="en-BE" sz="2200" dirty="0">
              <a:latin typeface="Arial (heading)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C6273-0118-4E8E-BC12-C050171EF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96" y="1689082"/>
            <a:ext cx="8450855" cy="4188190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BE" sz="2000" b="1" dirty="0" smtClean="0"/>
              <a:t>Most </a:t>
            </a:r>
            <a:r>
              <a:rPr lang="en-AU" sz="2000" b="1" dirty="0" smtClean="0"/>
              <a:t>common</a:t>
            </a:r>
            <a:r>
              <a:rPr lang="fr-BE" sz="2000" b="1" dirty="0" smtClean="0"/>
              <a:t> issues/questions on user </a:t>
            </a:r>
            <a:r>
              <a:rPr lang="fr-BE" sz="2000" b="1" dirty="0" err="1" smtClean="0"/>
              <a:t>creation</a:t>
            </a:r>
            <a:endParaRPr lang="fr-BE" sz="2000" b="1" dirty="0" smtClean="0"/>
          </a:p>
          <a:p>
            <a:endParaRPr lang="fr-BE" sz="2000" b="1" dirty="0" smtClean="0"/>
          </a:p>
          <a:p>
            <a:r>
              <a:rPr lang="en-US" sz="1600" b="1" dirty="0" smtClean="0"/>
              <a:t>Author </a:t>
            </a:r>
            <a:r>
              <a:rPr lang="en-US" sz="1600" b="1" dirty="0"/>
              <a:t>group issues</a:t>
            </a:r>
            <a:r>
              <a:rPr lang="en-US" sz="1600" b="1" dirty="0" smtClean="0"/>
              <a:t>: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latin typeface="+mn-lt"/>
              </a:rPr>
              <a:t>Author group empty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Requested author group not present in HD4DP2</a:t>
            </a:r>
          </a:p>
          <a:p>
            <a:endParaRPr lang="en-US" sz="1600" dirty="0"/>
          </a:p>
          <a:p>
            <a:r>
              <a:rPr lang="en-US" sz="1600" b="1" dirty="0" smtClean="0"/>
              <a:t>Login credentials not working: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Role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</a:t>
            </a:r>
            <a:r>
              <a:rPr lang="en-US" sz="1600" dirty="0" smtClean="0"/>
              <a:t>assword reset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</a:t>
            </a:r>
            <a:r>
              <a:rPr lang="en-US" sz="1600" dirty="0" smtClean="0"/>
              <a:t>esending of credentials (due to expired password link)</a:t>
            </a:r>
            <a:br>
              <a:rPr lang="en-US" sz="1600" dirty="0" smtClean="0"/>
            </a:br>
            <a:endParaRPr lang="en-US" sz="1600" dirty="0"/>
          </a:p>
          <a:p>
            <a:r>
              <a:rPr lang="en-US" sz="1400" dirty="0"/>
              <a:t/>
            </a:r>
            <a:br>
              <a:rPr lang="en-US" sz="1400" dirty="0"/>
            </a:br>
            <a:endParaRPr lang="fr-BE" sz="1350" dirty="0"/>
          </a:p>
        </p:txBody>
      </p:sp>
    </p:spTree>
    <p:extLst>
      <p:ext uri="{BB962C8B-B14F-4D97-AF65-F5344CB8AC3E}">
        <p14:creationId xmlns:p14="http://schemas.microsoft.com/office/powerpoint/2010/main" val="309854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D6D9A-09E7-4321-9579-2464E842E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200" dirty="0">
                <a:latin typeface="Arial (heading)"/>
              </a:rPr>
              <a:t>EAM</a:t>
            </a:r>
            <a:endParaRPr lang="en-BE" sz="2200" dirty="0">
              <a:latin typeface="Arial (heading)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C6273-0118-4E8E-BC12-C050171EF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66875"/>
            <a:ext cx="8654355" cy="3876676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BE" sz="1600" b="1" dirty="0" smtClean="0"/>
              <a:t>Initial Scope – </a:t>
            </a:r>
            <a:r>
              <a:rPr lang="fr-BE" sz="1600" dirty="0" smtClean="0"/>
              <a:t>to capture </a:t>
            </a:r>
            <a:r>
              <a:rPr lang="fr-BE" sz="1600" dirty="0" err="1" smtClean="0"/>
              <a:t>users</a:t>
            </a:r>
            <a:r>
              <a:rPr lang="fr-BE" sz="1600" dirty="0" smtClean="0"/>
              <a:t> </a:t>
            </a:r>
            <a:r>
              <a:rPr lang="fr-BE" sz="1600" dirty="0" err="1" smtClean="0"/>
              <a:t>only</a:t>
            </a:r>
            <a:r>
              <a:rPr lang="fr-BE" sz="1600" dirty="0" smtClean="0"/>
              <a:t> and not </a:t>
            </a:r>
            <a:r>
              <a:rPr lang="fr-BE" sz="1600" dirty="0" err="1" smtClean="0"/>
              <a:t>designed</a:t>
            </a:r>
            <a:r>
              <a:rPr lang="fr-BE" sz="1600" dirty="0" smtClean="0"/>
              <a:t> for user management</a:t>
            </a:r>
          </a:p>
          <a:p>
            <a:r>
              <a:rPr lang="fr-BE" sz="1600" b="1" dirty="0" err="1" smtClean="0"/>
              <a:t>Updated</a:t>
            </a:r>
            <a:r>
              <a:rPr lang="fr-BE" sz="1600" b="1" dirty="0" smtClean="0"/>
              <a:t> Scope – </a:t>
            </a:r>
            <a:r>
              <a:rPr lang="fr-BE" sz="1600" dirty="0" err="1" smtClean="0"/>
              <a:t>integrate</a:t>
            </a:r>
            <a:r>
              <a:rPr lang="fr-BE" sz="1600" dirty="0" smtClean="0"/>
              <a:t> user management </a:t>
            </a:r>
            <a:r>
              <a:rPr lang="fr-BE" sz="1600" dirty="0" err="1" smtClean="0"/>
              <a:t>capabilities</a:t>
            </a:r>
            <a:endParaRPr lang="fr-BE" sz="1600" dirty="0" smtClean="0"/>
          </a:p>
          <a:p>
            <a:endParaRPr lang="fr-BE" sz="1600" b="1" dirty="0" smtClean="0"/>
          </a:p>
          <a:p>
            <a:r>
              <a:rPr lang="fr-BE" sz="1600" b="1" dirty="0" err="1" smtClean="0"/>
              <a:t>Internal</a:t>
            </a:r>
            <a:r>
              <a:rPr lang="fr-BE" sz="1600" b="1" dirty="0" smtClean="0"/>
              <a:t> Impact: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 err="1" smtClean="0"/>
              <a:t>Substantial</a:t>
            </a:r>
            <a:r>
              <a:rPr lang="fr-BE" sz="1600" dirty="0" smtClean="0"/>
              <a:t> </a:t>
            </a:r>
            <a:r>
              <a:rPr lang="fr-BE" sz="1600" dirty="0" err="1" smtClean="0"/>
              <a:t>involvement</a:t>
            </a:r>
            <a:r>
              <a:rPr lang="fr-BE" sz="1600" dirty="0" smtClean="0"/>
              <a:t> </a:t>
            </a:r>
            <a:r>
              <a:rPr lang="fr-BE" sz="1600" dirty="0" err="1" smtClean="0"/>
              <a:t>from</a:t>
            </a:r>
            <a:r>
              <a:rPr lang="fr-BE" sz="1600" dirty="0" smtClean="0"/>
              <a:t> </a:t>
            </a:r>
            <a:r>
              <a:rPr lang="fr-BE" sz="1600" dirty="0" err="1" smtClean="0"/>
              <a:t>our</a:t>
            </a:r>
            <a:r>
              <a:rPr lang="fr-BE" sz="1600" dirty="0" smtClean="0"/>
              <a:t> </a:t>
            </a:r>
            <a:r>
              <a:rPr lang="fr-BE" sz="1600" dirty="0" err="1" smtClean="0"/>
              <a:t>operations</a:t>
            </a:r>
            <a:r>
              <a:rPr lang="fr-BE" sz="1600" dirty="0" smtClean="0"/>
              <a:t> team </a:t>
            </a:r>
            <a:r>
              <a:rPr lang="fr-BE" sz="1600" dirty="0" err="1" smtClean="0"/>
              <a:t>required</a:t>
            </a:r>
            <a:r>
              <a:rPr lang="fr-BE" sz="1600" dirty="0" smtClean="0"/>
              <a:t> to </a:t>
            </a:r>
            <a:r>
              <a:rPr lang="fr-BE" sz="1600" dirty="0" err="1" smtClean="0"/>
              <a:t>solve</a:t>
            </a:r>
            <a:r>
              <a:rPr lang="fr-BE" sz="1600" dirty="0" smtClean="0"/>
              <a:t> </a:t>
            </a:r>
            <a:r>
              <a:rPr lang="fr-BE" sz="1600" dirty="0" err="1" smtClean="0"/>
              <a:t>each</a:t>
            </a:r>
            <a:r>
              <a:rPr lang="fr-BE" sz="1600" dirty="0" smtClean="0"/>
              <a:t> issue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600" b="1" dirty="0"/>
          </a:p>
          <a:p>
            <a:r>
              <a:rPr lang="fr-BE" sz="1600" b="1" dirty="0" smtClean="0"/>
              <a:t>Client Impact: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 smtClean="0"/>
              <a:t>Time </a:t>
            </a:r>
            <a:r>
              <a:rPr lang="fr-BE" sz="1600" dirty="0" err="1" smtClean="0"/>
              <a:t>lost</a:t>
            </a:r>
            <a:r>
              <a:rPr lang="fr-BE" sz="1600" dirty="0" smtClean="0"/>
              <a:t> </a:t>
            </a:r>
            <a:r>
              <a:rPr lang="fr-BE" sz="1600" dirty="0" err="1" smtClean="0"/>
              <a:t>while</a:t>
            </a:r>
            <a:r>
              <a:rPr lang="fr-BE" sz="1600" dirty="0" smtClean="0"/>
              <a:t> the issue </a:t>
            </a:r>
            <a:r>
              <a:rPr lang="fr-BE" sz="1600" dirty="0" err="1" smtClean="0"/>
              <a:t>is</a:t>
            </a:r>
            <a:r>
              <a:rPr lang="fr-BE" sz="1600" dirty="0" smtClean="0"/>
              <a:t> </a:t>
            </a:r>
            <a:r>
              <a:rPr lang="fr-BE" sz="1600" dirty="0" err="1" smtClean="0"/>
              <a:t>fixed</a:t>
            </a:r>
            <a:endParaRPr lang="fr-B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 err="1" smtClean="0"/>
              <a:t>Potential</a:t>
            </a:r>
            <a:r>
              <a:rPr lang="fr-BE" sz="1600" dirty="0" smtClean="0"/>
              <a:t> accumulation of registrations to </a:t>
            </a:r>
            <a:r>
              <a:rPr lang="fr-BE" sz="1600" dirty="0" err="1" smtClean="0"/>
              <a:t>handle</a:t>
            </a:r>
            <a:endParaRPr lang="fr-BE" sz="1600" dirty="0" smtClean="0"/>
          </a:p>
          <a:p>
            <a:endParaRPr lang="fr-BE" sz="1600" b="1" dirty="0" smtClean="0"/>
          </a:p>
          <a:p>
            <a:r>
              <a:rPr lang="fr-BE" sz="1600" b="1" dirty="0" smtClean="0"/>
              <a:t>Solution: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 smtClean="0"/>
              <a:t>Change </a:t>
            </a:r>
            <a:r>
              <a:rPr lang="fr-BE" sz="1600" dirty="0" err="1" smtClean="0"/>
              <a:t>underlying</a:t>
            </a:r>
            <a:r>
              <a:rPr lang="fr-BE" sz="1600" dirty="0" smtClean="0"/>
              <a:t> software</a:t>
            </a:r>
          </a:p>
          <a:p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51733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D6D9A-09E7-4321-9579-2464E842E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200" dirty="0">
                <a:latin typeface="Arial (heading)"/>
              </a:rPr>
              <a:t>EAM</a:t>
            </a:r>
            <a:endParaRPr lang="en-BE" sz="2200" dirty="0">
              <a:latin typeface="Arial (heading)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3217695"/>
              </p:ext>
            </p:extLst>
          </p:nvPr>
        </p:nvGraphicFramePr>
        <p:xfrm>
          <a:off x="404813" y="1689100"/>
          <a:ext cx="8453438" cy="3219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6719">
                  <a:extLst>
                    <a:ext uri="{9D8B030D-6E8A-4147-A177-3AD203B41FA5}">
                      <a16:colId xmlns:a16="http://schemas.microsoft.com/office/drawing/2014/main" val="1862688332"/>
                    </a:ext>
                  </a:extLst>
                </a:gridCol>
                <a:gridCol w="4226719">
                  <a:extLst>
                    <a:ext uri="{9D8B030D-6E8A-4147-A177-3AD203B41FA5}">
                      <a16:colId xmlns:a16="http://schemas.microsoft.com/office/drawing/2014/main" val="683832533"/>
                    </a:ext>
                  </a:extLst>
                </a:gridCol>
              </a:tblGrid>
              <a:tr h="536589">
                <a:tc>
                  <a:txBody>
                    <a:bodyPr/>
                    <a:lstStyle/>
                    <a:p>
                      <a:pPr algn="ctr"/>
                      <a:r>
                        <a:rPr lang="fr-BE" dirty="0" err="1" smtClean="0"/>
                        <a:t>Technical</a:t>
                      </a:r>
                      <a:r>
                        <a:rPr lang="fr-BE" baseline="0" dirty="0" smtClean="0"/>
                        <a:t> </a:t>
                      </a:r>
                      <a:r>
                        <a:rPr lang="fr-BE" baseline="0" dirty="0" err="1" smtClean="0"/>
                        <a:t>Benefits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Business </a:t>
                      </a:r>
                      <a:r>
                        <a:rPr lang="fr-BE" dirty="0" err="1" smtClean="0"/>
                        <a:t>Benefits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621654"/>
                  </a:ext>
                </a:extLst>
              </a:tr>
              <a:tr h="536589">
                <a:tc>
                  <a:txBody>
                    <a:bodyPr/>
                    <a:lstStyle/>
                    <a:p>
                      <a:pPr algn="ctr"/>
                      <a:r>
                        <a:rPr lang="fr-BE" dirty="0" err="1" smtClean="0"/>
                        <a:t>Scalability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Interactive Feedback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035023"/>
                  </a:ext>
                </a:extLst>
              </a:tr>
              <a:tr h="536589">
                <a:tc>
                  <a:txBody>
                    <a:bodyPr/>
                    <a:lstStyle/>
                    <a:p>
                      <a:pPr algn="ctr"/>
                      <a:r>
                        <a:rPr lang="fr-BE" dirty="0" err="1" smtClean="0"/>
                        <a:t>Reliability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err="1" smtClean="0"/>
                        <a:t>Faster</a:t>
                      </a:r>
                      <a:r>
                        <a:rPr lang="fr-BE" dirty="0" smtClean="0"/>
                        <a:t> User </a:t>
                      </a:r>
                      <a:r>
                        <a:rPr lang="fr-BE" dirty="0" err="1" smtClean="0"/>
                        <a:t>Onboarding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323217"/>
                  </a:ext>
                </a:extLst>
              </a:tr>
              <a:tr h="536589"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Security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err="1" smtClean="0"/>
                        <a:t>Better</a:t>
                      </a:r>
                      <a:r>
                        <a:rPr lang="fr-BE" baseline="0" dirty="0" smtClean="0"/>
                        <a:t> User </a:t>
                      </a:r>
                      <a:r>
                        <a:rPr lang="fr-BE" baseline="0" dirty="0" err="1" smtClean="0"/>
                        <a:t>Experience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0393939"/>
                  </a:ext>
                </a:extLst>
              </a:tr>
              <a:tr h="536589">
                <a:tc>
                  <a:txBody>
                    <a:bodyPr/>
                    <a:lstStyle/>
                    <a:p>
                      <a:pPr algn="ctr"/>
                      <a:r>
                        <a:rPr lang="fr-BE" dirty="0" err="1" smtClean="0"/>
                        <a:t>Integration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err="1" smtClean="0"/>
                        <a:t>Enhanced</a:t>
                      </a:r>
                      <a:r>
                        <a:rPr lang="fr-BE" dirty="0" smtClean="0"/>
                        <a:t> Collaboration</a:t>
                      </a:r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377899"/>
                  </a:ext>
                </a:extLst>
              </a:tr>
              <a:tr h="536589">
                <a:tc>
                  <a:txBody>
                    <a:bodyPr/>
                    <a:lstStyle/>
                    <a:p>
                      <a:pPr algn="ctr"/>
                      <a:r>
                        <a:rPr lang="fr-BE" dirty="0" err="1" smtClean="0"/>
                        <a:t>Improved</a:t>
                      </a:r>
                      <a:r>
                        <a:rPr lang="fr-BE" dirty="0" smtClean="0"/>
                        <a:t> </a:t>
                      </a:r>
                      <a:r>
                        <a:rPr lang="fr-BE" dirty="0" err="1" smtClean="0"/>
                        <a:t>Efficiency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4912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81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GB" dirty="0"/>
              <a:t>Q &amp; A</a:t>
            </a:r>
          </a:p>
        </p:txBody>
      </p:sp>
      <p:pic>
        <p:nvPicPr>
          <p:cNvPr id="3074" name="Picture 2" descr="Q&amp;a - Free education icons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527" y="2402165"/>
            <a:ext cx="2908008" cy="290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79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06021" y="1268760"/>
            <a:ext cx="8331959" cy="311644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Introduction</a:t>
            </a:r>
            <a:br>
              <a:rPr lang="en-GB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Online Acceptance Environment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Technical Documentation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User Accounts/EAM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fr-BE" sz="2800" dirty="0">
                <a:latin typeface="Arial (heading)"/>
              </a:rPr>
              <a:t>In The Pipeline….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Q&amp;A</a:t>
            </a:r>
            <a:r>
              <a:rPr lang="en-US" sz="2800" dirty="0"/>
              <a:t/>
            </a:r>
            <a:br>
              <a:rPr lang="en-US" sz="2800" dirty="0"/>
            </a:b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11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D6D9A-09E7-4321-9579-2464E842E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2200" dirty="0" smtClean="0">
                <a:latin typeface="Arial (heading)"/>
              </a:rPr>
              <a:t>In The Pipeline….</a:t>
            </a:r>
            <a:br>
              <a:rPr lang="fr-BE" sz="2200" dirty="0" smtClean="0">
                <a:latin typeface="Arial (heading)"/>
              </a:rPr>
            </a:br>
            <a:r>
              <a:rPr lang="fr-BE" sz="2200" dirty="0" smtClean="0">
                <a:latin typeface="Arial (heading)"/>
              </a:rPr>
              <a:t>Regular Info Sessions &amp; </a:t>
            </a:r>
            <a:r>
              <a:rPr lang="fr-BE" sz="2200" dirty="0" err="1" smtClean="0">
                <a:latin typeface="Arial (heading)"/>
              </a:rPr>
              <a:t>MyCareNet</a:t>
            </a:r>
            <a:endParaRPr lang="en-BE" sz="2200" dirty="0">
              <a:latin typeface="Arial (heading)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C6273-0118-4E8E-BC12-C050171EF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96" y="1666875"/>
            <a:ext cx="8498479" cy="3876676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fr-BE" sz="1600" b="1" dirty="0" err="1" smtClean="0"/>
              <a:t>When</a:t>
            </a:r>
            <a:r>
              <a:rPr lang="fr-BE" sz="1600" b="1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 smtClean="0"/>
              <a:t>Weekly/bi-</a:t>
            </a:r>
            <a:r>
              <a:rPr lang="fr-BE" sz="1600" dirty="0" err="1" smtClean="0"/>
              <a:t>weekly</a:t>
            </a:r>
            <a:r>
              <a:rPr lang="fr-BE" sz="1600" dirty="0" smtClean="0"/>
              <a:t> (to </a:t>
            </a:r>
            <a:r>
              <a:rPr lang="fr-BE" sz="1600" dirty="0" err="1" smtClean="0"/>
              <a:t>be</a:t>
            </a:r>
            <a:r>
              <a:rPr lang="fr-BE" sz="1600" dirty="0" smtClean="0"/>
              <a:t> </a:t>
            </a:r>
            <a:r>
              <a:rPr lang="fr-BE" sz="1600" dirty="0" err="1" smtClean="0"/>
              <a:t>determined</a:t>
            </a:r>
            <a:r>
              <a:rPr lang="fr-BE" sz="1600" dirty="0" smtClean="0"/>
              <a:t>) via </a:t>
            </a:r>
            <a:r>
              <a:rPr lang="fr-BE" sz="1600" dirty="0" err="1" smtClean="0"/>
              <a:t>webex</a:t>
            </a:r>
            <a:endParaRPr lang="fr-BE" sz="1600" b="1" dirty="0"/>
          </a:p>
          <a:p>
            <a:r>
              <a:rPr lang="fr-BE" sz="1600" b="1" dirty="0" err="1" smtClean="0"/>
              <a:t>Why</a:t>
            </a:r>
            <a:r>
              <a:rPr lang="fr-BE" sz="1600" b="1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 err="1" smtClean="0"/>
              <a:t>Because</a:t>
            </a:r>
            <a:r>
              <a:rPr lang="fr-BE" sz="1600" dirty="0" smtClean="0"/>
              <a:t> </a:t>
            </a:r>
            <a:r>
              <a:rPr lang="fr-BE" sz="1600" dirty="0" err="1" smtClean="0"/>
              <a:t>we</a:t>
            </a:r>
            <a:r>
              <a:rPr lang="fr-BE" sz="1600" dirty="0" smtClean="0"/>
              <a:t> </a:t>
            </a:r>
            <a:r>
              <a:rPr lang="fr-BE" sz="1600" dirty="0" err="1" smtClean="0"/>
              <a:t>want</a:t>
            </a:r>
            <a:r>
              <a:rPr lang="fr-BE" sz="1600" dirty="0" smtClean="0"/>
              <a:t> to </a:t>
            </a:r>
            <a:r>
              <a:rPr lang="fr-BE" sz="1600" dirty="0" err="1" smtClean="0"/>
              <a:t>listen</a:t>
            </a:r>
            <a:r>
              <a:rPr lang="fr-BE" sz="1600" dirty="0" smtClean="0"/>
              <a:t> to </a:t>
            </a:r>
            <a:r>
              <a:rPr lang="fr-BE" sz="1600" dirty="0" err="1" smtClean="0"/>
              <a:t>your</a:t>
            </a:r>
            <a:r>
              <a:rPr lang="fr-BE" sz="1600" dirty="0" smtClean="0"/>
              <a:t> </a:t>
            </a:r>
            <a:r>
              <a:rPr lang="fr-BE" sz="1600" dirty="0" err="1" smtClean="0"/>
              <a:t>needs</a:t>
            </a:r>
            <a:r>
              <a:rPr lang="fr-BE" sz="1600" dirty="0" smtClean="0"/>
              <a:t> and </a:t>
            </a:r>
            <a:r>
              <a:rPr lang="fr-BE" sz="1600" dirty="0" err="1" smtClean="0"/>
              <a:t>concerns</a:t>
            </a:r>
            <a:endParaRPr lang="fr-BE" sz="1600" dirty="0" smtClean="0"/>
          </a:p>
          <a:p>
            <a:r>
              <a:rPr lang="fr-BE" sz="1600" b="1" dirty="0" err="1" smtClean="0"/>
              <a:t>What</a:t>
            </a:r>
            <a:r>
              <a:rPr lang="fr-BE" sz="1600" b="1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 err="1" smtClean="0"/>
              <a:t>Discussing</a:t>
            </a:r>
            <a:r>
              <a:rPr lang="fr-BE" sz="1600" dirty="0" smtClean="0"/>
              <a:t> </a:t>
            </a:r>
            <a:r>
              <a:rPr lang="fr-BE" sz="1600" dirty="0" err="1" smtClean="0"/>
              <a:t>critical</a:t>
            </a:r>
            <a:r>
              <a:rPr lang="fr-BE" sz="1600" dirty="0" smtClean="0"/>
              <a:t> service desk tickets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 smtClean="0"/>
              <a:t>Topics </a:t>
            </a:r>
            <a:r>
              <a:rPr lang="fr-BE" sz="1600" dirty="0" err="1" smtClean="0"/>
              <a:t>determined</a:t>
            </a:r>
            <a:r>
              <a:rPr lang="fr-BE" sz="1600" dirty="0" smtClean="0"/>
              <a:t> by the audience </a:t>
            </a:r>
            <a:r>
              <a:rPr lang="fr-BE" sz="1600" dirty="0" err="1" smtClean="0"/>
              <a:t>ahead</a:t>
            </a:r>
            <a:r>
              <a:rPr lang="fr-BE" sz="1600" dirty="0" smtClean="0"/>
              <a:t> of </a:t>
            </a:r>
            <a:r>
              <a:rPr lang="fr-BE" sz="1600" dirty="0" err="1" smtClean="0"/>
              <a:t>each</a:t>
            </a:r>
            <a:r>
              <a:rPr lang="fr-BE" sz="1600" dirty="0" smtClean="0"/>
              <a:t> session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 smtClean="0"/>
              <a:t>Crucial updates </a:t>
            </a:r>
            <a:r>
              <a:rPr lang="fr-BE" sz="1600" dirty="0" err="1" smtClean="0"/>
              <a:t>relating</a:t>
            </a:r>
            <a:r>
              <a:rPr lang="fr-BE" sz="1600" dirty="0" smtClean="0"/>
              <a:t> to </a:t>
            </a:r>
            <a:r>
              <a:rPr lang="fr-BE" sz="1600" dirty="0" err="1" smtClean="0"/>
              <a:t>tools</a:t>
            </a:r>
            <a:r>
              <a:rPr lang="fr-BE" sz="1600" dirty="0" smtClean="0"/>
              <a:t> and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BE" sz="1600" dirty="0"/>
          </a:p>
          <a:p>
            <a:r>
              <a:rPr lang="fr-BE" sz="1600" b="1" dirty="0" err="1" smtClean="0"/>
              <a:t>MyCareNet</a:t>
            </a:r>
            <a:endParaRPr lang="fr-BE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 err="1" smtClean="0"/>
              <a:t>Soon</a:t>
            </a:r>
            <a:r>
              <a:rPr lang="fr-BE" sz="1600" dirty="0" smtClean="0"/>
              <a:t> to </a:t>
            </a:r>
            <a:r>
              <a:rPr lang="fr-BE" sz="1600" dirty="0" err="1" smtClean="0"/>
              <a:t>be</a:t>
            </a:r>
            <a:r>
              <a:rPr lang="fr-BE" sz="1600" dirty="0" smtClean="0"/>
              <a:t> </a:t>
            </a:r>
            <a:r>
              <a:rPr lang="fr-BE" sz="1600" dirty="0" err="1" smtClean="0"/>
              <a:t>finalized</a:t>
            </a:r>
            <a:endParaRPr lang="fr-B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sz="1600" dirty="0" smtClean="0"/>
              <a:t>You </a:t>
            </a:r>
            <a:r>
              <a:rPr lang="fr-BE" sz="1600" dirty="0" err="1" smtClean="0"/>
              <a:t>can</a:t>
            </a:r>
            <a:r>
              <a:rPr lang="fr-BE" sz="1600" dirty="0" smtClean="0"/>
              <a:t> </a:t>
            </a:r>
            <a:r>
              <a:rPr lang="fr-BE" sz="1600" dirty="0" err="1" smtClean="0"/>
              <a:t>address</a:t>
            </a:r>
            <a:r>
              <a:rPr lang="fr-BE" sz="1600" dirty="0" smtClean="0"/>
              <a:t> </a:t>
            </a:r>
            <a:r>
              <a:rPr lang="fr-BE" sz="1600" dirty="0" err="1" smtClean="0"/>
              <a:t>your</a:t>
            </a:r>
            <a:r>
              <a:rPr lang="fr-BE" sz="1600" dirty="0" smtClean="0"/>
              <a:t> questions to: </a:t>
            </a:r>
            <a:r>
              <a:rPr lang="en-US" u="sng" dirty="0" smtClean="0">
                <a:hlinkClick r:id="rId3"/>
              </a:rPr>
              <a:t>qermid@riziv-inami.fgov.be</a:t>
            </a:r>
            <a:endParaRPr lang="en-US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Change of process </a:t>
            </a:r>
            <a:endParaRPr lang="fr-BE" sz="1600" dirty="0" smtClean="0"/>
          </a:p>
          <a:p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319696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GB" dirty="0"/>
              <a:t>Q &amp; A</a:t>
            </a:r>
          </a:p>
        </p:txBody>
      </p:sp>
      <p:pic>
        <p:nvPicPr>
          <p:cNvPr id="3074" name="Picture 2" descr="Q&amp;a - Free education icons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527" y="2402165"/>
            <a:ext cx="2908008" cy="290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15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06021" y="1268760"/>
            <a:ext cx="8331959" cy="313556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800" dirty="0"/>
              <a:t>Introduction</a:t>
            </a:r>
            <a:br>
              <a:rPr lang="en-GB" sz="2800" dirty="0"/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Online Acceptance Environment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Technical Documentation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User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Accounts/EAM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In The Pipeline….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</a:rPr>
              <a:t>q&amp;a</a:t>
            </a:r>
            <a:r>
              <a:rPr lang="en-US" sz="2800" dirty="0"/>
              <a:t/>
            </a:r>
            <a:br>
              <a:rPr lang="en-US" sz="2800" dirty="0"/>
            </a:b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41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D6D9A-09E7-4321-9579-2464E842E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2200" dirty="0">
                <a:latin typeface="Arial (heading)"/>
              </a:rPr>
              <a:t>Introduction</a:t>
            </a:r>
            <a:endParaRPr lang="en-BE" sz="2200" dirty="0">
              <a:latin typeface="Arial (heading)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C6273-0118-4E8E-BC12-C050171EF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814" y="1689082"/>
            <a:ext cx="8453437" cy="3854469"/>
          </a:xfrm>
        </p:spPr>
        <p:txBody>
          <a:bodyPr>
            <a:normAutofit/>
          </a:bodyPr>
          <a:lstStyle/>
          <a:p>
            <a:r>
              <a:rPr lang="fr-BE" sz="1800" b="1" dirty="0" err="1" smtClean="0">
                <a:latin typeface="+mn-lt"/>
              </a:rPr>
              <a:t>Commonly</a:t>
            </a:r>
            <a:r>
              <a:rPr lang="fr-BE" sz="1800" b="1" dirty="0" smtClean="0">
                <a:latin typeface="+mn-lt"/>
              </a:rPr>
              <a:t> </a:t>
            </a:r>
            <a:r>
              <a:rPr lang="fr-BE" sz="1800" b="1" dirty="0" err="1" smtClean="0">
                <a:latin typeface="+mn-lt"/>
              </a:rPr>
              <a:t>reported</a:t>
            </a:r>
            <a:r>
              <a:rPr lang="fr-BE" sz="1800" b="1" dirty="0" smtClean="0">
                <a:latin typeface="+mn-lt"/>
              </a:rPr>
              <a:t> issues </a:t>
            </a:r>
            <a:r>
              <a:rPr lang="fr-BE" sz="1800" b="1" dirty="0" err="1" smtClean="0">
                <a:latin typeface="+mn-lt"/>
              </a:rPr>
              <a:t>affecting</a:t>
            </a:r>
            <a:r>
              <a:rPr lang="fr-BE" sz="1800" b="1" dirty="0" smtClean="0">
                <a:latin typeface="+mn-lt"/>
              </a:rPr>
              <a:t>/</a:t>
            </a:r>
            <a:r>
              <a:rPr lang="fr-BE" sz="1800" b="1" dirty="0" err="1" smtClean="0">
                <a:latin typeface="+mn-lt"/>
              </a:rPr>
              <a:t>impacting</a:t>
            </a:r>
            <a:r>
              <a:rPr lang="fr-BE" sz="1800" b="1" dirty="0" smtClean="0">
                <a:latin typeface="+mn-lt"/>
              </a:rPr>
              <a:t> </a:t>
            </a:r>
            <a:r>
              <a:rPr lang="fr-BE" sz="1800" b="1" dirty="0" err="1" smtClean="0">
                <a:latin typeface="+mn-lt"/>
              </a:rPr>
              <a:t>most</a:t>
            </a:r>
            <a:r>
              <a:rPr lang="fr-BE" sz="1800" b="1" dirty="0" smtClean="0">
                <a:latin typeface="+mn-lt"/>
              </a:rPr>
              <a:t> </a:t>
            </a:r>
            <a:r>
              <a:rPr lang="fr-BE" sz="1800" b="1" dirty="0" err="1" smtClean="0">
                <a:latin typeface="+mn-lt"/>
              </a:rPr>
              <a:t>hospitals</a:t>
            </a:r>
            <a:endParaRPr lang="fr-BE" sz="1800" b="1" dirty="0" smtClean="0">
              <a:latin typeface="+mn-lt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BE" sz="1600" dirty="0" err="1" smtClean="0"/>
              <a:t>Technical</a:t>
            </a:r>
            <a:r>
              <a:rPr lang="fr-BE" sz="1600" dirty="0" smtClean="0"/>
              <a:t> Documentation </a:t>
            </a:r>
            <a:r>
              <a:rPr lang="fr-BE" sz="1600" dirty="0" smtClean="0">
                <a:sym typeface="Wingdings" panose="05000000000000000000" pitchFamily="2" charset="2"/>
              </a:rPr>
              <a:t> </a:t>
            </a:r>
            <a:r>
              <a:rPr lang="fr-BE" sz="1600" dirty="0" smtClean="0"/>
              <a:t> </a:t>
            </a:r>
            <a:r>
              <a:rPr lang="fr-BE" sz="1600" dirty="0" err="1"/>
              <a:t>I</a:t>
            </a:r>
            <a:r>
              <a:rPr lang="fr-BE" sz="1600" dirty="0" err="1" smtClean="0"/>
              <a:t>ncomplete</a:t>
            </a:r>
            <a:r>
              <a:rPr lang="fr-BE" sz="1600" dirty="0" smtClean="0"/>
              <a:t> or incorrect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BE" sz="1600" dirty="0" smtClean="0"/>
              <a:t>Online </a:t>
            </a:r>
            <a:r>
              <a:rPr lang="fr-BE" sz="1600" dirty="0" err="1" smtClean="0"/>
              <a:t>Acceptance</a:t>
            </a:r>
            <a:r>
              <a:rPr lang="fr-BE" sz="1600" dirty="0" smtClean="0"/>
              <a:t> </a:t>
            </a:r>
            <a:r>
              <a:rPr lang="fr-BE" sz="1600" dirty="0" err="1" smtClean="0"/>
              <a:t>Environment</a:t>
            </a:r>
            <a:r>
              <a:rPr lang="fr-BE" sz="1600" dirty="0" smtClean="0"/>
              <a:t> </a:t>
            </a:r>
            <a:r>
              <a:rPr lang="fr-BE" sz="1600" dirty="0" smtClean="0">
                <a:sym typeface="Wingdings" panose="05000000000000000000" pitchFamily="2" charset="2"/>
              </a:rPr>
              <a:t> </a:t>
            </a:r>
            <a:r>
              <a:rPr lang="fr-BE" sz="1600" dirty="0" err="1" smtClean="0">
                <a:sym typeface="Wingdings" panose="05000000000000000000" pitchFamily="2" charset="2"/>
              </a:rPr>
              <a:t>Missing</a:t>
            </a:r>
            <a:endParaRPr lang="fr-BE" sz="1600" dirty="0" smtClean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fr-BE" sz="1600" dirty="0" smtClean="0"/>
              <a:t>User Access / EAM </a:t>
            </a:r>
            <a:r>
              <a:rPr lang="fr-BE" sz="1600" dirty="0" smtClean="0">
                <a:sym typeface="Wingdings" panose="05000000000000000000" pitchFamily="2" charset="2"/>
              </a:rPr>
              <a:t> Diverse issues</a:t>
            </a:r>
            <a:endParaRPr lang="fr-BE" sz="1600" dirty="0" smtClean="0"/>
          </a:p>
          <a:p>
            <a:endParaRPr lang="fr-BE" sz="1600" dirty="0" smtClean="0"/>
          </a:p>
          <a:p>
            <a:r>
              <a:rPr lang="fr-BE" sz="1600" b="1" dirty="0" err="1" smtClean="0"/>
              <a:t>Healthdata</a:t>
            </a:r>
            <a:r>
              <a:rPr lang="fr-BE" sz="1600" b="1" dirty="0" smtClean="0"/>
              <a:t> </a:t>
            </a:r>
            <a:r>
              <a:rPr lang="fr-BE" sz="1600" b="1" dirty="0" err="1" smtClean="0"/>
              <a:t>is</a:t>
            </a:r>
            <a:r>
              <a:rPr lang="fr-BE" sz="1600" b="1" dirty="0" smtClean="0"/>
              <a:t> </a:t>
            </a:r>
            <a:r>
              <a:rPr lang="fr-BE" sz="1600" b="1" dirty="0" err="1" smtClean="0"/>
              <a:t>working</a:t>
            </a:r>
            <a:r>
              <a:rPr lang="fr-BE" sz="1600" b="1" dirty="0" smtClean="0"/>
              <a:t> hard to </a:t>
            </a:r>
            <a:r>
              <a:rPr lang="fr-BE" sz="1600" b="1" dirty="0" err="1" smtClean="0"/>
              <a:t>address</a:t>
            </a:r>
            <a:r>
              <a:rPr lang="fr-BE" sz="1600" b="1" dirty="0" smtClean="0"/>
              <a:t> all </a:t>
            </a:r>
            <a:r>
              <a:rPr lang="fr-BE" sz="1600" b="1" dirty="0" err="1" smtClean="0"/>
              <a:t>these</a:t>
            </a:r>
            <a:r>
              <a:rPr lang="fr-BE" sz="1600" b="1" dirty="0" smtClean="0"/>
              <a:t> topics…and </a:t>
            </a:r>
            <a:r>
              <a:rPr lang="fr-BE" sz="1600" b="1" dirty="0" err="1" smtClean="0"/>
              <a:t>we</a:t>
            </a:r>
            <a:r>
              <a:rPr lang="fr-BE" sz="1600" b="1" dirty="0" smtClean="0"/>
              <a:t> are </a:t>
            </a:r>
            <a:r>
              <a:rPr lang="fr-BE" sz="1600" b="1" dirty="0" err="1" smtClean="0"/>
              <a:t>making</a:t>
            </a:r>
            <a:r>
              <a:rPr lang="fr-BE" sz="1600" b="1" dirty="0" smtClean="0"/>
              <a:t> </a:t>
            </a:r>
            <a:r>
              <a:rPr lang="fr-BE" sz="1600" b="1" dirty="0" err="1" smtClean="0"/>
              <a:t>solid</a:t>
            </a:r>
            <a:r>
              <a:rPr lang="fr-BE" sz="1600" b="1" dirty="0" smtClean="0"/>
              <a:t> </a:t>
            </a:r>
            <a:r>
              <a:rPr lang="fr-BE" sz="1600" b="1" dirty="0" err="1" smtClean="0"/>
              <a:t>progress</a:t>
            </a:r>
            <a:endParaRPr lang="fr-BE" sz="1600" b="1" dirty="0"/>
          </a:p>
        </p:txBody>
      </p:sp>
    </p:spTree>
    <p:extLst>
      <p:ext uri="{BB962C8B-B14F-4D97-AF65-F5344CB8AC3E}">
        <p14:creationId xmlns:p14="http://schemas.microsoft.com/office/powerpoint/2010/main" val="56640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06021" y="1196752"/>
            <a:ext cx="8331959" cy="320030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Introduction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US" sz="2800" dirty="0"/>
              <a:t>Online Acceptance Environment</a:t>
            </a:r>
            <a:br>
              <a:rPr lang="en-US" sz="2800" dirty="0"/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Technical Documentation</a:t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User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Accounts/EAM</a:t>
            </a:r>
            <a:b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BE" sz="2800" dirty="0">
                <a:solidFill>
                  <a:schemeClr val="accent1">
                    <a:lumMod val="75000"/>
                  </a:schemeClr>
                </a:solidFill>
              </a:rPr>
              <a:t>In The Pipeline….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sz="28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Q&amp;A</a:t>
            </a:r>
            <a:r>
              <a:rPr lang="en-US" sz="2800" dirty="0"/>
              <a:t/>
            </a:r>
            <a:br>
              <a:rPr lang="en-US" sz="2800" dirty="0"/>
            </a:b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9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Online Acceptance Environment : Front end application</a:t>
            </a:r>
            <a:r>
              <a:rPr lang="nl-BE" dirty="0">
                <a:solidFill>
                  <a:schemeClr val="bg1"/>
                </a:solidFill>
              </a:rPr>
              <a:t/>
            </a:r>
            <a:br>
              <a:rPr lang="nl-BE" dirty="0">
                <a:solidFill>
                  <a:schemeClr val="bg1"/>
                </a:solidFill>
              </a:rPr>
            </a:br>
            <a:endParaRPr lang="fr-BE" dirty="0">
              <a:solidFill>
                <a:schemeClr val="bg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9DB22E5-9A24-457A-66A5-917D23782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4914" y="1772816"/>
            <a:ext cx="5011542" cy="381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086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Online Acceptance Environment</a:t>
            </a:r>
            <a:r>
              <a:rPr lang="nl-BE" dirty="0">
                <a:solidFill>
                  <a:schemeClr val="bg1"/>
                </a:solidFill>
              </a:rPr>
              <a:t/>
            </a:r>
            <a:br>
              <a:rPr lang="nl-BE" dirty="0">
                <a:solidFill>
                  <a:schemeClr val="bg1"/>
                </a:solidFill>
              </a:rPr>
            </a:br>
            <a:endParaRPr lang="fr-BE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9C2036DC-15B8-9AC5-D528-0075AFE791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1020827"/>
              </p:ext>
            </p:extLst>
          </p:nvPr>
        </p:nvGraphicFramePr>
        <p:xfrm>
          <a:off x="241402" y="2774602"/>
          <a:ext cx="8616846" cy="2043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282">
                  <a:extLst>
                    <a:ext uri="{9D8B030D-6E8A-4147-A177-3AD203B41FA5}">
                      <a16:colId xmlns:a16="http://schemas.microsoft.com/office/drawing/2014/main" val="119359187"/>
                    </a:ext>
                  </a:extLst>
                </a:gridCol>
                <a:gridCol w="2872282">
                  <a:extLst>
                    <a:ext uri="{9D8B030D-6E8A-4147-A177-3AD203B41FA5}">
                      <a16:colId xmlns:a16="http://schemas.microsoft.com/office/drawing/2014/main" val="1771502941"/>
                    </a:ext>
                  </a:extLst>
                </a:gridCol>
                <a:gridCol w="2872282">
                  <a:extLst>
                    <a:ext uri="{9D8B030D-6E8A-4147-A177-3AD203B41FA5}">
                      <a16:colId xmlns:a16="http://schemas.microsoft.com/office/drawing/2014/main" val="2957597635"/>
                    </a:ext>
                  </a:extLst>
                </a:gridCol>
              </a:tblGrid>
              <a:tr h="5120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API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CSV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Form Entry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79272320"/>
                  </a:ext>
                </a:extLst>
              </a:tr>
              <a:tr h="1438489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Via an API platform.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/>
                      </a:r>
                      <a:br>
                        <a:rPr lang="en-US" sz="1600" dirty="0"/>
                      </a:br>
                      <a:r>
                        <a:rPr lang="en-US" sz="1600" dirty="0"/>
                        <a:t>E.g. Postman</a:t>
                      </a:r>
                    </a:p>
                    <a:p>
                      <a:pPr algn="l"/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Via a SFTP client.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/>
                      </a:r>
                      <a:br>
                        <a:rPr lang="en-US" sz="1600" dirty="0"/>
                      </a:br>
                      <a:r>
                        <a:rPr lang="en-US" sz="1600" dirty="0"/>
                        <a:t>E.g. WinSCP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Via a browser.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/>
                      </a:r>
                      <a:br>
                        <a:rPr lang="en-US" sz="1600" dirty="0"/>
                      </a:br>
                      <a:r>
                        <a:rPr lang="en-US" sz="1600" dirty="0"/>
                        <a:t>E.g. Google Chrome</a:t>
                      </a:r>
                    </a:p>
                    <a:p>
                      <a:pPr algn="l"/>
                      <a:endParaRPr lang="en-US" sz="1600" dirty="0"/>
                    </a:p>
                    <a:p>
                      <a:pPr algn="l"/>
                      <a:r>
                        <a:rPr lang="en-US" sz="1600" dirty="0"/>
                        <a:t>Can also be used to validate data sent via API or CSV.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700334579"/>
                  </a:ext>
                </a:extLst>
              </a:tr>
            </a:tbl>
          </a:graphicData>
        </a:graphic>
      </p:graphicFrame>
      <p:sp>
        <p:nvSpPr>
          <p:cNvPr id="9" name="Tekstvak 8">
            <a:extLst>
              <a:ext uri="{FF2B5EF4-FFF2-40B4-BE49-F238E27FC236}">
                <a16:creationId xmlns:a16="http://schemas.microsoft.com/office/drawing/2014/main" id="{0D6CEECC-F321-F9C8-8B1F-D02029C3E873}"/>
              </a:ext>
            </a:extLst>
          </p:cNvPr>
          <p:cNvSpPr txBox="1"/>
          <p:nvPr/>
        </p:nvSpPr>
        <p:spPr>
          <a:xfrm>
            <a:off x="241402" y="2011483"/>
            <a:ext cx="4479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>
                <a:solidFill>
                  <a:schemeClr val="tx2"/>
                </a:solidFill>
              </a:rPr>
              <a:t>Types of data transfers that can </a:t>
            </a:r>
            <a:r>
              <a:rPr lang="nl-BE" dirty="0" err="1">
                <a:solidFill>
                  <a:schemeClr val="tx2"/>
                </a:solidFill>
              </a:rPr>
              <a:t>be</a:t>
            </a:r>
            <a:r>
              <a:rPr lang="nl-BE" dirty="0">
                <a:solidFill>
                  <a:schemeClr val="tx2"/>
                </a:solidFill>
              </a:rPr>
              <a:t> </a:t>
            </a:r>
            <a:r>
              <a:rPr lang="nl-BE" dirty="0" err="1">
                <a:solidFill>
                  <a:schemeClr val="tx2"/>
                </a:solidFill>
              </a:rPr>
              <a:t>tested</a:t>
            </a:r>
            <a:r>
              <a:rPr lang="nl-BE" sz="1600" dirty="0">
                <a:solidFill>
                  <a:schemeClr val="tx2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8946840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Online Acceptance Environment : Front end application</a:t>
            </a:r>
            <a:r>
              <a:rPr lang="nl-BE" dirty="0">
                <a:solidFill>
                  <a:schemeClr val="bg1"/>
                </a:solidFill>
              </a:rPr>
              <a:t/>
            </a:r>
            <a:br>
              <a:rPr lang="nl-BE" dirty="0">
                <a:solidFill>
                  <a:schemeClr val="bg1"/>
                </a:solidFill>
              </a:rPr>
            </a:b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BFEE546-3AAE-530B-C838-E4FE37CAF752}"/>
              </a:ext>
            </a:extLst>
          </p:cNvPr>
          <p:cNvSpPr txBox="1"/>
          <p:nvPr/>
        </p:nvSpPr>
        <p:spPr>
          <a:xfrm>
            <a:off x="187940" y="1772816"/>
            <a:ext cx="4573937" cy="7925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BE" sz="1600" dirty="0">
                <a:solidFill>
                  <a:schemeClr val="tx2"/>
                </a:solidFill>
                <a:hlinkClick r:id="rId2"/>
              </a:rPr>
              <a:t>https://hd4dp.acceptance.healthdata.be/</a:t>
            </a:r>
            <a:endParaRPr lang="nl-BE" sz="1600" dirty="0">
              <a:solidFill>
                <a:schemeClr val="tx2"/>
              </a:solidFill>
            </a:endParaRPr>
          </a:p>
          <a:p>
            <a:endParaRPr lang="nl-BE" sz="1600" dirty="0">
              <a:solidFill>
                <a:schemeClr val="tx2"/>
              </a:solidFill>
            </a:endParaRPr>
          </a:p>
          <a:p>
            <a:endParaRPr lang="nl-BE" sz="1350" dirty="0">
              <a:solidFill>
                <a:schemeClr val="tx2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599F0C4-C90A-728F-A117-ACE5AED1F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0224" y="2152548"/>
            <a:ext cx="6965836" cy="3619603"/>
          </a:xfrm>
          <a:prstGeom prst="rect">
            <a:avLst/>
          </a:prstGeom>
        </p:spPr>
      </p:pic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4CC743AB-967F-13D5-B46A-98EABE06F9CC}"/>
              </a:ext>
            </a:extLst>
          </p:cNvPr>
          <p:cNvCxnSpPr/>
          <p:nvPr/>
        </p:nvCxnSpPr>
        <p:spPr>
          <a:xfrm>
            <a:off x="3829508" y="4598975"/>
            <a:ext cx="592531" cy="2743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hthoek 9">
            <a:extLst>
              <a:ext uri="{FF2B5EF4-FFF2-40B4-BE49-F238E27FC236}">
                <a16:creationId xmlns:a16="http://schemas.microsoft.com/office/drawing/2014/main" id="{ECD1A975-2FE7-0713-4203-6EB24D44F408}"/>
              </a:ext>
            </a:extLst>
          </p:cNvPr>
          <p:cNvSpPr/>
          <p:nvPr/>
        </p:nvSpPr>
        <p:spPr>
          <a:xfrm>
            <a:off x="3357677" y="2305660"/>
            <a:ext cx="4301338" cy="658368"/>
          </a:xfrm>
          <a:prstGeom prst="rect">
            <a:avLst/>
          </a:prstGeom>
          <a:noFill/>
          <a:ln w="19050" cap="flat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>
              <a:solidFill>
                <a:schemeClr val="accent1"/>
              </a:solidFill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436CB79E-D2F4-DD02-86A1-245E92D4C6A7}"/>
              </a:ext>
            </a:extLst>
          </p:cNvPr>
          <p:cNvSpPr txBox="1"/>
          <p:nvPr/>
        </p:nvSpPr>
        <p:spPr>
          <a:xfrm>
            <a:off x="6879016" y="3336029"/>
            <a:ext cx="2159952" cy="83099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nl-BE" sz="1600" dirty="0">
                <a:solidFill>
                  <a:schemeClr val="tx2"/>
                </a:solidFill>
              </a:rPr>
              <a:t>Data is </a:t>
            </a:r>
            <a:r>
              <a:rPr lang="nl-BE" sz="1600" dirty="0" err="1">
                <a:solidFill>
                  <a:schemeClr val="tx2"/>
                </a:solidFill>
              </a:rPr>
              <a:t>stored</a:t>
            </a:r>
            <a:r>
              <a:rPr lang="nl-BE" sz="1600" dirty="0">
                <a:solidFill>
                  <a:schemeClr val="tx2"/>
                </a:solidFill>
              </a:rPr>
              <a:t> </a:t>
            </a:r>
            <a:r>
              <a:rPr lang="nl-BE" sz="1600" dirty="0" err="1">
                <a:solidFill>
                  <a:schemeClr val="tx2"/>
                </a:solidFill>
              </a:rPr>
              <a:t>locally</a:t>
            </a:r>
            <a:r>
              <a:rPr lang="nl-BE" sz="1600" dirty="0">
                <a:solidFill>
                  <a:schemeClr val="tx2"/>
                </a:solidFill>
              </a:rPr>
              <a:t> and </a:t>
            </a:r>
            <a:r>
              <a:rPr lang="nl-BE" sz="1600" dirty="0" err="1">
                <a:solidFill>
                  <a:schemeClr val="tx2"/>
                </a:solidFill>
              </a:rPr>
              <a:t>not</a:t>
            </a:r>
            <a:r>
              <a:rPr lang="nl-BE" sz="1600" dirty="0">
                <a:solidFill>
                  <a:schemeClr val="tx2"/>
                </a:solidFill>
              </a:rPr>
              <a:t> sent </a:t>
            </a:r>
            <a:r>
              <a:rPr lang="nl-BE" sz="1600" dirty="0" err="1">
                <a:solidFill>
                  <a:schemeClr val="tx2"/>
                </a:solidFill>
              </a:rPr>
              <a:t>to</a:t>
            </a:r>
            <a:r>
              <a:rPr lang="nl-BE" sz="1600" dirty="0">
                <a:solidFill>
                  <a:schemeClr val="tx2"/>
                </a:solidFill>
              </a:rPr>
              <a:t> healthdata.be.</a:t>
            </a:r>
          </a:p>
        </p:txBody>
      </p: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62AC74F3-9175-223D-C4AD-F469FA9340C3}"/>
              </a:ext>
            </a:extLst>
          </p:cNvPr>
          <p:cNvCxnSpPr>
            <a:cxnSpLocks/>
          </p:cNvCxnSpPr>
          <p:nvPr/>
        </p:nvCxnSpPr>
        <p:spPr>
          <a:xfrm flipH="1" flipV="1">
            <a:off x="6929324" y="2667327"/>
            <a:ext cx="932688" cy="6204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EE6011B5-6BF4-EF84-3011-0BE0340492FB}"/>
              </a:ext>
            </a:extLst>
          </p:cNvPr>
          <p:cNvSpPr txBox="1"/>
          <p:nvPr/>
        </p:nvSpPr>
        <p:spPr>
          <a:xfrm>
            <a:off x="305988" y="4197526"/>
            <a:ext cx="3202655" cy="1077218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nl-BE" sz="1600" dirty="0">
                <a:solidFill>
                  <a:schemeClr val="tx2"/>
                </a:solidFill>
              </a:rPr>
              <a:t>Limited list. </a:t>
            </a:r>
          </a:p>
          <a:p>
            <a:r>
              <a:rPr lang="nl-BE" sz="1600" dirty="0">
                <a:solidFill>
                  <a:schemeClr val="tx2"/>
                </a:solidFill>
              </a:rPr>
              <a:t>If </a:t>
            </a:r>
            <a:r>
              <a:rPr lang="nl-BE" sz="1600" dirty="0" err="1">
                <a:solidFill>
                  <a:schemeClr val="tx2"/>
                </a:solidFill>
              </a:rPr>
              <a:t>your</a:t>
            </a:r>
            <a:r>
              <a:rPr lang="nl-BE" sz="1600" dirty="0">
                <a:solidFill>
                  <a:schemeClr val="tx2"/>
                </a:solidFill>
              </a:rPr>
              <a:t> </a:t>
            </a:r>
            <a:r>
              <a:rPr lang="nl-BE" sz="1600" dirty="0" err="1">
                <a:solidFill>
                  <a:schemeClr val="tx2"/>
                </a:solidFill>
              </a:rPr>
              <a:t>organisation</a:t>
            </a:r>
            <a:r>
              <a:rPr lang="nl-BE" sz="1600" dirty="0">
                <a:solidFill>
                  <a:schemeClr val="tx2"/>
                </a:solidFill>
              </a:rPr>
              <a:t> is </a:t>
            </a:r>
            <a:r>
              <a:rPr lang="nl-BE" sz="1600" dirty="0" err="1">
                <a:solidFill>
                  <a:schemeClr val="tx2"/>
                </a:solidFill>
              </a:rPr>
              <a:t>not</a:t>
            </a:r>
            <a:r>
              <a:rPr lang="nl-BE" sz="1600" dirty="0">
                <a:solidFill>
                  <a:schemeClr val="tx2"/>
                </a:solidFill>
              </a:rPr>
              <a:t> </a:t>
            </a:r>
            <a:r>
              <a:rPr lang="nl-BE" sz="1600" dirty="0" err="1">
                <a:solidFill>
                  <a:schemeClr val="tx2"/>
                </a:solidFill>
              </a:rPr>
              <a:t>yet</a:t>
            </a:r>
            <a:r>
              <a:rPr lang="nl-BE" sz="1600" dirty="0">
                <a:solidFill>
                  <a:schemeClr val="tx2"/>
                </a:solidFill>
              </a:rPr>
              <a:t> in </a:t>
            </a:r>
            <a:r>
              <a:rPr lang="nl-BE" sz="1600" dirty="0" err="1">
                <a:solidFill>
                  <a:schemeClr val="tx2"/>
                </a:solidFill>
              </a:rPr>
              <a:t>the</a:t>
            </a:r>
            <a:r>
              <a:rPr lang="nl-BE" sz="1600" dirty="0">
                <a:solidFill>
                  <a:schemeClr val="tx2"/>
                </a:solidFill>
              </a:rPr>
              <a:t> list, </a:t>
            </a:r>
            <a:r>
              <a:rPr lang="nl-BE" sz="1600" dirty="0" err="1">
                <a:solidFill>
                  <a:schemeClr val="tx2"/>
                </a:solidFill>
              </a:rPr>
              <a:t>please</a:t>
            </a:r>
            <a:r>
              <a:rPr lang="nl-BE" sz="1600" dirty="0">
                <a:solidFill>
                  <a:schemeClr val="tx2"/>
                </a:solidFill>
              </a:rPr>
              <a:t> </a:t>
            </a:r>
            <a:r>
              <a:rPr lang="nl-BE" sz="1600" dirty="0" err="1">
                <a:solidFill>
                  <a:schemeClr val="tx2"/>
                </a:solidFill>
              </a:rPr>
              <a:t>request</a:t>
            </a:r>
            <a:r>
              <a:rPr lang="nl-BE" sz="1600" dirty="0">
                <a:solidFill>
                  <a:schemeClr val="tx2"/>
                </a:solidFill>
              </a:rPr>
              <a:t> access via </a:t>
            </a:r>
            <a:r>
              <a:rPr lang="nl-BE" sz="1600" dirty="0" err="1">
                <a:solidFill>
                  <a:schemeClr val="tx2"/>
                </a:solidFill>
              </a:rPr>
              <a:t>our</a:t>
            </a:r>
            <a:r>
              <a:rPr lang="nl-BE" sz="1600" dirty="0">
                <a:solidFill>
                  <a:schemeClr val="tx2"/>
                </a:solidFill>
              </a:rPr>
              <a:t> support portal.</a:t>
            </a:r>
          </a:p>
        </p:txBody>
      </p:sp>
    </p:spTree>
    <p:extLst>
      <p:ext uri="{BB962C8B-B14F-4D97-AF65-F5344CB8AC3E}">
        <p14:creationId xmlns:p14="http://schemas.microsoft.com/office/powerpoint/2010/main" val="251890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Online Acceptance Environment : Front end application</a:t>
            </a:r>
            <a:r>
              <a:rPr lang="nl-BE" dirty="0">
                <a:solidFill>
                  <a:schemeClr val="bg1"/>
                </a:solidFill>
              </a:rPr>
              <a:t/>
            </a:r>
            <a:br>
              <a:rPr lang="nl-BE" dirty="0">
                <a:solidFill>
                  <a:schemeClr val="bg1"/>
                </a:solidFill>
              </a:rPr>
            </a:br>
            <a:endParaRPr lang="fr-BE" dirty="0">
              <a:solidFill>
                <a:schemeClr val="bg1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BFEE546-3AAE-530B-C838-E4FE37CAF752}"/>
              </a:ext>
            </a:extLst>
          </p:cNvPr>
          <p:cNvSpPr txBox="1"/>
          <p:nvPr/>
        </p:nvSpPr>
        <p:spPr>
          <a:xfrm>
            <a:off x="296610" y="4213556"/>
            <a:ext cx="3202655" cy="58477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nl-BE" sz="1600" b="1" dirty="0">
                <a:solidFill>
                  <a:schemeClr val="tx2"/>
                </a:solidFill>
              </a:rPr>
              <a:t>username: </a:t>
            </a:r>
            <a:r>
              <a:rPr lang="nl-BE" sz="1600" dirty="0">
                <a:solidFill>
                  <a:schemeClr val="tx2"/>
                </a:solidFill>
                <a:hlinkClick r:id="rId2"/>
              </a:rPr>
              <a:t>test@sciensano.be</a:t>
            </a:r>
            <a:r>
              <a:rPr lang="nl-BE" sz="1600" dirty="0">
                <a:solidFill>
                  <a:schemeClr val="tx2"/>
                </a:solidFill>
              </a:rPr>
              <a:t> </a:t>
            </a:r>
          </a:p>
          <a:p>
            <a:r>
              <a:rPr lang="nl-BE" sz="1600" b="1" dirty="0">
                <a:solidFill>
                  <a:schemeClr val="tx2"/>
                </a:solidFill>
              </a:rPr>
              <a:t>password: </a:t>
            </a:r>
            <a:r>
              <a:rPr lang="nl-BE" sz="1600" dirty="0" err="1">
                <a:solidFill>
                  <a:schemeClr val="tx2"/>
                </a:solidFill>
              </a:rPr>
              <a:t>upon</a:t>
            </a:r>
            <a:r>
              <a:rPr lang="nl-BE" sz="1600" dirty="0">
                <a:solidFill>
                  <a:schemeClr val="tx2"/>
                </a:solidFill>
              </a:rPr>
              <a:t> </a:t>
            </a:r>
            <a:r>
              <a:rPr lang="nl-BE" sz="1600" dirty="0" err="1">
                <a:solidFill>
                  <a:schemeClr val="tx2"/>
                </a:solidFill>
              </a:rPr>
              <a:t>request</a:t>
            </a:r>
            <a:endParaRPr lang="nl-BE" sz="1600" dirty="0">
              <a:solidFill>
                <a:schemeClr val="tx2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9DB22E5-9A24-457A-66A5-917D23782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914" y="1772816"/>
            <a:ext cx="5011542" cy="3816014"/>
          </a:xfrm>
          <a:prstGeom prst="rect">
            <a:avLst/>
          </a:prstGeom>
        </p:spPr>
      </p:pic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E412019A-8B9D-297F-3C15-2F66D06F1B7F}"/>
              </a:ext>
            </a:extLst>
          </p:cNvPr>
          <p:cNvCxnSpPr/>
          <p:nvPr/>
        </p:nvCxnSpPr>
        <p:spPr>
          <a:xfrm>
            <a:off x="3593593" y="4455929"/>
            <a:ext cx="592531" cy="2743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9142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Presentation43">
  <a:themeElements>
    <a:clrScheme name="Sciensano">
      <a:dk1>
        <a:srgbClr val="58595B"/>
      </a:dk1>
      <a:lt1>
        <a:srgbClr val="FFFFFF"/>
      </a:lt1>
      <a:dk2>
        <a:srgbClr val="006633"/>
      </a:dk2>
      <a:lt2>
        <a:srgbClr val="3AAA35"/>
      </a:lt2>
      <a:accent1>
        <a:srgbClr val="3AAA35"/>
      </a:accent1>
      <a:accent2>
        <a:srgbClr val="006633"/>
      </a:accent2>
      <a:accent3>
        <a:srgbClr val="BCCF00"/>
      </a:accent3>
      <a:accent4>
        <a:srgbClr val="FAD500"/>
      </a:accent4>
      <a:accent5>
        <a:srgbClr val="F29D00"/>
      </a:accent5>
      <a:accent6>
        <a:srgbClr val="C85019"/>
      </a:accent6>
      <a:hlink>
        <a:srgbClr val="58595B"/>
      </a:hlink>
      <a:folHlink>
        <a:srgbClr val="3AAA35"/>
      </a:folHlink>
    </a:clrScheme>
    <a:fontScheme name="Sciensan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 xmlns="cc82347a-0c2a-4c81-9366-5aeece9edb1d">FR/NL</Lang>
    <lf3013740ca04f5a8c1a4edba284968b xmlns="cc82347a-0c2a-4c81-9366-5aeece9edb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Communicatie / Communication</TermName>
          <TermId xmlns="http://schemas.microsoft.com/office/infopath/2007/PartnerControls">32158c62-5b0f-4a0d-9a6f-544331ad02ce</TermId>
        </TermInfo>
      </Terms>
    </lf3013740ca04f5a8c1a4edba284968b>
    <ExpireDate xmlns="cc82347a-0c2a-4c81-9366-5aeece9edb1d" xsi:nil="true"/>
    <TaxCatchAll xmlns="cc82347a-0c2a-4c81-9366-5aeece9edb1d">
      <Value>93</Value>
    </TaxCatchAl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ntranet docs" ma:contentTypeID="0x010100546497A0C2FFEA4E928A18EB4A1EA913001093EFAA69D4D44EACC41A08061DC0E3" ma:contentTypeVersion="23" ma:contentTypeDescription="" ma:contentTypeScope="" ma:versionID="1680bf975e51206fe6ef1c40dc2412b4">
  <xsd:schema xmlns:xsd="http://www.w3.org/2001/XMLSchema" xmlns:xs="http://www.w3.org/2001/XMLSchema" xmlns:p="http://schemas.microsoft.com/office/2006/metadata/properties" xmlns:ns2="cc82347a-0c2a-4c81-9366-5aeece9edb1d" targetNamespace="http://schemas.microsoft.com/office/2006/metadata/properties" ma:root="true" ma:fieldsID="7f6ceb93c4822e9029c86969790fb0c8" ns2:_="">
    <xsd:import namespace="cc82347a-0c2a-4c81-9366-5aeece9edb1d"/>
    <xsd:element name="properties">
      <xsd:complexType>
        <xsd:sequence>
          <xsd:element name="documentManagement">
            <xsd:complexType>
              <xsd:all>
                <xsd:element ref="ns2:Lang"/>
                <xsd:element ref="ns2:ExpireDate" minOccurs="0"/>
                <xsd:element ref="ns2:lf3013740ca04f5a8c1a4edba284968b" minOccurs="0"/>
                <xsd:element ref="ns2:TaxCatchAll" minOccurs="0"/>
                <xsd:element ref="ns2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82347a-0c2a-4c81-9366-5aeece9edb1d" elementFormDefault="qualified">
    <xsd:import namespace="http://schemas.microsoft.com/office/2006/documentManagement/types"/>
    <xsd:import namespace="http://schemas.microsoft.com/office/infopath/2007/PartnerControls"/>
    <xsd:element name="Lang" ma:index="2" ma:displayName="Lang" ma:default="FR" ma:format="Dropdown" ma:internalName="Lang" ma:readOnly="false">
      <xsd:simpleType>
        <xsd:restriction base="dms:Choice">
          <xsd:enumeration value="FR"/>
          <xsd:enumeration value="NL"/>
          <xsd:enumeration value="FR/NL"/>
        </xsd:restriction>
      </xsd:simpleType>
    </xsd:element>
    <xsd:element name="ExpireDate" ma:index="3" nillable="true" ma:displayName="ExpireDate" ma:format="DateOnly" ma:hidden="true" ma:internalName="ExpireDate" ma:readOnly="false">
      <xsd:simpleType>
        <xsd:restriction base="dms:DateTime"/>
      </xsd:simpleType>
    </xsd:element>
    <xsd:element name="lf3013740ca04f5a8c1a4edba284968b" ma:index="10" ma:taxonomy="true" ma:internalName="lf3013740ca04f5a8c1a4edba284968b" ma:taxonomyFieldName="Service_x002F_Unit" ma:displayName="Service" ma:default="" ma:fieldId="{5f301374-0ca0-4f5a-8c1a-4edba284968b}" ma:sspId="326c149d-e238-4363-ae62-0a5fdbb9ca10" ma:termSetId="e26938dd-04f6-4131-bb8b-e8556772311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description="" ma:hidden="true" ma:list="{afd84aec-56ff-4a7f-a20e-13dcfd3b86f6}" ma:internalName="TaxCatchAll" ma:showField="CatchAllData" ma:web="cc82347a-0c2a-4c81-9366-5aeece9edb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description="" ma:hidden="true" ma:list="{afd84aec-56ff-4a7f-a20e-13dcfd3b86f6}" ma:internalName="TaxCatchAllLabel" ma:readOnly="true" ma:showField="CatchAllDataLabel" ma:web="cc82347a-0c2a-4c81-9366-5aeece9edb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0CD693-EB52-4347-9E30-0EC7EC0F08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0EDF3E-7CEE-4787-BFB7-1B347B89E1A1}">
  <ds:schemaRefs>
    <ds:schemaRef ds:uri="cc82347a-0c2a-4c81-9366-5aeece9edb1d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FB7298B-4D53-49EE-8E76-B997CE04E4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82347a-0c2a-4c81-9366-5aeece9edb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Presentation43UK</Template>
  <TotalTime>12737</TotalTime>
  <Words>2143</Words>
  <Application>Microsoft Office PowerPoint</Application>
  <PresentationFormat>On-screen Show (4:3)</PresentationFormat>
  <Paragraphs>270</Paragraphs>
  <Slides>28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Arial (heading)</vt:lpstr>
      <vt:lpstr>Calibri</vt:lpstr>
      <vt:lpstr>Wingdings</vt:lpstr>
      <vt:lpstr>Presentation43</vt:lpstr>
      <vt:lpstr>PowerPoint Presentation</vt:lpstr>
      <vt:lpstr>Introduction Online Acceptance Environment Technical Documentation User Accounts/EAM In The Pipeline…. q&amp;a   Q&amp;A </vt:lpstr>
      <vt:lpstr>Introduction Online Acceptance Environment Technical Documentation User Accounts/EAM In The Pipeline…. q&amp;a </vt:lpstr>
      <vt:lpstr>Introduction</vt:lpstr>
      <vt:lpstr>Introduction Online Acceptance Environment Technical Documentation User Accounts/EAM In The Pipeline…. Q&amp;A </vt:lpstr>
      <vt:lpstr>Online Acceptance Environment : Front end application </vt:lpstr>
      <vt:lpstr>Online Acceptance Environment </vt:lpstr>
      <vt:lpstr>Online Acceptance Environment : Front end application </vt:lpstr>
      <vt:lpstr>Online Acceptance Environment : Front end application </vt:lpstr>
      <vt:lpstr>Online Acceptance Environment : Front end application </vt:lpstr>
      <vt:lpstr>Online Acceptance Environment : API </vt:lpstr>
      <vt:lpstr>Online Acceptance Environment : CSV </vt:lpstr>
      <vt:lpstr>Q &amp; A</vt:lpstr>
      <vt:lpstr>Introduction Online Acceptance Environment Technical Documentation User Accounts/EAM In The Pipeline…. Q&amp;A </vt:lpstr>
      <vt:lpstr>Technical Documentation </vt:lpstr>
      <vt:lpstr>Technical Documentation : updates </vt:lpstr>
      <vt:lpstr>Technical Documentation : https://docs.healthdata.be </vt:lpstr>
      <vt:lpstr>Technical Documentation : https://fair.healthdata.be </vt:lpstr>
      <vt:lpstr>Coffee/Tea Break – 5 mins</vt:lpstr>
      <vt:lpstr>Q &amp; A</vt:lpstr>
      <vt:lpstr>Introduction Online Acceptance Environment Technical Documentation User Accounts/EAM In The Pipeline…. Q&amp;A </vt:lpstr>
      <vt:lpstr>User Accounts</vt:lpstr>
      <vt:lpstr>EAM</vt:lpstr>
      <vt:lpstr>EAM</vt:lpstr>
      <vt:lpstr>Q &amp; A</vt:lpstr>
      <vt:lpstr>Introduction Online Acceptance Environment Technical Documentation User Accounts/EAM In The Pipeline…. Q&amp;A </vt:lpstr>
      <vt:lpstr>In The Pipeline…. Regular Info Sessions &amp; MyCareNet</vt:lpstr>
      <vt:lpstr>Q &amp; A</vt:lpstr>
    </vt:vector>
  </TitlesOfParts>
  <Company>SCIENSANO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Moreale</dc:creator>
  <cp:lastModifiedBy>Sean Deib</cp:lastModifiedBy>
  <cp:revision>123</cp:revision>
  <dcterms:created xsi:type="dcterms:W3CDTF">2023-03-14T15:44:17Z</dcterms:created>
  <dcterms:modified xsi:type="dcterms:W3CDTF">2023-05-16T08:57:14Z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0x010100546497A0C2FFEA4E928A18EB4A1EA913001093EFAA69D4D44EACC41A08061DC0E3</vt:lpwstr>
  </property>
  <property fmtid="{D5CDD505-2E9C-101B-9397-08002B2CF9AE}" pid="3" name="Service/Unit">
    <vt:lpwstr>93;#Communicatie / Communication|32158c62-5b0f-4a0d-9a6f-544331ad02ce</vt:lpwstr>
  </property>
</Properties>
</file>