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5" r:id="rId2"/>
    <p:sldId id="440" r:id="rId3"/>
    <p:sldId id="491" r:id="rId4"/>
    <p:sldId id="502" r:id="rId5"/>
    <p:sldId id="501" r:id="rId6"/>
    <p:sldId id="503" r:id="rId7"/>
    <p:sldId id="437" r:id="rId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649" autoAdjust="0"/>
  </p:normalViewPr>
  <p:slideViewPr>
    <p:cSldViewPr snapToGrid="0" showGuides="1">
      <p:cViewPr>
        <p:scale>
          <a:sx n="90" d="100"/>
          <a:sy n="90" d="100"/>
        </p:scale>
        <p:origin x="326" y="-130"/>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06-01-26</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06-01-26</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healthdata.be/documentation/hd4dp-v1-health-data-data-providers/encryption-module-validation-scenario" TargetMode="External"/><Relationship Id="rId2" Type="http://schemas.openxmlformats.org/officeDocument/2006/relationships/hyperlink" Target="https://docs.healthdata.be/documentation/hd4dp-v1-health-data-data-providers/encryption-module" TargetMode="External"/><Relationship Id="rId1" Type="http://schemas.openxmlformats.org/officeDocument/2006/relationships/slideLayout" Target="../slideLayouts/slideLayout4.xml"/><Relationship Id="rId4" Type="http://schemas.openxmlformats.org/officeDocument/2006/relationships/hyperlink" Target="https://docs.healthdata.be/documentation/hd4dp-v1-health-data-data-providers/how-configure-hd4dp-v1-encryption-modu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ean.deib@sciensano.be" TargetMode="External"/><Relationship Id="rId2" Type="http://schemas.openxmlformats.org/officeDocument/2006/relationships/hyperlink" Target="mailto:kim.blogie@sciensano.be" TargetMode="External"/><Relationship Id="rId1" Type="http://schemas.openxmlformats.org/officeDocument/2006/relationships/slideLayout" Target="../slideLayouts/slideLayout4.xml"/><Relationship Id="rId5" Type="http://schemas.openxmlformats.org/officeDocument/2006/relationships/hyperlink" Target="mailto:iat.healthdata@sciensano.be" TargetMode="External"/><Relationship Id="rId4" Type="http://schemas.openxmlformats.org/officeDocument/2006/relationships/hyperlink" Target="mailto:support.healthdata@sciensano.b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err="1"/>
              <a:t>january</a:t>
            </a:r>
            <a:r>
              <a:rPr lang="nl-BE" dirty="0"/>
              <a:t> 2026</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354564" y="1663681"/>
            <a:ext cx="11456436"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944114564"/>
              </p:ext>
            </p:extLst>
          </p:nvPr>
        </p:nvGraphicFramePr>
        <p:xfrm>
          <a:off x="326570" y="1375652"/>
          <a:ext cx="11484429" cy="521208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pPr lvl="0">
                        <a:buNone/>
                      </a:pPr>
                      <a:r>
                        <a:rPr lang="en-US" sz="1600" b="0" kern="1200" dirty="0">
                          <a:solidFill>
                            <a:schemeClr val="dk1"/>
                          </a:solidFill>
                          <a:effectLst/>
                          <a:latin typeface="+mn-lt"/>
                          <a:ea typeface="+mn-ea"/>
                          <a:cs typeface="+mn-cs"/>
                        </a:rPr>
                        <a:t>Ubuntu</a:t>
                      </a:r>
                    </a:p>
                  </a:txBody>
                  <a:tcPr anchor="ctr"/>
                </a:tc>
                <a:tc>
                  <a:txBody>
                    <a:bodyPr/>
                    <a:lstStyle/>
                    <a:p>
                      <a:pPr lvl="0">
                        <a:buNone/>
                      </a:pPr>
                      <a:r>
                        <a:rPr lang="en-US" sz="1600" b="0" kern="1200" dirty="0">
                          <a:solidFill>
                            <a:srgbClr val="58595B"/>
                          </a:solidFill>
                          <a:effectLst/>
                          <a:latin typeface="+mn-lt"/>
                          <a:ea typeface="+mn-ea"/>
                          <a:cs typeface="+mn-cs"/>
                        </a:rPr>
                        <a:t>There is an Ubuntu upgrade on the horizon. </a:t>
                      </a:r>
                    </a:p>
                    <a:p>
                      <a:pPr lvl="0">
                        <a:buNone/>
                      </a:pPr>
                      <a:r>
                        <a:rPr lang="en-US" sz="1600" b="0" kern="1200" dirty="0">
                          <a:solidFill>
                            <a:srgbClr val="58595B"/>
                          </a:solidFill>
                          <a:effectLst/>
                          <a:latin typeface="+mn-lt"/>
                          <a:ea typeface="+mn-ea"/>
                          <a:cs typeface="+mn-cs"/>
                        </a:rPr>
                        <a:t>The exact date is currently unknown. We will be notifying hospitals as soon as this is determined.</a:t>
                      </a:r>
                    </a:p>
                    <a:p>
                      <a:pPr lvl="0">
                        <a:buNone/>
                      </a:pPr>
                      <a:endParaRPr lang="en-US" sz="1600" b="0" kern="1200" dirty="0">
                        <a:solidFill>
                          <a:srgbClr val="58595B"/>
                        </a:solidFill>
                        <a:effectLst/>
                        <a:latin typeface="+mn-lt"/>
                        <a:ea typeface="+mn-ea"/>
                        <a:cs typeface="+mn-cs"/>
                      </a:endParaRPr>
                    </a:p>
                    <a:p>
                      <a:pPr lvl="0">
                        <a:buNone/>
                      </a:pPr>
                      <a:r>
                        <a:rPr lang="en-US" sz="1600" b="0" kern="1200" dirty="0">
                          <a:solidFill>
                            <a:srgbClr val="58595B"/>
                          </a:solidFill>
                          <a:effectLst/>
                          <a:latin typeface="+mn-lt"/>
                          <a:ea typeface="+mn-ea"/>
                          <a:cs typeface="+mn-cs"/>
                        </a:rPr>
                        <a:t>We will first be running a pilot over the first week with a single hospital to ensure that everything works out. If successful, we will be increasing the load of hospitals where we will be performing the upgrades. </a:t>
                      </a:r>
                    </a:p>
                    <a:p>
                      <a:pPr lvl="0">
                        <a:buNone/>
                      </a:pPr>
                      <a:r>
                        <a:rPr lang="en-US" sz="1600" b="0" kern="1200" dirty="0">
                          <a:solidFill>
                            <a:srgbClr val="58595B"/>
                          </a:solidFill>
                          <a:effectLst/>
                          <a:latin typeface="+mn-lt"/>
                          <a:ea typeface="+mn-ea"/>
                          <a:cs typeface="+mn-cs"/>
                        </a:rPr>
                        <a:t>This will take place at night, so be sure to notify your teams not to send any registrations during this window.</a:t>
                      </a:r>
                    </a:p>
                    <a:p>
                      <a:pPr lvl="0">
                        <a:buNone/>
                      </a:pPr>
                      <a:r>
                        <a:rPr lang="en-US" sz="1600" b="0" kern="1200" dirty="0">
                          <a:solidFill>
                            <a:srgbClr val="58595B"/>
                          </a:solidFill>
                          <a:effectLst/>
                          <a:latin typeface="+mn-lt"/>
                          <a:ea typeface="+mn-ea"/>
                          <a:cs typeface="+mn-cs"/>
                        </a:rPr>
                        <a:t>Once the upgrade is done, we will be validating that everything is running smoothly via our monitoring system.</a:t>
                      </a:r>
                    </a:p>
                    <a:p>
                      <a:pPr lvl="0">
                        <a:buNone/>
                      </a:pPr>
                      <a:r>
                        <a:rPr lang="en-US" sz="1600" b="1" kern="1200" dirty="0">
                          <a:solidFill>
                            <a:schemeClr val="dk1"/>
                          </a:solidFill>
                          <a:effectLst/>
                          <a:latin typeface="+mn-lt"/>
                          <a:ea typeface="+mn-ea"/>
                          <a:cs typeface="+mn-cs"/>
                        </a:rPr>
                        <a:t>Currently have some issues on our server end which need to be resolved before we can start with the task of upgrading ubuntu – still ongoing</a:t>
                      </a:r>
                    </a:p>
                    <a:p>
                      <a:pPr lvl="0">
                        <a:buNone/>
                      </a:pPr>
                      <a:endParaRPr lang="en-US" sz="1600" b="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1790701"/>
                  </a:ext>
                </a:extLst>
              </a:tr>
              <a:tr h="1079316">
                <a:tc>
                  <a:txBody>
                    <a:bodyPr/>
                    <a:lstStyle/>
                    <a:p>
                      <a:endParaRPr lang="fr-BE" dirty="0"/>
                    </a:p>
                  </a:txBody>
                  <a:tcPr anchor="ctr"/>
                </a:tc>
                <a:tc>
                  <a:txBody>
                    <a:bodyPr/>
                    <a:lstStyle/>
                    <a:p>
                      <a:r>
                        <a:rPr lang="fr-BE" sz="1600" b="0" kern="1200" dirty="0" err="1">
                          <a:solidFill>
                            <a:schemeClr val="dk1"/>
                          </a:solidFill>
                          <a:effectLst/>
                          <a:latin typeface="+mn-lt"/>
                          <a:ea typeface="+mn-ea"/>
                          <a:cs typeface="+mn-cs"/>
                        </a:rPr>
                        <a:t>MyCarenet</a:t>
                      </a:r>
                      <a:endParaRPr lang="fr-BE" sz="1600" b="0" kern="1200" dirty="0">
                        <a:solidFill>
                          <a:schemeClr val="dk1"/>
                        </a:solidFill>
                        <a:effectLst/>
                        <a:latin typeface="+mn-lt"/>
                        <a:ea typeface="+mn-ea"/>
                        <a:cs typeface="+mn-cs"/>
                      </a:endParaRPr>
                    </a:p>
                    <a:p>
                      <a:r>
                        <a:rPr lang="fr-BE" sz="1600" b="0" kern="1200" dirty="0" err="1">
                          <a:solidFill>
                            <a:schemeClr val="dk1"/>
                          </a:solidFill>
                          <a:effectLst/>
                          <a:latin typeface="+mn-lt"/>
                          <a:ea typeface="+mn-ea"/>
                          <a:cs typeface="+mn-cs"/>
                        </a:rPr>
                        <a:t>Reimbursement</a:t>
                      </a:r>
                      <a:endParaRPr lang="fr-BE" sz="1600" b="0" kern="1200" dirty="0">
                        <a:solidFill>
                          <a:schemeClr val="dk1"/>
                        </a:solidFill>
                        <a:effectLst/>
                        <a:latin typeface="+mn-lt"/>
                        <a:ea typeface="+mn-ea"/>
                        <a:cs typeface="+mn-cs"/>
                      </a:endParaRPr>
                    </a:p>
                    <a:p>
                      <a:r>
                        <a:rPr lang="fr-BE" sz="1600" b="0" kern="1200" dirty="0" err="1">
                          <a:solidFill>
                            <a:schemeClr val="dk1"/>
                          </a:solidFill>
                          <a:effectLst/>
                          <a:latin typeface="+mn-lt"/>
                          <a:ea typeface="+mn-ea"/>
                          <a:cs typeface="+mn-cs"/>
                        </a:rPr>
                        <a:t>Failures</a:t>
                      </a:r>
                      <a:endParaRPr lang="en-US" sz="1600" b="0" kern="1200" dirty="0">
                        <a:solidFill>
                          <a:schemeClr val="dk1"/>
                        </a:solidFill>
                        <a:effectLst/>
                        <a:latin typeface="+mn-lt"/>
                        <a:ea typeface="+mn-ea"/>
                        <a:cs typeface="+mn-cs"/>
                      </a:endParaRPr>
                    </a:p>
                  </a:txBody>
                  <a:tcPr anchor="ctr"/>
                </a:tc>
                <a:tc>
                  <a:txBody>
                    <a:bodyPr/>
                    <a:lstStyle/>
                    <a:p>
                      <a:r>
                        <a:rPr lang="fr-BE" sz="1600" b="0" kern="1200" dirty="0">
                          <a:solidFill>
                            <a:schemeClr val="dk1"/>
                          </a:solidFill>
                          <a:effectLst/>
                          <a:latin typeface="+mn-lt"/>
                          <a:ea typeface="+mn-ea"/>
                          <a:cs typeface="+mn-cs"/>
                        </a:rPr>
                        <a:t>In </a:t>
                      </a:r>
                      <a:r>
                        <a:rPr lang="fr-BE" sz="1600" b="0" kern="1200" dirty="0" err="1">
                          <a:solidFill>
                            <a:schemeClr val="dk1"/>
                          </a:solidFill>
                          <a:effectLst/>
                          <a:latin typeface="+mn-lt"/>
                          <a:ea typeface="+mn-ea"/>
                          <a:cs typeface="+mn-cs"/>
                        </a:rPr>
                        <a:t>our</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next</a:t>
                      </a:r>
                      <a:r>
                        <a:rPr lang="fr-BE" sz="1600" b="0" kern="1200" dirty="0">
                          <a:solidFill>
                            <a:schemeClr val="dk1"/>
                          </a:solidFill>
                          <a:effectLst/>
                          <a:latin typeface="+mn-lt"/>
                          <a:ea typeface="+mn-ea"/>
                          <a:cs typeface="+mn-cs"/>
                        </a:rPr>
                        <a:t> ne</a:t>
                      </a:r>
                      <a:r>
                        <a:rPr lang="fr-BE" sz="1600" b="0" kern="1200" dirty="0">
                          <a:solidFill>
                            <a:srgbClr val="58595B"/>
                          </a:solidFill>
                          <a:effectLst/>
                          <a:latin typeface="+mn-lt"/>
                          <a:ea typeface="+mn-ea"/>
                          <a:cs typeface="+mn-cs"/>
                        </a:rPr>
                        <a:t>wslet</a:t>
                      </a:r>
                      <a:r>
                        <a:rPr lang="fr-BE" sz="1600" b="0" kern="1200" dirty="0">
                          <a:solidFill>
                            <a:schemeClr val="dk1"/>
                          </a:solidFill>
                          <a:effectLst/>
                          <a:latin typeface="+mn-lt"/>
                          <a:ea typeface="+mn-ea"/>
                          <a:cs typeface="+mn-cs"/>
                        </a:rPr>
                        <a:t>ter </a:t>
                      </a:r>
                      <a:r>
                        <a:rPr lang="fr-BE" sz="1600" b="0" kern="1200" dirty="0" err="1">
                          <a:solidFill>
                            <a:schemeClr val="dk1"/>
                          </a:solidFill>
                          <a:effectLst/>
                          <a:latin typeface="+mn-lt"/>
                          <a:ea typeface="+mn-ea"/>
                          <a:cs typeface="+mn-cs"/>
                        </a:rPr>
                        <a:t>we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providing</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you</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with</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some</a:t>
                      </a:r>
                      <a:r>
                        <a:rPr lang="fr-BE" sz="1600" b="0" kern="1200" dirty="0">
                          <a:solidFill>
                            <a:schemeClr val="dk1"/>
                          </a:solidFill>
                          <a:effectLst/>
                          <a:latin typeface="+mn-lt"/>
                          <a:ea typeface="+mn-ea"/>
                          <a:cs typeface="+mn-cs"/>
                        </a:rPr>
                        <a:t> information about </a:t>
                      </a:r>
                      <a:r>
                        <a:rPr lang="fr-BE" sz="1600" b="0" kern="1200" dirty="0" err="1">
                          <a:solidFill>
                            <a:schemeClr val="dk1"/>
                          </a:solidFill>
                          <a:effectLst/>
                          <a:latin typeface="+mn-lt"/>
                          <a:ea typeface="+mn-ea"/>
                          <a:cs typeface="+mn-cs"/>
                        </a:rPr>
                        <a:t>these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reimbursement</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failures</a:t>
                      </a:r>
                      <a:r>
                        <a:rPr lang="fr-BE" sz="1600" b="0" kern="1200" dirty="0">
                          <a:solidFill>
                            <a:schemeClr val="dk1"/>
                          </a:solidFill>
                          <a:effectLst/>
                          <a:latin typeface="+mn-lt"/>
                          <a:ea typeface="+mn-ea"/>
                          <a:cs typeface="+mn-cs"/>
                        </a:rPr>
                        <a:t>. </a:t>
                      </a:r>
                    </a:p>
                    <a:p>
                      <a:r>
                        <a:rPr lang="fr-BE" sz="1600" b="0" kern="1200" dirty="0" err="1">
                          <a:solidFill>
                            <a:schemeClr val="dk1"/>
                          </a:solidFill>
                          <a:effectLst/>
                          <a:latin typeface="+mn-lt"/>
                          <a:ea typeface="+mn-ea"/>
                          <a:cs typeface="+mn-cs"/>
                        </a:rPr>
                        <a:t>Sometimes</a:t>
                      </a:r>
                      <a:r>
                        <a:rPr lang="fr-BE" sz="1600" b="0" kern="1200" dirty="0">
                          <a:solidFill>
                            <a:schemeClr val="dk1"/>
                          </a:solidFill>
                          <a:effectLst/>
                          <a:latin typeface="+mn-lt"/>
                          <a:ea typeface="+mn-ea"/>
                          <a:cs typeface="+mn-cs"/>
                        </a:rPr>
                        <a:t> the </a:t>
                      </a:r>
                      <a:r>
                        <a:rPr lang="fr-BE" sz="1600" b="0" kern="1200" dirty="0" err="1">
                          <a:solidFill>
                            <a:schemeClr val="dk1"/>
                          </a:solidFill>
                          <a:effectLst/>
                          <a:latin typeface="+mn-lt"/>
                          <a:ea typeface="+mn-ea"/>
                          <a:cs typeface="+mn-cs"/>
                        </a:rPr>
                        <a:t>problem</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might</a:t>
                      </a:r>
                      <a:r>
                        <a:rPr lang="fr-BE" sz="1600" b="0" kern="1200" dirty="0">
                          <a:solidFill>
                            <a:schemeClr val="dk1"/>
                          </a:solidFill>
                          <a:effectLst/>
                          <a:latin typeface="+mn-lt"/>
                          <a:ea typeface="+mn-ea"/>
                          <a:cs typeface="+mn-cs"/>
                        </a:rPr>
                        <a:t> lie </a:t>
                      </a:r>
                      <a:r>
                        <a:rPr lang="fr-BE" sz="1600" b="0" kern="1200" dirty="0" err="1">
                          <a:solidFill>
                            <a:schemeClr val="dk1"/>
                          </a:solidFill>
                          <a:effectLst/>
                          <a:latin typeface="+mn-lt"/>
                          <a:ea typeface="+mn-ea"/>
                          <a:cs typeface="+mn-cs"/>
                        </a:rPr>
                        <a:t>with</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Healthdata</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sometimes</a:t>
                      </a:r>
                      <a:r>
                        <a:rPr lang="fr-BE" sz="1600" b="0" kern="1200" dirty="0">
                          <a:solidFill>
                            <a:schemeClr val="dk1"/>
                          </a:solidFill>
                          <a:effectLst/>
                          <a:latin typeface="+mn-lt"/>
                          <a:ea typeface="+mn-ea"/>
                          <a:cs typeface="+mn-cs"/>
                        </a:rPr>
                        <a:t> at the DP </a:t>
                      </a:r>
                      <a:r>
                        <a:rPr lang="fr-BE" sz="1600" b="0" kern="1200" dirty="0" err="1">
                          <a:solidFill>
                            <a:schemeClr val="dk1"/>
                          </a:solidFill>
                          <a:effectLst/>
                          <a:latin typeface="+mn-lt"/>
                          <a:ea typeface="+mn-ea"/>
                          <a:cs typeface="+mn-cs"/>
                        </a:rPr>
                        <a:t>level</a:t>
                      </a:r>
                      <a:r>
                        <a:rPr lang="fr-BE" sz="1600" b="0" kern="1200" dirty="0">
                          <a:solidFill>
                            <a:schemeClr val="dk1"/>
                          </a:solidFill>
                          <a:effectLst/>
                          <a:latin typeface="+mn-lt"/>
                          <a:ea typeface="+mn-ea"/>
                          <a:cs typeface="+mn-cs"/>
                        </a:rPr>
                        <a:t>. All </a:t>
                      </a:r>
                      <a:r>
                        <a:rPr lang="fr-BE" sz="1600" b="0" kern="1200" dirty="0" err="1">
                          <a:solidFill>
                            <a:schemeClr val="dk1"/>
                          </a:solidFill>
                          <a:effectLst/>
                          <a:latin typeface="+mn-lt"/>
                          <a:ea typeface="+mn-ea"/>
                          <a:cs typeface="+mn-cs"/>
                        </a:rPr>
                        <a:t>this</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explained</a:t>
                      </a:r>
                      <a:r>
                        <a:rPr lang="fr-BE" sz="1600" b="0" kern="1200" dirty="0">
                          <a:solidFill>
                            <a:schemeClr val="dk1"/>
                          </a:solidFill>
                          <a:effectLst/>
                          <a:latin typeface="+mn-lt"/>
                          <a:ea typeface="+mn-ea"/>
                          <a:cs typeface="+mn-cs"/>
                        </a:rPr>
                        <a:t>.</a:t>
                      </a:r>
                    </a:p>
                    <a:p>
                      <a:r>
                        <a:rPr lang="fr-BE" sz="1600" b="1" kern="1200" dirty="0" err="1">
                          <a:solidFill>
                            <a:schemeClr val="dk1"/>
                          </a:solidFill>
                          <a:effectLst/>
                          <a:latin typeface="+mn-lt"/>
                          <a:ea typeface="+mn-ea"/>
                          <a:cs typeface="+mn-cs"/>
                        </a:rPr>
                        <a:t>We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still</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need</a:t>
                      </a:r>
                      <a:r>
                        <a:rPr lang="fr-BE" sz="1600" b="1" kern="1200" dirty="0">
                          <a:solidFill>
                            <a:schemeClr val="dk1"/>
                          </a:solidFill>
                          <a:effectLst/>
                          <a:latin typeface="+mn-lt"/>
                          <a:ea typeface="+mn-ea"/>
                          <a:cs typeface="+mn-cs"/>
                        </a:rPr>
                        <a:t> to </a:t>
                      </a:r>
                      <a:r>
                        <a:rPr lang="fr-BE" sz="1600" b="1" kern="1200" dirty="0" err="1">
                          <a:solidFill>
                            <a:schemeClr val="dk1"/>
                          </a:solidFill>
                          <a:effectLst/>
                          <a:latin typeface="+mn-lt"/>
                          <a:ea typeface="+mn-ea"/>
                          <a:cs typeface="+mn-cs"/>
                        </a:rPr>
                        <a:t>get</a:t>
                      </a:r>
                      <a:r>
                        <a:rPr lang="fr-BE" sz="1600" b="1" kern="1200" dirty="0">
                          <a:solidFill>
                            <a:schemeClr val="dk1"/>
                          </a:solidFill>
                          <a:effectLst/>
                          <a:latin typeface="+mn-lt"/>
                          <a:ea typeface="+mn-ea"/>
                          <a:cs typeface="+mn-cs"/>
                        </a:rPr>
                        <a:t> feedback </a:t>
                      </a:r>
                      <a:r>
                        <a:rPr lang="fr-BE" sz="1600" b="1" kern="1200" dirty="0" err="1">
                          <a:solidFill>
                            <a:schemeClr val="dk1"/>
                          </a:solidFill>
                          <a:effectLst/>
                          <a:latin typeface="+mn-lt"/>
                          <a:ea typeface="+mn-ea"/>
                          <a:cs typeface="+mn-cs"/>
                        </a:rPr>
                        <a:t>from</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eHealth</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regarding</a:t>
                      </a:r>
                      <a:r>
                        <a:rPr lang="fr-BE" sz="1600" b="1" kern="1200" dirty="0">
                          <a:solidFill>
                            <a:schemeClr val="dk1"/>
                          </a:solidFill>
                          <a:effectLst/>
                          <a:latin typeface="+mn-lt"/>
                          <a:ea typeface="+mn-ea"/>
                          <a:cs typeface="+mn-cs"/>
                        </a:rPr>
                        <a:t> the process </a:t>
                      </a:r>
                      <a:r>
                        <a:rPr lang="fr-BE" sz="1600" b="1" kern="1200" dirty="0" err="1">
                          <a:solidFill>
                            <a:schemeClr val="dk1"/>
                          </a:solidFill>
                          <a:effectLst/>
                          <a:latin typeface="+mn-lt"/>
                          <a:ea typeface="+mn-ea"/>
                          <a:cs typeface="+mn-cs"/>
                        </a:rPr>
                        <a:t>before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we</a:t>
                      </a:r>
                      <a:r>
                        <a:rPr lang="fr-BE" sz="1600" b="1" kern="1200" dirty="0">
                          <a:solidFill>
                            <a:schemeClr val="dk1"/>
                          </a:solidFill>
                          <a:effectLst/>
                          <a:latin typeface="+mn-lt"/>
                          <a:ea typeface="+mn-ea"/>
                          <a:cs typeface="+mn-cs"/>
                        </a:rPr>
                        <a:t> can </a:t>
                      </a:r>
                      <a:r>
                        <a:rPr lang="fr-BE" sz="1600" b="1" kern="1200" dirty="0" err="1">
                          <a:solidFill>
                            <a:schemeClr val="dk1"/>
                          </a:solidFill>
                          <a:effectLst/>
                          <a:latin typeface="+mn-lt"/>
                          <a:ea typeface="+mn-ea"/>
                          <a:cs typeface="+mn-cs"/>
                        </a:rPr>
                        <a:t>proceed</a:t>
                      </a:r>
                      <a:r>
                        <a:rPr lang="fr-BE" sz="1600" b="1" kern="1200" dirty="0">
                          <a:solidFill>
                            <a:schemeClr val="dk1"/>
                          </a:solidFill>
                          <a:effectLst/>
                          <a:latin typeface="+mn-lt"/>
                          <a:ea typeface="+mn-ea"/>
                          <a:cs typeface="+mn-cs"/>
                        </a:rPr>
                        <a:t> – </a:t>
                      </a:r>
                      <a:r>
                        <a:rPr lang="fr-BE" sz="1600" b="1" kern="1200" dirty="0" err="1">
                          <a:solidFill>
                            <a:schemeClr val="dk1"/>
                          </a:solidFill>
                          <a:effectLst/>
                          <a:latin typeface="+mn-lt"/>
                          <a:ea typeface="+mn-ea"/>
                          <a:cs typeface="+mn-cs"/>
                        </a:rPr>
                        <a:t>we</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had</a:t>
                      </a:r>
                      <a:r>
                        <a:rPr lang="fr-BE" sz="1600" b="1" kern="1200" dirty="0">
                          <a:solidFill>
                            <a:schemeClr val="dk1"/>
                          </a:solidFill>
                          <a:effectLst/>
                          <a:latin typeface="+mn-lt"/>
                          <a:ea typeface="+mn-ea"/>
                          <a:cs typeface="+mn-cs"/>
                        </a:rPr>
                        <a:t> a meeting but </a:t>
                      </a:r>
                      <a:r>
                        <a:rPr lang="fr-BE" sz="1600" b="1" kern="1200" dirty="0" err="1">
                          <a:solidFill>
                            <a:schemeClr val="dk1"/>
                          </a:solidFill>
                          <a:effectLst/>
                          <a:latin typeface="+mn-lt"/>
                          <a:ea typeface="+mn-ea"/>
                          <a:cs typeface="+mn-cs"/>
                        </a:rPr>
                        <a:t>still</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need</a:t>
                      </a:r>
                      <a:r>
                        <a:rPr lang="fr-BE" sz="1600" b="1" kern="1200" dirty="0">
                          <a:solidFill>
                            <a:schemeClr val="dk1"/>
                          </a:solidFill>
                          <a:effectLst/>
                          <a:latin typeface="+mn-lt"/>
                          <a:ea typeface="+mn-ea"/>
                          <a:cs typeface="+mn-cs"/>
                        </a:rPr>
                        <a:t> </a:t>
                      </a:r>
                      <a:r>
                        <a:rPr lang="fr-BE" sz="1600" b="1" kern="1200" dirty="0" err="1">
                          <a:solidFill>
                            <a:schemeClr val="dk1"/>
                          </a:solidFill>
                          <a:effectLst/>
                          <a:latin typeface="+mn-lt"/>
                          <a:ea typeface="+mn-ea"/>
                          <a:cs typeface="+mn-cs"/>
                        </a:rPr>
                        <a:t>further</a:t>
                      </a:r>
                      <a:r>
                        <a:rPr lang="fr-BE" sz="1600" b="1" kern="1200" dirty="0">
                          <a:solidFill>
                            <a:schemeClr val="dk1"/>
                          </a:solidFill>
                          <a:effectLst/>
                          <a:latin typeface="+mn-lt"/>
                          <a:ea typeface="+mn-ea"/>
                          <a:cs typeface="+mn-cs"/>
                        </a:rPr>
                        <a:t> clarification.</a:t>
                      </a:r>
                      <a:endParaRPr lang="en-US" sz="1600" b="1"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730801990"/>
                  </a:ext>
                </a:extLst>
              </a:tr>
            </a:tbl>
          </a:graphicData>
        </a:graphic>
      </p:graphicFrame>
    </p:spTree>
    <p:extLst>
      <p:ext uri="{BB962C8B-B14F-4D97-AF65-F5344CB8AC3E}">
        <p14:creationId xmlns:p14="http://schemas.microsoft.com/office/powerpoint/2010/main" val="35147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890628858"/>
              </p:ext>
            </p:extLst>
          </p:nvPr>
        </p:nvGraphicFramePr>
        <p:xfrm>
          <a:off x="326570" y="1375652"/>
          <a:ext cx="11484429" cy="2956204"/>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b="0" kern="1200" dirty="0">
                          <a:solidFill>
                            <a:schemeClr val="dk1"/>
                          </a:solidFill>
                          <a:effectLst/>
                          <a:latin typeface="+mn-lt"/>
                          <a:ea typeface="+mn-ea"/>
                          <a:cs typeface="+mn-cs"/>
                        </a:rPr>
                        <a:t>EM Modules</a:t>
                      </a:r>
                      <a:endParaRPr lang="en-US" sz="1600" b="0" kern="1200" dirty="0">
                        <a:solidFill>
                          <a:schemeClr val="dk1"/>
                        </a:solidFill>
                        <a:effectLst/>
                        <a:latin typeface="+mn-lt"/>
                        <a:ea typeface="+mn-ea"/>
                        <a:cs typeface="+mn-cs"/>
                      </a:endParaRPr>
                    </a:p>
                  </a:txBody>
                  <a:tcPr anchor="ctr"/>
                </a:tc>
                <a:tc>
                  <a:txBody>
                    <a:bodyPr/>
                    <a:lstStyle/>
                    <a:p>
                      <a:r>
                        <a:rPr lang="en-US" sz="1600" b="0" kern="1200" dirty="0">
                          <a:solidFill>
                            <a:schemeClr val="dk1"/>
                          </a:solidFill>
                          <a:effectLst/>
                          <a:latin typeface="+mn-lt"/>
                          <a:ea typeface="+mn-ea"/>
                          <a:cs typeface="+mn-cs"/>
                        </a:rPr>
                        <a:t>For those who need more information on how to update your EM modules, you can find more information below.</a:t>
                      </a:r>
                    </a:p>
                    <a:p>
                      <a:r>
                        <a:rPr lang="en-US" sz="1600" b="0" kern="1200" dirty="0">
                          <a:solidFill>
                            <a:schemeClr val="dk1"/>
                          </a:solidFill>
                          <a:effectLst/>
                          <a:latin typeface="+mn-lt"/>
                          <a:ea typeface="+mn-ea"/>
                          <a:cs typeface="+mn-cs"/>
                        </a:rPr>
                        <a:t>The number of hospitals currently experiencing EM issues has thankfully significantly reduced in the past month. Mainly affected ones are handled by Xconnect.</a:t>
                      </a:r>
                    </a:p>
                    <a:p>
                      <a:r>
                        <a:rPr lang="en-US" sz="1600" u="sng" kern="1200" dirty="0">
                          <a:solidFill>
                            <a:schemeClr val="dk1"/>
                          </a:solidFill>
                          <a:effectLst/>
                          <a:latin typeface="+mn-lt"/>
                          <a:ea typeface="+mn-ea"/>
                          <a:cs typeface="+mn-cs"/>
                          <a:hlinkClick r:id="rId2"/>
                        </a:rPr>
                        <a:t>Encryption module</a:t>
                      </a:r>
                    </a:p>
                    <a:p>
                      <a:r>
                        <a:rPr lang="en-US" sz="1600" u="sng" kern="1200" dirty="0">
                          <a:solidFill>
                            <a:schemeClr val="dk1"/>
                          </a:solidFill>
                          <a:effectLst/>
                          <a:latin typeface="+mn-lt"/>
                          <a:ea typeface="+mn-ea"/>
                          <a:cs typeface="+mn-cs"/>
                          <a:hlinkClick r:id="rId3"/>
                        </a:rPr>
                        <a:t>Encryption module validation scenario</a:t>
                      </a:r>
                    </a:p>
                    <a:p>
                      <a:r>
                        <a:rPr lang="en-US" sz="1600" u="sng" kern="1200" dirty="0">
                          <a:solidFill>
                            <a:schemeClr val="dk1"/>
                          </a:solidFill>
                          <a:effectLst/>
                          <a:latin typeface="+mn-lt"/>
                          <a:ea typeface="+mn-ea"/>
                          <a:cs typeface="+mn-cs"/>
                          <a:hlinkClick r:id="rId4"/>
                        </a:rPr>
                        <a:t>How to configure encryption module</a:t>
                      </a: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1790701"/>
                  </a:ext>
                </a:extLst>
              </a:tr>
              <a:tr h="761644">
                <a:tc>
                  <a:txBody>
                    <a:bodyPr/>
                    <a:lstStyle/>
                    <a:p>
                      <a:pPr lvl="0">
                        <a:buNone/>
                      </a:pPr>
                      <a:endParaRPr lang="fr-BE" dirty="0"/>
                    </a:p>
                  </a:txBody>
                  <a:tcPr anchor="ctr"/>
                </a:tc>
                <a:tc>
                  <a:txBody>
                    <a:bodyPr/>
                    <a:lstStyle/>
                    <a:p>
                      <a:r>
                        <a:rPr lang="fr-BE" sz="1600" b="0" kern="1200" dirty="0">
                          <a:solidFill>
                            <a:schemeClr val="dk1"/>
                          </a:solidFill>
                          <a:effectLst/>
                          <a:latin typeface="+mn-lt"/>
                          <a:ea typeface="+mn-ea"/>
                          <a:cs typeface="+mn-cs"/>
                        </a:rPr>
                        <a:t>Project updates</a:t>
                      </a:r>
                      <a:endParaRPr lang="en-US" sz="1600" b="0" kern="1200" dirty="0">
                        <a:solidFill>
                          <a:schemeClr val="dk1"/>
                        </a:solidFill>
                        <a:effectLst/>
                        <a:latin typeface="+mn-lt"/>
                        <a:ea typeface="+mn-ea"/>
                        <a:cs typeface="+mn-cs"/>
                      </a:endParaRPr>
                    </a:p>
                  </a:txBody>
                  <a:tcPr anchor="ctr"/>
                </a:tc>
                <a:tc>
                  <a:txBody>
                    <a:bodyPr/>
                    <a:lstStyle/>
                    <a:p>
                      <a:r>
                        <a:rPr lang="fr-BE" sz="1600" kern="1200" dirty="0">
                          <a:solidFill>
                            <a:schemeClr val="dk1"/>
                          </a:solidFill>
                          <a:effectLst/>
                          <a:latin typeface="+mn-lt"/>
                          <a:ea typeface="+mn-ea"/>
                          <a:cs typeface="+mn-cs"/>
                        </a:rPr>
                        <a:t>NSIH and </a:t>
                      </a:r>
                      <a:r>
                        <a:rPr lang="fr-BE" sz="1600" kern="1200" dirty="0" err="1">
                          <a:solidFill>
                            <a:schemeClr val="dk1"/>
                          </a:solidFill>
                          <a:effectLst/>
                          <a:latin typeface="+mn-lt"/>
                          <a:ea typeface="+mn-ea"/>
                          <a:cs typeface="+mn-cs"/>
                        </a:rPr>
                        <a:t>BeCPR</a:t>
                      </a:r>
                      <a:r>
                        <a:rPr lang="fr-BE" sz="1600" kern="1200" dirty="0">
                          <a:solidFill>
                            <a:schemeClr val="dk1"/>
                          </a:solidFill>
                          <a:effectLst/>
                          <a:latin typeface="+mn-lt"/>
                          <a:ea typeface="+mn-ea"/>
                          <a:cs typeface="+mn-cs"/>
                        </a:rPr>
                        <a:t> on the horizon…</a:t>
                      </a: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4138553533"/>
                  </a:ext>
                </a:extLst>
              </a:tr>
            </a:tbl>
          </a:graphicData>
        </a:graphic>
      </p:graphicFrame>
    </p:spTree>
    <p:extLst>
      <p:ext uri="{BB962C8B-B14F-4D97-AF65-F5344CB8AC3E}">
        <p14:creationId xmlns:p14="http://schemas.microsoft.com/office/powerpoint/2010/main" val="25878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2060848780"/>
              </p:ext>
            </p:extLst>
          </p:nvPr>
        </p:nvGraphicFramePr>
        <p:xfrm>
          <a:off x="326570" y="1375652"/>
          <a:ext cx="11484429" cy="146304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kern="1200" dirty="0">
                          <a:solidFill>
                            <a:schemeClr val="dk1"/>
                          </a:solidFill>
                          <a:effectLst/>
                          <a:latin typeface="+mn-lt"/>
                          <a:ea typeface="+mn-ea"/>
                          <a:cs typeface="+mn-cs"/>
                        </a:rPr>
                        <a:t>Disclaimer</a:t>
                      </a:r>
                      <a:endParaRPr lang="en-US" sz="1600" kern="1200" dirty="0">
                        <a:solidFill>
                          <a:schemeClr val="dk1"/>
                        </a:solidFill>
                        <a:effectLst/>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If, for any reason, you don’t understand certain terms or topics which are being reported, please send a mail to Kim Blogie. He will take it upon himself to clarify things for you: kim.blogie@sciensano.be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929156481"/>
                  </a:ext>
                </a:extLst>
              </a:tr>
            </a:tbl>
          </a:graphicData>
        </a:graphic>
      </p:graphicFrame>
    </p:spTree>
    <p:extLst>
      <p:ext uri="{BB962C8B-B14F-4D97-AF65-F5344CB8AC3E}">
        <p14:creationId xmlns:p14="http://schemas.microsoft.com/office/powerpoint/2010/main" val="33357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Contacts	</a:t>
            </a:r>
          </a:p>
        </p:txBody>
      </p:sp>
      <p:graphicFrame>
        <p:nvGraphicFramePr>
          <p:cNvPr id="5" name="Table 5">
            <a:extLst>
              <a:ext uri="{FF2B5EF4-FFF2-40B4-BE49-F238E27FC236}">
                <a16:creationId xmlns:a16="http://schemas.microsoft.com/office/drawing/2014/main" id="{560B71CD-04A3-4681-B3F3-6B5D137B7B75}"/>
              </a:ext>
            </a:extLst>
          </p:cNvPr>
          <p:cNvGraphicFramePr>
            <a:graphicFrameLocks noGrp="1"/>
          </p:cNvGraphicFramePr>
          <p:nvPr>
            <p:extLst>
              <p:ext uri="{D42A27DB-BD31-4B8C-83A1-F6EECF244321}">
                <p14:modId xmlns:p14="http://schemas.microsoft.com/office/powerpoint/2010/main" val="3280147643"/>
              </p:ext>
            </p:extLst>
          </p:nvPr>
        </p:nvGraphicFramePr>
        <p:xfrm>
          <a:off x="327378" y="1588909"/>
          <a:ext cx="11483622" cy="1854200"/>
        </p:xfrm>
        <a:graphic>
          <a:graphicData uri="http://schemas.openxmlformats.org/drawingml/2006/table">
            <a:tbl>
              <a:tblPr firstRow="1" bandRow="1">
                <a:tableStyleId>{5C22544A-7EE6-4342-B048-85BDC9FD1C3A}</a:tableStyleId>
              </a:tblPr>
              <a:tblGrid>
                <a:gridCol w="5741811">
                  <a:extLst>
                    <a:ext uri="{9D8B030D-6E8A-4147-A177-3AD203B41FA5}">
                      <a16:colId xmlns:a16="http://schemas.microsoft.com/office/drawing/2014/main" val="399527035"/>
                    </a:ext>
                  </a:extLst>
                </a:gridCol>
                <a:gridCol w="5741811">
                  <a:extLst>
                    <a:ext uri="{9D8B030D-6E8A-4147-A177-3AD203B41FA5}">
                      <a16:colId xmlns:a16="http://schemas.microsoft.com/office/drawing/2014/main" val="1159858738"/>
                    </a:ext>
                  </a:extLst>
                </a:gridCol>
              </a:tblGrid>
              <a:tr h="370840">
                <a:tc>
                  <a:txBody>
                    <a:bodyPr/>
                    <a:lstStyle/>
                    <a:p>
                      <a:r>
                        <a:rPr lang="fr-BE" dirty="0"/>
                        <a:t>Name / Team</a:t>
                      </a:r>
                      <a:endParaRPr lang="en-US" dirty="0"/>
                    </a:p>
                  </a:txBody>
                  <a:tcPr/>
                </a:tc>
                <a:tc>
                  <a:txBody>
                    <a:bodyPr/>
                    <a:lstStyle/>
                    <a:p>
                      <a:endParaRPr lang="en-US"/>
                    </a:p>
                  </a:txBody>
                  <a:tcPr/>
                </a:tc>
                <a:extLst>
                  <a:ext uri="{0D108BD9-81ED-4DB2-BD59-A6C34878D82A}">
                    <a16:rowId xmlns:a16="http://schemas.microsoft.com/office/drawing/2014/main" val="3049037654"/>
                  </a:ext>
                </a:extLst>
              </a:tr>
              <a:tr h="370840">
                <a:tc>
                  <a:txBody>
                    <a:bodyPr/>
                    <a:lstStyle/>
                    <a:p>
                      <a:r>
                        <a:rPr lang="fr-BE" sz="1600" dirty="0">
                          <a:solidFill>
                            <a:schemeClr val="tx2"/>
                          </a:solidFill>
                        </a:rPr>
                        <a:t>Kim Blogie</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2"/>
                        </a:rPr>
                        <a:t>kim.blogie@sciensano.be</a:t>
                      </a:r>
                      <a:endParaRPr lang="fr-BE" sz="1600" dirty="0">
                        <a:solidFill>
                          <a:schemeClr val="tx2"/>
                        </a:solidFill>
                      </a:endParaRPr>
                    </a:p>
                  </a:txBody>
                  <a:tcPr/>
                </a:tc>
                <a:extLst>
                  <a:ext uri="{0D108BD9-81ED-4DB2-BD59-A6C34878D82A}">
                    <a16:rowId xmlns:a16="http://schemas.microsoft.com/office/drawing/2014/main" val="2453844132"/>
                  </a:ext>
                </a:extLst>
              </a:tr>
              <a:tr h="370840">
                <a:tc>
                  <a:txBody>
                    <a:bodyPr/>
                    <a:lstStyle/>
                    <a:p>
                      <a:r>
                        <a:rPr lang="fr-BE" sz="1600" dirty="0">
                          <a:solidFill>
                            <a:schemeClr val="tx2"/>
                          </a:solidFill>
                        </a:rPr>
                        <a:t>Sean Deib</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3"/>
                        </a:rPr>
                        <a:t>sean.deib@sciensano.be</a:t>
                      </a:r>
                      <a:endParaRPr lang="fr-BE" sz="1600" dirty="0">
                        <a:solidFill>
                          <a:schemeClr val="tx2"/>
                        </a:solidFill>
                      </a:endParaRPr>
                    </a:p>
                  </a:txBody>
                  <a:tcPr/>
                </a:tc>
                <a:extLst>
                  <a:ext uri="{0D108BD9-81ED-4DB2-BD59-A6C34878D82A}">
                    <a16:rowId xmlns:a16="http://schemas.microsoft.com/office/drawing/2014/main" val="2706729289"/>
                  </a:ext>
                </a:extLst>
              </a:tr>
              <a:tr h="370840">
                <a:tc>
                  <a:txBody>
                    <a:bodyPr/>
                    <a:lstStyle/>
                    <a:p>
                      <a:r>
                        <a:rPr lang="fr-BE" sz="1600" dirty="0">
                          <a:solidFill>
                            <a:schemeClr val="tx2"/>
                          </a:solidFill>
                        </a:rPr>
                        <a:t>Support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4"/>
                        </a:rPr>
                        <a:t>support.healthdata@sciensano.be</a:t>
                      </a:r>
                      <a:endParaRPr lang="fr-BE" sz="1600" dirty="0">
                        <a:solidFill>
                          <a:schemeClr val="tx2"/>
                        </a:solidFill>
                      </a:endParaRPr>
                    </a:p>
                  </a:txBody>
                  <a:tcPr/>
                </a:tc>
                <a:extLst>
                  <a:ext uri="{0D108BD9-81ED-4DB2-BD59-A6C34878D82A}">
                    <a16:rowId xmlns:a16="http://schemas.microsoft.com/office/drawing/2014/main" val="985149218"/>
                  </a:ext>
                </a:extLst>
              </a:tr>
              <a:tr h="370840">
                <a:tc>
                  <a:txBody>
                    <a:bodyPr/>
                    <a:lstStyle/>
                    <a:p>
                      <a:r>
                        <a:rPr lang="fr-BE" sz="1600" dirty="0">
                          <a:solidFill>
                            <a:schemeClr val="tx2"/>
                          </a:solidFill>
                        </a:rPr>
                        <a:t>IAT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5"/>
                        </a:rPr>
                        <a:t>iat.healthdata@sciensano.be</a:t>
                      </a:r>
                      <a:endParaRPr lang="fr-BE" sz="1600" dirty="0">
                        <a:solidFill>
                          <a:schemeClr val="tx2"/>
                        </a:solidFill>
                      </a:endParaRPr>
                    </a:p>
                  </a:txBody>
                  <a:tcPr/>
                </a:tc>
                <a:extLst>
                  <a:ext uri="{0D108BD9-81ED-4DB2-BD59-A6C34878D82A}">
                    <a16:rowId xmlns:a16="http://schemas.microsoft.com/office/drawing/2014/main" val="1167104985"/>
                  </a:ext>
                </a:extLst>
              </a:tr>
            </a:tbl>
          </a:graphicData>
        </a:graphic>
      </p:graphicFrame>
    </p:spTree>
    <p:extLst>
      <p:ext uri="{BB962C8B-B14F-4D97-AF65-F5344CB8AC3E}">
        <p14:creationId xmlns:p14="http://schemas.microsoft.com/office/powerpoint/2010/main" val="29618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182022</TotalTime>
  <Words>460</Words>
  <Application>Microsoft Office PowerPoint</Application>
  <PresentationFormat>Widescreen</PresentationFormat>
  <Paragraphs>55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SC_theme</vt:lpstr>
      <vt:lpstr>ICT Info session january 2026</vt:lpstr>
      <vt:lpstr>CONTENTS</vt:lpstr>
      <vt:lpstr>ANNOUNCEMENTS </vt:lpstr>
      <vt:lpstr>ANNOUNCEMENTS </vt:lpstr>
      <vt:lpstr>ANNOUNCEMENTS </vt:lpstr>
      <vt:lpstr>Contacts </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1622</cp:revision>
  <dcterms:created xsi:type="dcterms:W3CDTF">2018-09-19T06:42:22Z</dcterms:created>
  <dcterms:modified xsi:type="dcterms:W3CDTF">2026-01-09T23:36:13Z</dcterms:modified>
</cp:coreProperties>
</file>