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307" r:id="rId3"/>
    <p:sldId id="309" r:id="rId4"/>
    <p:sldId id="311" r:id="rId5"/>
    <p:sldId id="310" r:id="rId6"/>
    <p:sldId id="263" r:id="rId7"/>
    <p:sldId id="262" r:id="rId8"/>
    <p:sldId id="267" r:id="rId9"/>
    <p:sldId id="269" r:id="rId10"/>
    <p:sldId id="270" r:id="rId11"/>
    <p:sldId id="279" r:id="rId12"/>
    <p:sldId id="271" r:id="rId13"/>
    <p:sldId id="281" r:id="rId14"/>
    <p:sldId id="280" r:id="rId15"/>
    <p:sldId id="284" r:id="rId16"/>
    <p:sldId id="283" r:id="rId17"/>
    <p:sldId id="285" r:id="rId18"/>
    <p:sldId id="265" r:id="rId19"/>
    <p:sldId id="286" r:id="rId20"/>
    <p:sldId id="288" r:id="rId21"/>
    <p:sldId id="291" r:id="rId22"/>
    <p:sldId id="295" r:id="rId23"/>
    <p:sldId id="292" r:id="rId24"/>
    <p:sldId id="297" r:id="rId25"/>
    <p:sldId id="299" r:id="rId26"/>
    <p:sldId id="300" r:id="rId27"/>
    <p:sldId id="293" r:id="rId28"/>
    <p:sldId id="296" r:id="rId29"/>
    <p:sldId id="301" r:id="rId30"/>
    <p:sldId id="304" r:id="rId31"/>
    <p:sldId id="303" r:id="rId32"/>
    <p:sldId id="302" r:id="rId33"/>
    <p:sldId id="266" r:id="rId34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CF00"/>
    <a:srgbClr val="FFFFFF"/>
    <a:srgbClr val="3AAA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86" d="100"/>
          <a:sy n="86" d="100"/>
        </p:scale>
        <p:origin x="155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368052" y="1296000"/>
            <a:ext cx="8424000" cy="5202000"/>
          </a:xfrm>
          <a:prstGeom prst="rect">
            <a:avLst/>
          </a:prstGeom>
          <a:solidFill>
            <a:srgbClr val="3AAA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4" name="Rectangle 3"/>
          <p:cNvSpPr/>
          <p:nvPr userDrawn="1"/>
        </p:nvSpPr>
        <p:spPr>
          <a:xfrm>
            <a:off x="360000" y="360000"/>
            <a:ext cx="8424000" cy="936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492" y="450384"/>
            <a:ext cx="4500962" cy="46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835" y="260648"/>
            <a:ext cx="2262106" cy="72008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00" y="6005230"/>
            <a:ext cx="382378" cy="284052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60363" y="1695681"/>
            <a:ext cx="8423637" cy="64809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lang="en-US" sz="4000" b="1" kern="1200" cap="all" spc="200" baseline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GB" noProof="0" dirty="0"/>
              <a:t>&lt;PRESENTATION TITLE&gt;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359999" y="2861878"/>
            <a:ext cx="84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 algn="ctr">
              <a:buNone/>
              <a:defRPr lang="en-US" sz="2000" b="1" spc="100" baseline="0" dirty="0" smtClean="0">
                <a:solidFill>
                  <a:srgbClr val="FFFFFF"/>
                </a:solidFill>
              </a:defRPr>
            </a:lvl1pPr>
            <a:lvl2pPr>
              <a:defRPr lang="en-US" sz="1800" dirty="0" smtClean="0"/>
            </a:lvl2pPr>
            <a:lvl3pPr>
              <a:defRPr lang="en-US" sz="1800" dirty="0" smtClean="0"/>
            </a:lvl3pPr>
            <a:lvl4pPr>
              <a:defRPr lang="en-US" sz="1800" dirty="0" smtClean="0"/>
            </a:lvl4pPr>
            <a:lvl5pPr>
              <a:defRPr lang="nl-BE" sz="1800" dirty="0"/>
            </a:lvl5pPr>
          </a:lstStyle>
          <a:p>
            <a:pPr marL="0" lvl="0" algn="ctr"/>
            <a:r>
              <a:rPr lang="en-GB" noProof="0" dirty="0"/>
              <a:t>&lt;Subtitle&gt;</a:t>
            </a:r>
          </a:p>
        </p:txBody>
      </p:sp>
      <p:sp>
        <p:nvSpPr>
          <p:cNvPr id="14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1080000" y="6001318"/>
            <a:ext cx="6984000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 algn="ctr">
              <a:buNone/>
              <a:defRPr lang="en-US" sz="1250" b="1" spc="30" baseline="0" dirty="0" smtClean="0">
                <a:solidFill>
                  <a:srgbClr val="FFFFFF"/>
                </a:solidFill>
              </a:defRPr>
            </a:lvl1pPr>
            <a:lvl2pPr>
              <a:defRPr lang="en-US" sz="1800" dirty="0" smtClean="0"/>
            </a:lvl2pPr>
            <a:lvl3pPr>
              <a:defRPr lang="en-US" sz="1800" dirty="0" smtClean="0"/>
            </a:lvl3pPr>
            <a:lvl4pPr>
              <a:defRPr lang="en-US" sz="1800" dirty="0" smtClean="0"/>
            </a:lvl4pPr>
            <a:lvl5pPr>
              <a:defRPr lang="nl-BE" sz="1800" dirty="0"/>
            </a:lvl5pPr>
          </a:lstStyle>
          <a:p>
            <a:pPr marL="0" lvl="0" algn="ctr"/>
            <a:r>
              <a:rPr lang="en-GB" noProof="0" dirty="0"/>
              <a:t>&lt;SOME OTHER TEXT&gt;</a:t>
            </a:r>
          </a:p>
        </p:txBody>
      </p:sp>
    </p:spTree>
    <p:extLst>
      <p:ext uri="{BB962C8B-B14F-4D97-AF65-F5344CB8AC3E}">
        <p14:creationId xmlns:p14="http://schemas.microsoft.com/office/powerpoint/2010/main" val="4003899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ntents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360000" y="1368000"/>
            <a:ext cx="3960000" cy="4752000"/>
          </a:xfrm>
          <a:prstGeom prst="rect">
            <a:avLst/>
          </a:prstGeom>
        </p:spPr>
        <p:txBody>
          <a:bodyPr/>
          <a:lstStyle>
            <a:lvl1pPr marL="0" indent="0" algn="l">
              <a:buClr>
                <a:srgbClr val="BCCF00"/>
              </a:buClr>
              <a:buNone/>
              <a:defRPr sz="2000" spc="30" baseline="0"/>
            </a:lvl1pPr>
            <a:lvl2pPr marL="742950" indent="-285750">
              <a:buFont typeface="Arial" panose="020B0604020202020204" pitchFamily="34" charset="0"/>
              <a:buChar char="•"/>
              <a:defRPr 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>
              <a:buFont typeface="Arial" panose="020B0604020202020204" pitchFamily="34" charset="0"/>
              <a:buChar char="–"/>
              <a:defRPr sz="1800"/>
            </a:lvl3pPr>
          </a:lstStyle>
          <a:p>
            <a:pPr lvl="0"/>
            <a:r>
              <a:rPr lang="en-GB" noProof="0" dirty="0"/>
              <a:t>&lt;Click to add text&gt;</a:t>
            </a:r>
          </a:p>
        </p:txBody>
      </p:sp>
      <p:sp>
        <p:nvSpPr>
          <p:cNvPr id="4" name="Content Placeholder 4"/>
          <p:cNvSpPr>
            <a:spLocks noGrp="1"/>
          </p:cNvSpPr>
          <p:nvPr>
            <p:ph sz="quarter" idx="11" hasCustomPrompt="1"/>
          </p:nvPr>
        </p:nvSpPr>
        <p:spPr>
          <a:xfrm>
            <a:off x="4824000" y="1368000"/>
            <a:ext cx="3960000" cy="4752000"/>
          </a:xfrm>
          <a:prstGeom prst="rect">
            <a:avLst/>
          </a:prstGeom>
        </p:spPr>
        <p:txBody>
          <a:bodyPr/>
          <a:lstStyle>
            <a:lvl1pPr marL="0" indent="0" algn="l">
              <a:buClr>
                <a:srgbClr val="BCCF00"/>
              </a:buClr>
              <a:buNone/>
              <a:defRPr sz="2000" spc="30" baseline="0"/>
            </a:lvl1pPr>
            <a:lvl2pPr marL="742950" indent="-285750">
              <a:buFont typeface="Arial" panose="020B0604020202020204" pitchFamily="34" charset="0"/>
              <a:buChar char="•"/>
              <a:defRPr 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>
              <a:buFont typeface="Arial" panose="020B0604020202020204" pitchFamily="34" charset="0"/>
              <a:buChar char="–"/>
              <a:defRPr sz="1800"/>
            </a:lvl3pPr>
          </a:lstStyle>
          <a:p>
            <a:pPr lvl="0"/>
            <a:r>
              <a:rPr lang="en-GB" noProof="0" dirty="0"/>
              <a:t>&lt;Click to add text&gt;</a:t>
            </a:r>
          </a:p>
        </p:txBody>
      </p:sp>
      <p:sp>
        <p:nvSpPr>
          <p:cNvPr id="5" name="Title 2"/>
          <p:cNvSpPr>
            <a:spLocks noGrp="1"/>
          </p:cNvSpPr>
          <p:nvPr>
            <p:ph type="title" hasCustomPrompt="1"/>
          </p:nvPr>
        </p:nvSpPr>
        <p:spPr>
          <a:xfrm>
            <a:off x="360000" y="360000"/>
            <a:ext cx="8424000" cy="936000"/>
          </a:xfrm>
          <a:prstGeom prst="rect">
            <a:avLst/>
          </a:prstGeom>
        </p:spPr>
        <p:txBody>
          <a:bodyPr anchor="ctr"/>
          <a:lstStyle>
            <a:lvl1pPr algn="l">
              <a:defRPr sz="2750" b="1" cap="none" spc="200" baseline="0">
                <a:solidFill>
                  <a:srgbClr val="FFFFFF"/>
                </a:solidFill>
              </a:defRPr>
            </a:lvl1pPr>
          </a:lstStyle>
          <a:p>
            <a:r>
              <a:rPr lang="en-GB" noProof="0" dirty="0"/>
              <a:t>&lt;Click to add title&gt;</a:t>
            </a:r>
          </a:p>
        </p:txBody>
      </p:sp>
    </p:spTree>
    <p:extLst>
      <p:ext uri="{BB962C8B-B14F-4D97-AF65-F5344CB8AC3E}">
        <p14:creationId xmlns:p14="http://schemas.microsoft.com/office/powerpoint/2010/main" val="1530879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comparison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360000" y="1764000"/>
            <a:ext cx="3960000" cy="4320000"/>
          </a:xfrm>
          <a:prstGeom prst="rect">
            <a:avLst/>
          </a:prstGeom>
        </p:spPr>
        <p:txBody>
          <a:bodyPr/>
          <a:lstStyle>
            <a:lvl1pPr marL="0" indent="0" algn="l">
              <a:buClr>
                <a:srgbClr val="BCCF00"/>
              </a:buClr>
              <a:buNone/>
              <a:defRPr sz="2000" spc="30" baseline="0"/>
            </a:lvl1pPr>
            <a:lvl2pPr marL="742950" indent="-285750">
              <a:buFont typeface="Arial" panose="020B0604020202020204" pitchFamily="34" charset="0"/>
              <a:buChar char="•"/>
              <a:defRPr 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>
              <a:buFont typeface="Arial" panose="020B0604020202020204" pitchFamily="34" charset="0"/>
              <a:buChar char="–"/>
              <a:defRPr sz="1800"/>
            </a:lvl3pPr>
          </a:lstStyle>
          <a:p>
            <a:pPr lvl="0"/>
            <a:r>
              <a:rPr lang="en-GB" noProof="0" dirty="0"/>
              <a:t>&lt;Click to add text&gt;</a:t>
            </a:r>
          </a:p>
        </p:txBody>
      </p:sp>
      <p:sp>
        <p:nvSpPr>
          <p:cNvPr id="4" name="Content Placeholder 4"/>
          <p:cNvSpPr>
            <a:spLocks noGrp="1"/>
          </p:cNvSpPr>
          <p:nvPr>
            <p:ph sz="quarter" idx="11" hasCustomPrompt="1"/>
          </p:nvPr>
        </p:nvSpPr>
        <p:spPr>
          <a:xfrm>
            <a:off x="4824000" y="1764000"/>
            <a:ext cx="3960000" cy="4320000"/>
          </a:xfrm>
          <a:prstGeom prst="rect">
            <a:avLst/>
          </a:prstGeom>
        </p:spPr>
        <p:txBody>
          <a:bodyPr/>
          <a:lstStyle>
            <a:lvl1pPr marL="0" indent="0" algn="l">
              <a:buClr>
                <a:srgbClr val="BCCF00"/>
              </a:buClr>
              <a:buNone/>
              <a:defRPr sz="2000" spc="30" baseline="0"/>
            </a:lvl1pPr>
            <a:lvl2pPr marL="742950" indent="-285750">
              <a:buFont typeface="Arial" panose="020B0604020202020204" pitchFamily="34" charset="0"/>
              <a:buChar char="•"/>
              <a:defRPr 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>
              <a:buFont typeface="Arial" panose="020B0604020202020204" pitchFamily="34" charset="0"/>
              <a:buChar char="–"/>
              <a:defRPr sz="1800"/>
            </a:lvl3pPr>
          </a:lstStyle>
          <a:p>
            <a:pPr lvl="0"/>
            <a:r>
              <a:rPr lang="en-GB" noProof="0" dirty="0"/>
              <a:t>&lt;Click to add text&gt;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 hasCustomPrompt="1"/>
          </p:nvPr>
        </p:nvSpPr>
        <p:spPr>
          <a:xfrm>
            <a:off x="360000" y="1368000"/>
            <a:ext cx="3960000" cy="360039"/>
          </a:xfrm>
          <a:prstGeom prst="rect">
            <a:avLst/>
          </a:prstGeom>
        </p:spPr>
        <p:txBody>
          <a:bodyPr/>
          <a:lstStyle>
            <a:lvl1pPr marL="0" indent="0" algn="l">
              <a:buClr>
                <a:srgbClr val="BCCF00"/>
              </a:buClr>
              <a:buFont typeface="Arial" panose="020B0604020202020204" pitchFamily="34" charset="0"/>
              <a:buNone/>
              <a:defRPr sz="2200" b="1" baseline="0">
                <a:solidFill>
                  <a:srgbClr val="BCCF00"/>
                </a:solidFill>
              </a:defRPr>
            </a:lvl1pPr>
            <a:lvl2pPr marL="742950" indent="-285750">
              <a:buFont typeface="Arial" panose="020B0604020202020204" pitchFamily="34" charset="0"/>
              <a:buChar char="•"/>
              <a:defRPr 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>
              <a:buFont typeface="Arial" panose="020B0604020202020204" pitchFamily="34" charset="0"/>
              <a:buChar char="–"/>
              <a:defRPr sz="1800"/>
            </a:lvl3pPr>
          </a:lstStyle>
          <a:p>
            <a:pPr lvl="0"/>
            <a:r>
              <a:rPr lang="en-GB" noProof="0" dirty="0"/>
              <a:t>&lt;Click to add text&gt;</a:t>
            </a:r>
          </a:p>
        </p:txBody>
      </p:sp>
      <p:sp>
        <p:nvSpPr>
          <p:cNvPr id="6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4824000" y="1368000"/>
            <a:ext cx="3960000" cy="360039"/>
          </a:xfrm>
          <a:prstGeom prst="rect">
            <a:avLst/>
          </a:prstGeom>
        </p:spPr>
        <p:txBody>
          <a:bodyPr/>
          <a:lstStyle>
            <a:lvl1pPr marL="342900" indent="-342900">
              <a:buNone/>
              <a:defRPr lang="en-US" sz="2200" b="1" baseline="0" dirty="0" smtClean="0">
                <a:solidFill>
                  <a:srgbClr val="BCCF00"/>
                </a:solidFill>
              </a:defRPr>
            </a:lvl1pPr>
          </a:lstStyle>
          <a:p>
            <a:pPr marL="0" lvl="0" indent="0">
              <a:buClr>
                <a:srgbClr val="BCCF00"/>
              </a:buClr>
            </a:pPr>
            <a:r>
              <a:rPr lang="en-GB" noProof="0" dirty="0"/>
              <a:t>&lt;Click to add text&gt;</a:t>
            </a:r>
          </a:p>
        </p:txBody>
      </p:sp>
      <p:sp>
        <p:nvSpPr>
          <p:cNvPr id="7" name="Title 2"/>
          <p:cNvSpPr>
            <a:spLocks noGrp="1"/>
          </p:cNvSpPr>
          <p:nvPr>
            <p:ph type="title" hasCustomPrompt="1"/>
          </p:nvPr>
        </p:nvSpPr>
        <p:spPr>
          <a:xfrm>
            <a:off x="360000" y="360000"/>
            <a:ext cx="8424000" cy="936000"/>
          </a:xfrm>
          <a:prstGeom prst="rect">
            <a:avLst/>
          </a:prstGeom>
        </p:spPr>
        <p:txBody>
          <a:bodyPr anchor="ctr"/>
          <a:lstStyle>
            <a:lvl1pPr algn="l">
              <a:defRPr sz="2750" b="1" cap="none" spc="200" baseline="0">
                <a:solidFill>
                  <a:srgbClr val="FFFFFF"/>
                </a:solidFill>
              </a:defRPr>
            </a:lvl1pPr>
          </a:lstStyle>
          <a:p>
            <a:r>
              <a:rPr lang="en-GB" noProof="0" dirty="0"/>
              <a:t>&lt;Click to add title&gt;</a:t>
            </a:r>
          </a:p>
        </p:txBody>
      </p:sp>
    </p:spTree>
    <p:extLst>
      <p:ext uri="{BB962C8B-B14F-4D97-AF65-F5344CB8AC3E}">
        <p14:creationId xmlns:p14="http://schemas.microsoft.com/office/powerpoint/2010/main" val="462331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lain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34716"/>
            <a:ext cx="8424000" cy="5863698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360000" y="360000"/>
            <a:ext cx="8424000" cy="936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492" y="450384"/>
            <a:ext cx="4500962" cy="46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835" y="260648"/>
            <a:ext cx="2262106" cy="72008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00" y="6005230"/>
            <a:ext cx="382378" cy="284052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60363" y="1695681"/>
            <a:ext cx="8423637" cy="64809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lang="en-US" sz="4000" b="1" kern="1200" cap="all" spc="200" baseline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GB" noProof="0" dirty="0"/>
              <a:t>&lt;PRESENTATION TITLE&gt;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359999" y="2861878"/>
            <a:ext cx="84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 algn="ctr">
              <a:buNone/>
              <a:defRPr lang="en-US" sz="2000" b="1" spc="100" baseline="0" dirty="0" smtClean="0">
                <a:solidFill>
                  <a:srgbClr val="FFFFFF"/>
                </a:solidFill>
              </a:defRPr>
            </a:lvl1pPr>
            <a:lvl2pPr>
              <a:defRPr lang="en-US" sz="1800" dirty="0" smtClean="0"/>
            </a:lvl2pPr>
            <a:lvl3pPr>
              <a:defRPr lang="en-US" sz="1800" dirty="0" smtClean="0"/>
            </a:lvl3pPr>
            <a:lvl4pPr>
              <a:defRPr lang="en-US" sz="1800" dirty="0" smtClean="0"/>
            </a:lvl4pPr>
            <a:lvl5pPr>
              <a:defRPr lang="nl-BE" sz="1800" dirty="0"/>
            </a:lvl5pPr>
          </a:lstStyle>
          <a:p>
            <a:pPr marL="0" lvl="0" algn="ctr"/>
            <a:r>
              <a:rPr lang="en-GB" noProof="0" dirty="0"/>
              <a:t>&lt;Subtitle&gt;</a:t>
            </a:r>
          </a:p>
        </p:txBody>
      </p:sp>
      <p:sp>
        <p:nvSpPr>
          <p:cNvPr id="14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1080000" y="6001318"/>
            <a:ext cx="6984000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 algn="ctr">
              <a:buNone/>
              <a:defRPr lang="en-US" sz="1250" b="1" spc="30" baseline="0" dirty="0" smtClean="0">
                <a:solidFill>
                  <a:srgbClr val="FFFFFF"/>
                </a:solidFill>
              </a:defRPr>
            </a:lvl1pPr>
            <a:lvl2pPr>
              <a:defRPr lang="en-US" sz="1800" dirty="0" smtClean="0"/>
            </a:lvl2pPr>
            <a:lvl3pPr>
              <a:defRPr lang="en-US" sz="1800" dirty="0" smtClean="0"/>
            </a:lvl3pPr>
            <a:lvl4pPr>
              <a:defRPr lang="en-US" sz="1800" dirty="0" smtClean="0"/>
            </a:lvl4pPr>
            <a:lvl5pPr>
              <a:defRPr lang="nl-BE" sz="1800" dirty="0"/>
            </a:lvl5pPr>
          </a:lstStyle>
          <a:p>
            <a:pPr marL="0" lvl="0" algn="ctr"/>
            <a:r>
              <a:rPr lang="en-GB" noProof="0" dirty="0"/>
              <a:t>&lt;SOME OTHER TEXT&gt;</a:t>
            </a:r>
          </a:p>
        </p:txBody>
      </p:sp>
    </p:spTree>
    <p:extLst>
      <p:ext uri="{BB962C8B-B14F-4D97-AF65-F5344CB8AC3E}">
        <p14:creationId xmlns:p14="http://schemas.microsoft.com/office/powerpoint/2010/main" val="3669895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/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360000" y="360000"/>
            <a:ext cx="8424000" cy="6138000"/>
          </a:xfrm>
          <a:prstGeom prst="rect">
            <a:avLst/>
          </a:prstGeom>
          <a:solidFill>
            <a:srgbClr val="3AAA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00" y="6005230"/>
            <a:ext cx="382378" cy="28405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186"/>
          <a:stretch/>
        </p:blipFill>
        <p:spPr>
          <a:xfrm>
            <a:off x="467543" y="5690497"/>
            <a:ext cx="1872209" cy="553142"/>
          </a:xfrm>
          <a:prstGeom prst="rect">
            <a:avLst/>
          </a:prstGeom>
        </p:spPr>
      </p:pic>
      <p:sp>
        <p:nvSpPr>
          <p:cNvPr id="12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60363" y="1695681"/>
            <a:ext cx="8423637" cy="64809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lang="en-US" sz="4000" b="1" kern="1200" cap="all" spc="200" baseline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GB" noProof="0" dirty="0"/>
              <a:t>&lt;CHAPTER TITLE&gt;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359999" y="3489966"/>
            <a:ext cx="84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 algn="ctr">
              <a:buNone/>
              <a:defRPr lang="en-US" sz="2000" b="1" spc="100" baseline="0" dirty="0" smtClean="0">
                <a:solidFill>
                  <a:srgbClr val="FFFFFF"/>
                </a:solidFill>
              </a:defRPr>
            </a:lvl1pPr>
            <a:lvl2pPr>
              <a:defRPr lang="en-US" sz="1800" dirty="0" smtClean="0"/>
            </a:lvl2pPr>
            <a:lvl3pPr>
              <a:defRPr lang="en-US" sz="1800" dirty="0" smtClean="0"/>
            </a:lvl3pPr>
            <a:lvl4pPr>
              <a:defRPr lang="en-US" sz="1800" dirty="0" smtClean="0"/>
            </a:lvl4pPr>
            <a:lvl5pPr>
              <a:defRPr lang="nl-BE" sz="1800" dirty="0"/>
            </a:lvl5pPr>
          </a:lstStyle>
          <a:p>
            <a:pPr marL="0" lvl="0" algn="ctr"/>
            <a:r>
              <a:rPr lang="en-GB" noProof="0" dirty="0"/>
              <a:t>&lt;Subtitle&gt;</a:t>
            </a:r>
          </a:p>
        </p:txBody>
      </p:sp>
    </p:spTree>
    <p:extLst>
      <p:ext uri="{BB962C8B-B14F-4D97-AF65-F5344CB8AC3E}">
        <p14:creationId xmlns:p14="http://schemas.microsoft.com/office/powerpoint/2010/main" val="56535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360000" y="360000"/>
            <a:ext cx="8424000" cy="936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5" name="Rectangle 4"/>
          <p:cNvSpPr/>
          <p:nvPr userDrawn="1"/>
        </p:nvSpPr>
        <p:spPr>
          <a:xfrm>
            <a:off x="360000" y="1296000"/>
            <a:ext cx="8424000" cy="5202000"/>
          </a:xfrm>
          <a:prstGeom prst="rect">
            <a:avLst/>
          </a:prstGeom>
          <a:solidFill>
            <a:srgbClr val="3AAA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492" y="450384"/>
            <a:ext cx="4500962" cy="46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835" y="260648"/>
            <a:ext cx="2262106" cy="72008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00" y="6005230"/>
            <a:ext cx="382378" cy="284052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467544" y="2276872"/>
            <a:ext cx="80648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spc="100" noProof="0" dirty="0">
                <a:solidFill>
                  <a:srgbClr val="FFFFFF"/>
                </a:solidFill>
              </a:rPr>
              <a:t>Contact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611560" y="5878170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noProof="0" dirty="0" err="1">
                <a:solidFill>
                  <a:srgbClr val="FFFFFF"/>
                </a:solidFill>
              </a:rPr>
              <a:t>Sciensano</a:t>
            </a:r>
            <a:r>
              <a:rPr lang="en-GB" sz="1200" b="1" noProof="0" dirty="0">
                <a:solidFill>
                  <a:srgbClr val="FFFFFF"/>
                </a:solidFill>
              </a:rPr>
              <a:t> </a:t>
            </a:r>
            <a:r>
              <a:rPr lang="en-GB" sz="1200" noProof="0" dirty="0">
                <a:solidFill>
                  <a:schemeClr val="accent3"/>
                </a:solidFill>
              </a:rPr>
              <a:t>•</a:t>
            </a:r>
            <a:r>
              <a:rPr lang="en-GB" sz="1200" noProof="0" dirty="0">
                <a:solidFill>
                  <a:srgbClr val="FFFFFF"/>
                </a:solidFill>
              </a:rPr>
              <a:t> Rue Juliette </a:t>
            </a:r>
            <a:r>
              <a:rPr lang="en-GB" sz="1200" noProof="0" dirty="0" err="1">
                <a:solidFill>
                  <a:srgbClr val="FFFFFF"/>
                </a:solidFill>
              </a:rPr>
              <a:t>Wytsmanstraat</a:t>
            </a:r>
            <a:r>
              <a:rPr lang="en-GB" sz="1200" noProof="0" dirty="0">
                <a:solidFill>
                  <a:srgbClr val="FFFFFF"/>
                </a:solidFill>
              </a:rPr>
              <a:t> 14 </a:t>
            </a:r>
            <a:r>
              <a:rPr lang="en-GB" sz="1200" noProof="0" dirty="0">
                <a:solidFill>
                  <a:schemeClr val="accent3"/>
                </a:solidFill>
              </a:rPr>
              <a:t>• </a:t>
            </a:r>
            <a:r>
              <a:rPr lang="en-GB" sz="1200" noProof="0" dirty="0">
                <a:solidFill>
                  <a:srgbClr val="FFFFFF"/>
                </a:solidFill>
              </a:rPr>
              <a:t>1050 Brussels </a:t>
            </a:r>
            <a:r>
              <a:rPr lang="en-GB" sz="1200" noProof="0" dirty="0">
                <a:solidFill>
                  <a:schemeClr val="accent3"/>
                </a:solidFill>
              </a:rPr>
              <a:t>• </a:t>
            </a:r>
            <a:r>
              <a:rPr lang="en-GB" sz="1200" noProof="0" dirty="0">
                <a:solidFill>
                  <a:srgbClr val="FFFFFF"/>
                </a:solidFill>
              </a:rPr>
              <a:t>Belgium</a:t>
            </a:r>
            <a:br>
              <a:rPr lang="en-GB" sz="1200" noProof="0" dirty="0">
                <a:solidFill>
                  <a:srgbClr val="FFFFFF"/>
                </a:solidFill>
              </a:rPr>
            </a:br>
            <a:r>
              <a:rPr lang="en-GB" sz="1200" noProof="0" dirty="0">
                <a:solidFill>
                  <a:srgbClr val="FFFFFF"/>
                </a:solidFill>
              </a:rPr>
              <a:t>T +32 2 642 51 11</a:t>
            </a:r>
            <a:r>
              <a:rPr lang="en-GB" sz="1200" noProof="0" dirty="0">
                <a:solidFill>
                  <a:schemeClr val="accent3"/>
                </a:solidFill>
              </a:rPr>
              <a:t> • </a:t>
            </a:r>
            <a:r>
              <a:rPr lang="en-GB" sz="1200" noProof="0" dirty="0">
                <a:solidFill>
                  <a:srgbClr val="FFFFFF"/>
                </a:solidFill>
              </a:rPr>
              <a:t>T Press +32 2 642 54 20 </a:t>
            </a:r>
            <a:r>
              <a:rPr lang="en-GB" sz="1200" noProof="0" dirty="0">
                <a:solidFill>
                  <a:schemeClr val="accent3"/>
                </a:solidFill>
              </a:rPr>
              <a:t>• </a:t>
            </a:r>
            <a:r>
              <a:rPr lang="en-GB" sz="1200" noProof="0" dirty="0">
                <a:solidFill>
                  <a:srgbClr val="FFFFFF"/>
                </a:solidFill>
              </a:rPr>
              <a:t>info@sciensano.be </a:t>
            </a:r>
            <a:r>
              <a:rPr lang="en-GB" sz="1200" noProof="0" dirty="0">
                <a:solidFill>
                  <a:schemeClr val="accent3"/>
                </a:solidFill>
              </a:rPr>
              <a:t>• </a:t>
            </a:r>
            <a:r>
              <a:rPr lang="en-GB" sz="1200" noProof="0" dirty="0">
                <a:solidFill>
                  <a:srgbClr val="FFFFFF"/>
                </a:solidFill>
              </a:rPr>
              <a:t>www.sciensano.be </a:t>
            </a:r>
          </a:p>
        </p:txBody>
      </p:sp>
    </p:spTree>
    <p:extLst>
      <p:ext uri="{BB962C8B-B14F-4D97-AF65-F5344CB8AC3E}">
        <p14:creationId xmlns:p14="http://schemas.microsoft.com/office/powerpoint/2010/main" val="1150905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360000" y="1368000"/>
            <a:ext cx="8424000" cy="4752000"/>
          </a:xfrm>
          <a:prstGeom prst="rect">
            <a:avLst/>
          </a:prstGeom>
        </p:spPr>
        <p:txBody>
          <a:bodyPr/>
          <a:lstStyle>
            <a:lvl1pPr marL="0" indent="0" algn="l">
              <a:buClr>
                <a:srgbClr val="BCCF00"/>
              </a:buClr>
              <a:buNone/>
              <a:defRPr sz="2000" spc="30" baseline="0"/>
            </a:lvl1pPr>
            <a:lvl2pPr marL="742950" indent="-285750">
              <a:buFont typeface="Arial" panose="020B0604020202020204" pitchFamily="34" charset="0"/>
              <a:buChar char="•"/>
              <a:defRPr 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>
              <a:buFont typeface="Arial" panose="020B0604020202020204" pitchFamily="34" charset="0"/>
              <a:buChar char="–"/>
              <a:defRPr sz="1800"/>
            </a:lvl3pPr>
          </a:lstStyle>
          <a:p>
            <a:pPr lvl="0"/>
            <a:r>
              <a:rPr lang="en-GB" noProof="0" dirty="0"/>
              <a:t>&lt;Click to add text&gt;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360000" y="360000"/>
            <a:ext cx="8424000" cy="936000"/>
          </a:xfrm>
          <a:prstGeom prst="rect">
            <a:avLst/>
          </a:prstGeom>
        </p:spPr>
        <p:txBody>
          <a:bodyPr anchor="ctr"/>
          <a:lstStyle>
            <a:lvl1pPr algn="l">
              <a:defRPr sz="2750" b="1" cap="none" spc="200" baseline="0">
                <a:solidFill>
                  <a:srgbClr val="FFFFFF"/>
                </a:solidFill>
              </a:defRPr>
            </a:lvl1pPr>
          </a:lstStyle>
          <a:p>
            <a:r>
              <a:rPr lang="en-GB" noProof="0" dirty="0"/>
              <a:t>&lt;Click to add title&gt;</a:t>
            </a:r>
          </a:p>
        </p:txBody>
      </p:sp>
    </p:spTree>
    <p:extLst>
      <p:ext uri="{BB962C8B-B14F-4D97-AF65-F5344CB8AC3E}">
        <p14:creationId xmlns:p14="http://schemas.microsoft.com/office/powerpoint/2010/main" val="2382185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360000" y="1368000"/>
            <a:ext cx="8424000" cy="4752000"/>
          </a:xfrm>
          <a:prstGeom prst="rect">
            <a:avLst/>
          </a:prstGeom>
        </p:spPr>
        <p:txBody>
          <a:bodyPr/>
          <a:lstStyle>
            <a:lvl1pPr>
              <a:buClr>
                <a:srgbClr val="BCCF00"/>
              </a:buClr>
              <a:defRPr sz="2000" spc="30" baseline="0"/>
            </a:lvl1pPr>
            <a:lvl2pPr marL="742950" indent="-285750">
              <a:buFont typeface="Arial" panose="020B0604020202020204" pitchFamily="34" charset="0"/>
              <a:buChar char="•"/>
              <a:defRPr lang="en-US" sz="2000" kern="1200" spc="3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>
              <a:buFont typeface="Arial" panose="020B0604020202020204" pitchFamily="34" charset="0"/>
              <a:buChar char="–"/>
              <a:defRPr sz="2000" spc="30" baseline="0"/>
            </a:lvl3pPr>
          </a:lstStyle>
          <a:p>
            <a:pPr lvl="0"/>
            <a:r>
              <a:rPr lang="en-GB" noProof="0" dirty="0"/>
              <a:t>&lt;Click to add text&gt;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sp>
        <p:nvSpPr>
          <p:cNvPr id="4" name="Title 2"/>
          <p:cNvSpPr>
            <a:spLocks noGrp="1"/>
          </p:cNvSpPr>
          <p:nvPr>
            <p:ph type="title" hasCustomPrompt="1"/>
          </p:nvPr>
        </p:nvSpPr>
        <p:spPr>
          <a:xfrm>
            <a:off x="360000" y="360000"/>
            <a:ext cx="8424000" cy="936000"/>
          </a:xfrm>
          <a:prstGeom prst="rect">
            <a:avLst/>
          </a:prstGeom>
        </p:spPr>
        <p:txBody>
          <a:bodyPr anchor="ctr"/>
          <a:lstStyle>
            <a:lvl1pPr algn="l">
              <a:defRPr sz="2750" b="1" cap="none" spc="200" baseline="0">
                <a:solidFill>
                  <a:srgbClr val="FFFFFF"/>
                </a:solidFill>
              </a:defRPr>
            </a:lvl1pPr>
          </a:lstStyle>
          <a:p>
            <a:r>
              <a:rPr lang="en-GB" noProof="0" dirty="0"/>
              <a:t>&lt;Click to add title&gt;</a:t>
            </a:r>
          </a:p>
        </p:txBody>
      </p:sp>
    </p:spTree>
    <p:extLst>
      <p:ext uri="{BB962C8B-B14F-4D97-AF65-F5344CB8AC3E}">
        <p14:creationId xmlns:p14="http://schemas.microsoft.com/office/powerpoint/2010/main" val="4035025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s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360000" y="1368000"/>
            <a:ext cx="8424000" cy="4752000"/>
          </a:xfrm>
          <a:prstGeom prst="rect">
            <a:avLst/>
          </a:prstGeom>
        </p:spPr>
        <p:txBody>
          <a:bodyPr/>
          <a:lstStyle>
            <a:lvl1pPr>
              <a:buClr>
                <a:srgbClr val="BCCF00"/>
              </a:buClr>
              <a:buFont typeface="+mj-lt"/>
              <a:buAutoNum type="arabicPeriod"/>
              <a:defRPr sz="2000" b="0" baseline="0"/>
            </a:lvl1pPr>
            <a:lvl2pPr marL="800100" indent="-342900">
              <a:buFont typeface="+mj-lt"/>
              <a:buAutoNum type="arabicPeriod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300" indent="-342900">
              <a:buFont typeface="+mj-lt"/>
              <a:buAutoNum type="arabicPeriod"/>
              <a:defRPr sz="2000"/>
            </a:lvl3pPr>
          </a:lstStyle>
          <a:p>
            <a:pPr lvl="0"/>
            <a:r>
              <a:rPr lang="en-GB" noProof="0" dirty="0"/>
              <a:t>&lt;Click to add text&gt;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sp>
        <p:nvSpPr>
          <p:cNvPr id="4" name="Title 2"/>
          <p:cNvSpPr>
            <a:spLocks noGrp="1"/>
          </p:cNvSpPr>
          <p:nvPr>
            <p:ph type="title" hasCustomPrompt="1"/>
          </p:nvPr>
        </p:nvSpPr>
        <p:spPr>
          <a:xfrm>
            <a:off x="360000" y="360000"/>
            <a:ext cx="8424000" cy="936000"/>
          </a:xfrm>
          <a:prstGeom prst="rect">
            <a:avLst/>
          </a:prstGeom>
        </p:spPr>
        <p:txBody>
          <a:bodyPr anchor="ctr"/>
          <a:lstStyle>
            <a:lvl1pPr algn="l">
              <a:defRPr sz="2750" b="1" cap="none" spc="200" baseline="0">
                <a:solidFill>
                  <a:srgbClr val="FFFFFF"/>
                </a:solidFill>
              </a:defRPr>
            </a:lvl1pPr>
          </a:lstStyle>
          <a:p>
            <a:r>
              <a:rPr lang="en-GB" noProof="0" dirty="0"/>
              <a:t>&lt;Click to add title&gt;</a:t>
            </a:r>
          </a:p>
        </p:txBody>
      </p:sp>
    </p:spTree>
    <p:extLst>
      <p:ext uri="{BB962C8B-B14F-4D97-AF65-F5344CB8AC3E}">
        <p14:creationId xmlns:p14="http://schemas.microsoft.com/office/powerpoint/2010/main" val="3576539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logos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360000" y="1368000"/>
            <a:ext cx="8424000" cy="4644000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BCCF00"/>
              </a:buClr>
              <a:buNone/>
              <a:defRPr sz="2000" baseline="0"/>
            </a:lvl1pPr>
            <a:lvl2pPr marL="742950" indent="-285750">
              <a:buFont typeface="Arial" panose="020B0604020202020204" pitchFamily="34" charset="0"/>
              <a:buChar char="•"/>
              <a:defRPr 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>
              <a:buFont typeface="Arial" panose="020B0604020202020204" pitchFamily="34" charset="0"/>
              <a:buChar char="–"/>
              <a:defRPr sz="1800"/>
            </a:lvl3pPr>
          </a:lstStyle>
          <a:p>
            <a:pPr lvl="0"/>
            <a:r>
              <a:rPr lang="en-GB" noProof="0" dirty="0"/>
              <a:t>&lt;Click to add text&gt;</a:t>
            </a:r>
          </a:p>
        </p:txBody>
      </p:sp>
      <p:sp>
        <p:nvSpPr>
          <p:cNvPr id="4" name="Picture Placeholder 3"/>
          <p:cNvSpPr>
            <a:spLocks noGrp="1" noChangeAspect="1"/>
          </p:cNvSpPr>
          <p:nvPr>
            <p:ph type="pic" sz="quarter" idx="11"/>
          </p:nvPr>
        </p:nvSpPr>
        <p:spPr>
          <a:xfrm>
            <a:off x="7452320" y="6093296"/>
            <a:ext cx="540000" cy="54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/>
            </a:lvl1pPr>
          </a:lstStyle>
          <a:p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5" name="Picture Placeholder 3"/>
          <p:cNvSpPr>
            <a:spLocks noGrp="1" noChangeAspect="1"/>
          </p:cNvSpPr>
          <p:nvPr>
            <p:ph type="pic" sz="quarter" idx="12"/>
          </p:nvPr>
        </p:nvSpPr>
        <p:spPr>
          <a:xfrm>
            <a:off x="6660232" y="6093296"/>
            <a:ext cx="540000" cy="54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/>
            </a:lvl1pPr>
          </a:lstStyle>
          <a:p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6" name="Picture Placeholder 3"/>
          <p:cNvSpPr>
            <a:spLocks noGrp="1" noChangeAspect="1"/>
          </p:cNvSpPr>
          <p:nvPr>
            <p:ph type="pic" sz="quarter" idx="13"/>
          </p:nvPr>
        </p:nvSpPr>
        <p:spPr>
          <a:xfrm>
            <a:off x="5868144" y="6093296"/>
            <a:ext cx="540000" cy="54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/>
            </a:lvl1pPr>
          </a:lstStyle>
          <a:p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Picture Placeholder 3"/>
          <p:cNvSpPr>
            <a:spLocks noGrp="1" noChangeAspect="1"/>
          </p:cNvSpPr>
          <p:nvPr>
            <p:ph type="pic" sz="quarter" idx="14"/>
          </p:nvPr>
        </p:nvSpPr>
        <p:spPr>
          <a:xfrm>
            <a:off x="5076056" y="6093296"/>
            <a:ext cx="540000" cy="54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/>
            </a:lvl1pPr>
          </a:lstStyle>
          <a:p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0" name="Title 2"/>
          <p:cNvSpPr>
            <a:spLocks noGrp="1"/>
          </p:cNvSpPr>
          <p:nvPr>
            <p:ph type="title" hasCustomPrompt="1"/>
          </p:nvPr>
        </p:nvSpPr>
        <p:spPr>
          <a:xfrm>
            <a:off x="360000" y="360000"/>
            <a:ext cx="8424000" cy="936000"/>
          </a:xfrm>
          <a:prstGeom prst="rect">
            <a:avLst/>
          </a:prstGeom>
        </p:spPr>
        <p:txBody>
          <a:bodyPr anchor="ctr"/>
          <a:lstStyle>
            <a:lvl1pPr algn="l">
              <a:defRPr sz="2750" b="1" cap="none" spc="200" baseline="0">
                <a:solidFill>
                  <a:srgbClr val="FFFFFF"/>
                </a:solidFill>
              </a:defRPr>
            </a:lvl1pPr>
          </a:lstStyle>
          <a:p>
            <a:r>
              <a:rPr lang="en-GB" noProof="0" dirty="0"/>
              <a:t>&lt;Click to add title&gt;</a:t>
            </a:r>
          </a:p>
        </p:txBody>
      </p:sp>
    </p:spTree>
    <p:extLst>
      <p:ext uri="{BB962C8B-B14F-4D97-AF65-F5344CB8AC3E}">
        <p14:creationId xmlns:p14="http://schemas.microsoft.com/office/powerpoint/2010/main" val="535518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 hasCustomPrompt="1"/>
          </p:nvPr>
        </p:nvSpPr>
        <p:spPr>
          <a:xfrm>
            <a:off x="360000" y="1368000"/>
            <a:ext cx="8424000" cy="442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spc="30" baseline="0"/>
            </a:lvl1pPr>
          </a:lstStyle>
          <a:p>
            <a:r>
              <a:rPr lang="en-GB" noProof="0" dirty="0"/>
              <a:t>&lt;insert image&gt;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360000" y="5817486"/>
            <a:ext cx="8424000" cy="31418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i="1" spc="30" baseline="0">
                <a:solidFill>
                  <a:srgbClr val="3AAA35"/>
                </a:solidFill>
              </a:defRPr>
            </a:lvl1pPr>
          </a:lstStyle>
          <a:p>
            <a:pPr lvl="0"/>
            <a:r>
              <a:rPr lang="en-GB" noProof="0" dirty="0"/>
              <a:t>&lt;caption&gt;</a:t>
            </a:r>
          </a:p>
        </p:txBody>
      </p:sp>
      <p:sp>
        <p:nvSpPr>
          <p:cNvPr id="5" name="Title 2"/>
          <p:cNvSpPr>
            <a:spLocks noGrp="1"/>
          </p:cNvSpPr>
          <p:nvPr>
            <p:ph type="title" hasCustomPrompt="1"/>
          </p:nvPr>
        </p:nvSpPr>
        <p:spPr>
          <a:xfrm>
            <a:off x="360000" y="360000"/>
            <a:ext cx="8424000" cy="936000"/>
          </a:xfrm>
          <a:prstGeom prst="rect">
            <a:avLst/>
          </a:prstGeom>
        </p:spPr>
        <p:txBody>
          <a:bodyPr anchor="ctr"/>
          <a:lstStyle>
            <a:lvl1pPr algn="l">
              <a:defRPr sz="2750" b="1" cap="none" spc="200" baseline="0">
                <a:solidFill>
                  <a:srgbClr val="FFFFFF"/>
                </a:solidFill>
              </a:defRPr>
            </a:lvl1pPr>
          </a:lstStyle>
          <a:p>
            <a:r>
              <a:rPr lang="en-GB" noProof="0" dirty="0"/>
              <a:t>&lt;Click to add title&gt;</a:t>
            </a:r>
          </a:p>
        </p:txBody>
      </p:sp>
    </p:spTree>
    <p:extLst>
      <p:ext uri="{BB962C8B-B14F-4D97-AF65-F5344CB8AC3E}">
        <p14:creationId xmlns:p14="http://schemas.microsoft.com/office/powerpoint/2010/main" val="200848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7921" y="6205309"/>
            <a:ext cx="385327" cy="28624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71" t="16628" r="5303" b="20393"/>
          <a:stretch/>
        </p:blipFill>
        <p:spPr>
          <a:xfrm>
            <a:off x="360000" y="6205309"/>
            <a:ext cx="1256870" cy="286243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60000" y="360000"/>
            <a:ext cx="8424000" cy="936000"/>
          </a:xfrm>
          <a:prstGeom prst="rect">
            <a:avLst/>
          </a:prstGeom>
          <a:solidFill>
            <a:srgbClr val="3AAA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8330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9" r:id="rId2"/>
    <p:sldLayoutId id="2147483649" r:id="rId3"/>
    <p:sldLayoutId id="2147483654" r:id="rId4"/>
    <p:sldLayoutId id="2147483650" r:id="rId5"/>
    <p:sldLayoutId id="2147483652" r:id="rId6"/>
    <p:sldLayoutId id="2147483653" r:id="rId7"/>
    <p:sldLayoutId id="2147483655" r:id="rId8"/>
    <p:sldLayoutId id="2147483656" r:id="rId9"/>
    <p:sldLayoutId id="2147483657" r:id="rId10"/>
    <p:sldLayoutId id="214748365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hyperlink" Target="https://remote.healthstat.be/" TargetMode="Externa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BE" dirty="0">
                <a:solidFill>
                  <a:schemeClr val="bg1"/>
                </a:solidFill>
              </a:rPr>
              <a:t>Date Warehouse @ Sciensano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373252" y="3501008"/>
            <a:ext cx="8424000" cy="400110"/>
          </a:xfrm>
        </p:spPr>
        <p:txBody>
          <a:bodyPr/>
          <a:lstStyle/>
          <a:p>
            <a:r>
              <a:rPr lang="en-GB" dirty="0"/>
              <a:t>A high level overview</a:t>
            </a:r>
          </a:p>
        </p:txBody>
      </p:sp>
    </p:spTree>
    <p:extLst>
      <p:ext uri="{BB962C8B-B14F-4D97-AF65-F5344CB8AC3E}">
        <p14:creationId xmlns:p14="http://schemas.microsoft.com/office/powerpoint/2010/main" val="1495681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Rounded Rectangle 227"/>
          <p:cNvSpPr/>
          <p:nvPr/>
        </p:nvSpPr>
        <p:spPr bwMode="auto">
          <a:xfrm>
            <a:off x="4167461" y="1624664"/>
            <a:ext cx="900000" cy="72144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Staging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60000" y="367166"/>
            <a:ext cx="8424000" cy="936000"/>
          </a:xfrm>
        </p:spPr>
        <p:txBody>
          <a:bodyPr/>
          <a:lstStyle/>
          <a:p>
            <a:pPr algn="ctr"/>
            <a:r>
              <a:rPr lang="en-GB" dirty="0"/>
              <a:t>Data Warehouse Layers</a:t>
            </a:r>
          </a:p>
        </p:txBody>
      </p:sp>
      <p:sp>
        <p:nvSpPr>
          <p:cNvPr id="229" name="Rounded Rectangle 228"/>
          <p:cNvSpPr/>
          <p:nvPr/>
        </p:nvSpPr>
        <p:spPr bwMode="auto">
          <a:xfrm>
            <a:off x="4177899" y="5753574"/>
            <a:ext cx="900000" cy="72144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External</a:t>
            </a:r>
          </a:p>
        </p:txBody>
      </p:sp>
      <p:cxnSp>
        <p:nvCxnSpPr>
          <p:cNvPr id="230" name="Straight Arrow Connector 229"/>
          <p:cNvCxnSpPr>
            <a:stCxn id="228" idx="2"/>
            <a:endCxn id="231" idx="0"/>
          </p:cNvCxnSpPr>
          <p:nvPr/>
        </p:nvCxnSpPr>
        <p:spPr bwMode="auto">
          <a:xfrm>
            <a:off x="4617461" y="2346104"/>
            <a:ext cx="0" cy="21466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1" name="Rounded Rectangle 230"/>
          <p:cNvSpPr/>
          <p:nvPr/>
        </p:nvSpPr>
        <p:spPr bwMode="auto">
          <a:xfrm>
            <a:off x="4167461" y="2560768"/>
            <a:ext cx="900000" cy="72144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Corporate Data Warehouse</a:t>
            </a:r>
          </a:p>
        </p:txBody>
      </p:sp>
      <p:sp>
        <p:nvSpPr>
          <p:cNvPr id="232" name="Rounded Rectangle 231"/>
          <p:cNvSpPr/>
          <p:nvPr/>
        </p:nvSpPr>
        <p:spPr bwMode="auto">
          <a:xfrm>
            <a:off x="4184167" y="4669142"/>
            <a:ext cx="900000" cy="72144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Exploration</a:t>
            </a:r>
          </a:p>
        </p:txBody>
      </p:sp>
      <p:sp>
        <p:nvSpPr>
          <p:cNvPr id="233" name="Rectangle 232"/>
          <p:cNvSpPr/>
          <p:nvPr/>
        </p:nvSpPr>
        <p:spPr bwMode="auto">
          <a:xfrm>
            <a:off x="3779912" y="1340768"/>
            <a:ext cx="1675098" cy="5328592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BE" sz="1200" dirty="0">
                <a:solidFill>
                  <a:srgbClr val="58656A"/>
                </a:solidFill>
                <a:latin typeface="Arial" charset="0"/>
                <a:ea typeface="ＭＳ Ｐゴシック" pitchFamily="1" charset="-128"/>
              </a:rPr>
              <a:t>DWH</a:t>
            </a:r>
            <a:endParaRPr lang="en-US" sz="1200" dirty="0">
              <a:solidFill>
                <a:srgbClr val="58656A"/>
              </a:solidFill>
              <a:latin typeface="Arial" charset="0"/>
              <a:ea typeface="ＭＳ Ｐゴシック" pitchFamily="1" charset="-128"/>
            </a:endParaRPr>
          </a:p>
        </p:txBody>
      </p:sp>
      <p:cxnSp>
        <p:nvCxnSpPr>
          <p:cNvPr id="234" name="Straight Arrow Connector 108"/>
          <p:cNvCxnSpPr>
            <a:stCxn id="231" idx="2"/>
          </p:cNvCxnSpPr>
          <p:nvPr/>
        </p:nvCxnSpPr>
        <p:spPr bwMode="auto">
          <a:xfrm>
            <a:off x="4617461" y="3282208"/>
            <a:ext cx="0" cy="3011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5" name="Straight Arrow Connector 108"/>
          <p:cNvCxnSpPr>
            <a:stCxn id="232" idx="2"/>
            <a:endCxn id="229" idx="0"/>
          </p:cNvCxnSpPr>
          <p:nvPr/>
        </p:nvCxnSpPr>
        <p:spPr bwMode="auto">
          <a:xfrm flipH="1">
            <a:off x="4627899" y="5390582"/>
            <a:ext cx="6268" cy="36299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6" name="Linkeraccolade 22"/>
          <p:cNvSpPr/>
          <p:nvPr/>
        </p:nvSpPr>
        <p:spPr bwMode="auto">
          <a:xfrm>
            <a:off x="5199192" y="1528633"/>
            <a:ext cx="318269" cy="914400"/>
          </a:xfrm>
          <a:prstGeom prst="leftBrace">
            <a:avLst>
              <a:gd name="adj1" fmla="val 71826"/>
              <a:gd name="adj2" fmla="val 5000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237" name="Tekstvak 23"/>
          <p:cNvSpPr txBox="1"/>
          <p:nvPr/>
        </p:nvSpPr>
        <p:spPr>
          <a:xfrm>
            <a:off x="5455010" y="1662218"/>
            <a:ext cx="16014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nl-BE" dirty="0"/>
              <a:t>Source Data</a:t>
            </a:r>
          </a:p>
          <a:p>
            <a:pPr marL="285750" indent="-285750">
              <a:buFontTx/>
              <a:buChar char="-"/>
            </a:pPr>
            <a:r>
              <a:rPr lang="nl-BE" dirty="0"/>
              <a:t>Pre-checks</a:t>
            </a:r>
            <a:endParaRPr lang="en-US" dirty="0"/>
          </a:p>
        </p:txBody>
      </p:sp>
      <p:sp>
        <p:nvSpPr>
          <p:cNvPr id="238" name="Rounded Rectangle 237"/>
          <p:cNvSpPr/>
          <p:nvPr/>
        </p:nvSpPr>
        <p:spPr bwMode="auto">
          <a:xfrm>
            <a:off x="4167461" y="3614955"/>
            <a:ext cx="900000" cy="72144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50" dirty="0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Dimensional model</a:t>
            </a:r>
          </a:p>
        </p:txBody>
      </p:sp>
      <p:cxnSp>
        <p:nvCxnSpPr>
          <p:cNvPr id="239" name="Straight Arrow Connector 108"/>
          <p:cNvCxnSpPr/>
          <p:nvPr/>
        </p:nvCxnSpPr>
        <p:spPr bwMode="auto">
          <a:xfrm>
            <a:off x="4634167" y="4336395"/>
            <a:ext cx="0" cy="3011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" name="Tekstvak 60">
            <a:extLst>
              <a:ext uri="{FF2B5EF4-FFF2-40B4-BE49-F238E27FC236}">
                <a16:creationId xmlns:a16="http://schemas.microsoft.com/office/drawing/2014/main" id="{1DD8A377-7E98-DF30-35A7-424F54A26A3D}"/>
              </a:ext>
            </a:extLst>
          </p:cNvPr>
          <p:cNvSpPr txBox="1"/>
          <p:nvPr/>
        </p:nvSpPr>
        <p:spPr>
          <a:xfrm>
            <a:off x="5502754" y="2736822"/>
            <a:ext cx="30950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dirty="0"/>
              <a:t>Data model </a:t>
            </a:r>
            <a:r>
              <a:rPr lang="nl-BE" dirty="0" err="1"/>
              <a:t>for</a:t>
            </a:r>
            <a:r>
              <a:rPr lang="nl-BE" dirty="0"/>
              <a:t> building </a:t>
            </a:r>
            <a:r>
              <a:rPr lang="nl-BE" dirty="0" err="1"/>
              <a:t>history</a:t>
            </a:r>
            <a:endParaRPr lang="en-US" dirty="0"/>
          </a:p>
        </p:txBody>
      </p:sp>
      <p:sp>
        <p:nvSpPr>
          <p:cNvPr id="5" name="Linkeraccolade 59">
            <a:extLst>
              <a:ext uri="{FF2B5EF4-FFF2-40B4-BE49-F238E27FC236}">
                <a16:creationId xmlns:a16="http://schemas.microsoft.com/office/drawing/2014/main" id="{809D231F-E39C-6D84-3696-6534193A9EEF}"/>
              </a:ext>
            </a:extLst>
          </p:cNvPr>
          <p:cNvSpPr/>
          <p:nvPr/>
        </p:nvSpPr>
        <p:spPr bwMode="auto">
          <a:xfrm>
            <a:off x="5215898" y="3583396"/>
            <a:ext cx="318269" cy="914400"/>
          </a:xfrm>
          <a:prstGeom prst="leftBrace">
            <a:avLst>
              <a:gd name="adj1" fmla="val 71826"/>
              <a:gd name="adj2" fmla="val 49057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6" name="Tekstvak 60">
            <a:extLst>
              <a:ext uri="{FF2B5EF4-FFF2-40B4-BE49-F238E27FC236}">
                <a16:creationId xmlns:a16="http://schemas.microsoft.com/office/drawing/2014/main" id="{0F57C012-9973-30CD-9419-63480CD39C3A}"/>
              </a:ext>
            </a:extLst>
          </p:cNvPr>
          <p:cNvSpPr txBox="1"/>
          <p:nvPr/>
        </p:nvSpPr>
        <p:spPr>
          <a:xfrm>
            <a:off x="5499574" y="3714253"/>
            <a:ext cx="356604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dirty="0"/>
              <a:t>View on data </a:t>
            </a:r>
            <a:r>
              <a:rPr lang="nl-BE" dirty="0" err="1"/>
              <a:t>taking</a:t>
            </a:r>
            <a:r>
              <a:rPr lang="nl-BE" dirty="0"/>
              <a:t> </a:t>
            </a:r>
            <a:r>
              <a:rPr lang="nl-BE" dirty="0" err="1"/>
              <a:t>into</a:t>
            </a:r>
            <a:r>
              <a:rPr lang="nl-BE" dirty="0"/>
              <a:t> account </a:t>
            </a:r>
          </a:p>
          <a:p>
            <a:r>
              <a:rPr lang="nl-BE" dirty="0"/>
              <a:t>SCRA (</a:t>
            </a:r>
            <a:r>
              <a:rPr lang="en-US" dirty="0"/>
              <a:t>Small Cell Risk Analysis)</a:t>
            </a:r>
            <a:endParaRPr lang="nl-BE" dirty="0"/>
          </a:p>
          <a:p>
            <a:endParaRPr lang="en-US" dirty="0"/>
          </a:p>
        </p:txBody>
      </p:sp>
      <p:sp>
        <p:nvSpPr>
          <p:cNvPr id="9" name="Tekstvak 18">
            <a:extLst>
              <a:ext uri="{FF2B5EF4-FFF2-40B4-BE49-F238E27FC236}">
                <a16:creationId xmlns:a16="http://schemas.microsoft.com/office/drawing/2014/main" id="{3D35AABB-B9C2-9AB5-4877-13FBD3D3AF8E}"/>
              </a:ext>
            </a:extLst>
          </p:cNvPr>
          <p:cNvSpPr txBox="1"/>
          <p:nvPr/>
        </p:nvSpPr>
        <p:spPr>
          <a:xfrm>
            <a:off x="5551332" y="4876350"/>
            <a:ext cx="2121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dirty="0"/>
              <a:t>Analysis &amp; Reporting</a:t>
            </a:r>
            <a:endParaRPr lang="en-US" dirty="0"/>
          </a:p>
        </p:txBody>
      </p:sp>
      <p:sp>
        <p:nvSpPr>
          <p:cNvPr id="10" name="Linkeraccolade 19">
            <a:extLst>
              <a:ext uri="{FF2B5EF4-FFF2-40B4-BE49-F238E27FC236}">
                <a16:creationId xmlns:a16="http://schemas.microsoft.com/office/drawing/2014/main" id="{B53378B4-AA1A-E968-8550-EACB125437BE}"/>
              </a:ext>
            </a:extLst>
          </p:cNvPr>
          <p:cNvSpPr/>
          <p:nvPr/>
        </p:nvSpPr>
        <p:spPr bwMode="auto">
          <a:xfrm>
            <a:off x="5303394" y="5675552"/>
            <a:ext cx="318269" cy="914400"/>
          </a:xfrm>
          <a:prstGeom prst="leftBrace">
            <a:avLst>
              <a:gd name="adj1" fmla="val 71826"/>
              <a:gd name="adj2" fmla="val 5000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11" name="Tekstvak 20">
            <a:extLst>
              <a:ext uri="{FF2B5EF4-FFF2-40B4-BE49-F238E27FC236}">
                <a16:creationId xmlns:a16="http://schemas.microsoft.com/office/drawing/2014/main" id="{C56FD08F-9FE3-B659-9E4B-89B9EFEB2371}"/>
              </a:ext>
            </a:extLst>
          </p:cNvPr>
          <p:cNvSpPr txBox="1"/>
          <p:nvPr/>
        </p:nvSpPr>
        <p:spPr>
          <a:xfrm>
            <a:off x="5475886" y="5772032"/>
            <a:ext cx="30498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nl-BE" dirty="0"/>
              <a:t>Reporting via HealthStat.be</a:t>
            </a:r>
          </a:p>
          <a:p>
            <a:pPr marL="285750" indent="-285750">
              <a:buFontTx/>
              <a:buChar char="-"/>
            </a:pPr>
            <a:r>
              <a:rPr lang="nl-BE" dirty="0" err="1"/>
              <a:t>Aggregated</a:t>
            </a:r>
            <a:r>
              <a:rPr lang="nl-BE" dirty="0"/>
              <a:t> data!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5423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DWH Validation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Checking data content</a:t>
            </a:r>
          </a:p>
        </p:txBody>
      </p:sp>
    </p:spTree>
    <p:extLst>
      <p:ext uri="{BB962C8B-B14F-4D97-AF65-F5344CB8AC3E}">
        <p14:creationId xmlns:p14="http://schemas.microsoft.com/office/powerpoint/2010/main" val="35465065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DWH Validation</a:t>
            </a:r>
          </a:p>
        </p:txBody>
      </p:sp>
      <p:sp>
        <p:nvSpPr>
          <p:cNvPr id="4" name="Rounded Rectangle 3"/>
          <p:cNvSpPr/>
          <p:nvPr/>
        </p:nvSpPr>
        <p:spPr bwMode="auto">
          <a:xfrm>
            <a:off x="4167461" y="1624664"/>
            <a:ext cx="900000" cy="721440"/>
          </a:xfrm>
          <a:prstGeom prst="roundRect">
            <a:avLst/>
          </a:prstGeom>
          <a:solidFill>
            <a:schemeClr val="tx2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Staging</a:t>
            </a:r>
          </a:p>
        </p:txBody>
      </p:sp>
      <p:sp>
        <p:nvSpPr>
          <p:cNvPr id="5" name="Rounded Rectangle 4"/>
          <p:cNvSpPr/>
          <p:nvPr/>
        </p:nvSpPr>
        <p:spPr bwMode="auto">
          <a:xfrm>
            <a:off x="4177899" y="5753574"/>
            <a:ext cx="900000" cy="72144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External</a:t>
            </a:r>
          </a:p>
        </p:txBody>
      </p:sp>
      <p:cxnSp>
        <p:nvCxnSpPr>
          <p:cNvPr id="6" name="Straight Arrow Connector 5"/>
          <p:cNvCxnSpPr>
            <a:stCxn id="4" idx="2"/>
            <a:endCxn id="7" idx="0"/>
          </p:cNvCxnSpPr>
          <p:nvPr/>
        </p:nvCxnSpPr>
        <p:spPr bwMode="auto">
          <a:xfrm>
            <a:off x="4617461" y="2346104"/>
            <a:ext cx="0" cy="21466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Rounded Rectangle 6"/>
          <p:cNvSpPr/>
          <p:nvPr/>
        </p:nvSpPr>
        <p:spPr bwMode="auto">
          <a:xfrm>
            <a:off x="4167461" y="2560768"/>
            <a:ext cx="900000" cy="721440"/>
          </a:xfrm>
          <a:prstGeom prst="roundRect">
            <a:avLst/>
          </a:prstGeom>
          <a:solidFill>
            <a:schemeClr val="tx2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Corporate Data Warehouse</a:t>
            </a:r>
          </a:p>
        </p:txBody>
      </p:sp>
      <p:sp>
        <p:nvSpPr>
          <p:cNvPr id="8" name="Rounded Rectangle 7"/>
          <p:cNvSpPr/>
          <p:nvPr/>
        </p:nvSpPr>
        <p:spPr bwMode="auto">
          <a:xfrm>
            <a:off x="4184167" y="4669142"/>
            <a:ext cx="900000" cy="72144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Exploration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3779912" y="1340768"/>
            <a:ext cx="1675098" cy="5328592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BE" sz="1200" dirty="0">
                <a:solidFill>
                  <a:srgbClr val="58656A"/>
                </a:solidFill>
                <a:latin typeface="Arial" charset="0"/>
                <a:ea typeface="ＭＳ Ｐゴシック" pitchFamily="1" charset="-128"/>
              </a:rPr>
              <a:t>DWH</a:t>
            </a:r>
            <a:endParaRPr lang="en-US" sz="1200" dirty="0">
              <a:solidFill>
                <a:srgbClr val="58656A"/>
              </a:solidFill>
              <a:latin typeface="Arial" charset="0"/>
              <a:ea typeface="ＭＳ Ｐゴシック" pitchFamily="1" charset="-128"/>
            </a:endParaRPr>
          </a:p>
        </p:txBody>
      </p:sp>
      <p:cxnSp>
        <p:nvCxnSpPr>
          <p:cNvPr id="10" name="Straight Arrow Connector 108"/>
          <p:cNvCxnSpPr>
            <a:stCxn id="7" idx="2"/>
          </p:cNvCxnSpPr>
          <p:nvPr/>
        </p:nvCxnSpPr>
        <p:spPr bwMode="auto">
          <a:xfrm>
            <a:off x="4617461" y="3282208"/>
            <a:ext cx="0" cy="3011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8"/>
          <p:cNvCxnSpPr>
            <a:stCxn id="8" idx="2"/>
            <a:endCxn id="5" idx="0"/>
          </p:cNvCxnSpPr>
          <p:nvPr/>
        </p:nvCxnSpPr>
        <p:spPr bwMode="auto">
          <a:xfrm flipH="1">
            <a:off x="4627899" y="5390582"/>
            <a:ext cx="6268" cy="36299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Rounded Rectangle 11"/>
          <p:cNvSpPr/>
          <p:nvPr/>
        </p:nvSpPr>
        <p:spPr bwMode="auto">
          <a:xfrm>
            <a:off x="4167461" y="3614955"/>
            <a:ext cx="900000" cy="72144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50" dirty="0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Dimensional model</a:t>
            </a:r>
          </a:p>
        </p:txBody>
      </p:sp>
      <p:cxnSp>
        <p:nvCxnSpPr>
          <p:cNvPr id="13" name="Straight Arrow Connector 108"/>
          <p:cNvCxnSpPr/>
          <p:nvPr/>
        </p:nvCxnSpPr>
        <p:spPr bwMode="auto">
          <a:xfrm>
            <a:off x="4634167" y="4336395"/>
            <a:ext cx="0" cy="3011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kstvak 60"/>
          <p:cNvSpPr txBox="1"/>
          <p:nvPr/>
        </p:nvSpPr>
        <p:spPr>
          <a:xfrm>
            <a:off x="5380658" y="2222785"/>
            <a:ext cx="1927646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l-BE" dirty="0"/>
              <a:t>Data </a:t>
            </a:r>
            <a:r>
              <a:rPr lang="nl-BE" dirty="0" err="1"/>
              <a:t>Validation</a:t>
            </a:r>
            <a:endParaRPr lang="en-US" dirty="0"/>
          </a:p>
        </p:txBody>
      </p:sp>
      <p:cxnSp>
        <p:nvCxnSpPr>
          <p:cNvPr id="15" name="Gekromde verbindingslijn 4"/>
          <p:cNvCxnSpPr/>
          <p:nvPr/>
        </p:nvCxnSpPr>
        <p:spPr bwMode="auto">
          <a:xfrm>
            <a:off x="5054653" y="1871664"/>
            <a:ext cx="12700" cy="1125412"/>
          </a:xfrm>
          <a:prstGeom prst="curvedConnector3">
            <a:avLst>
              <a:gd name="adj1" fmla="val 1800000"/>
            </a:avLst>
          </a:prstGeom>
          <a:solidFill>
            <a:schemeClr val="accent1"/>
          </a:solidFill>
          <a:ln w="22225" cap="flat" cmpd="sng" algn="ctr">
            <a:solidFill>
              <a:schemeClr val="tx1"/>
            </a:solidFill>
            <a:prstDash val="solid"/>
            <a:round/>
            <a:headEnd type="none" w="lg" len="lg"/>
            <a:tailEnd type="triangle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35345937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BE" dirty="0"/>
              <a:t>STG Flow Control </a:t>
            </a:r>
            <a:r>
              <a:rPr lang="nl-BE" dirty="0" err="1"/>
              <a:t>Flags</a:t>
            </a:r>
            <a:endParaRPr lang="en-GB" dirty="0"/>
          </a:p>
        </p:txBody>
      </p:sp>
      <p:graphicFrame>
        <p:nvGraphicFramePr>
          <p:cNvPr id="4" name="Tabel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4991727"/>
              </p:ext>
            </p:extLst>
          </p:nvPr>
        </p:nvGraphicFramePr>
        <p:xfrm>
          <a:off x="829406" y="1458546"/>
          <a:ext cx="6863861" cy="332232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3231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407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BE" b="0" dirty="0"/>
                        <a:t>FL_ERROR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600" b="0" dirty="0"/>
                        <a:t>0 | 1</a:t>
                      </a:r>
                      <a:br>
                        <a:rPr lang="nl-BE" sz="1600" b="0" dirty="0"/>
                      </a:br>
                      <a:r>
                        <a:rPr lang="nl-BE" sz="1600" b="0" dirty="0" err="1"/>
                        <a:t>Indicates</a:t>
                      </a:r>
                      <a:r>
                        <a:rPr lang="nl-BE" sz="1600" b="0" baseline="0" dirty="0"/>
                        <a:t> </a:t>
                      </a:r>
                      <a:r>
                        <a:rPr lang="nl-BE" sz="1600" b="0" baseline="0" dirty="0" err="1"/>
                        <a:t>if</a:t>
                      </a:r>
                      <a:r>
                        <a:rPr lang="nl-BE" sz="1600" b="0" baseline="0" dirty="0"/>
                        <a:t> </a:t>
                      </a:r>
                      <a:r>
                        <a:rPr lang="nl-BE" sz="1600" b="0" baseline="0" dirty="0" err="1"/>
                        <a:t>an</a:t>
                      </a:r>
                      <a:r>
                        <a:rPr lang="nl-BE" sz="1600" b="0" baseline="0" dirty="0"/>
                        <a:t> error (= </a:t>
                      </a:r>
                      <a:r>
                        <a:rPr lang="nl-BE" sz="1600" b="0" baseline="0" dirty="0" err="1"/>
                        <a:t>possible</a:t>
                      </a:r>
                      <a:r>
                        <a:rPr lang="nl-BE" sz="1600" b="0" baseline="0" dirty="0"/>
                        <a:t> data </a:t>
                      </a:r>
                      <a:r>
                        <a:rPr lang="nl-BE" sz="1600" b="0" baseline="0" dirty="0" err="1"/>
                        <a:t>quality</a:t>
                      </a:r>
                      <a:r>
                        <a:rPr lang="nl-BE" sz="1600" b="0" baseline="0" dirty="0"/>
                        <a:t> issue) is </a:t>
                      </a:r>
                      <a:r>
                        <a:rPr lang="nl-BE" sz="1600" b="0" baseline="0" dirty="0" err="1"/>
                        <a:t>detected</a:t>
                      </a:r>
                      <a:r>
                        <a:rPr lang="nl-BE" sz="1600" b="0" baseline="0" dirty="0"/>
                        <a:t> </a:t>
                      </a:r>
                      <a:r>
                        <a:rPr lang="nl-BE" sz="1600" b="0" baseline="0" dirty="0" err="1"/>
                        <a:t>during</a:t>
                      </a:r>
                      <a:r>
                        <a:rPr lang="nl-BE" sz="1600" b="0" baseline="0" dirty="0"/>
                        <a:t> the pre-checks.</a:t>
                      </a:r>
                      <a:endParaRPr lang="en-US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BE" dirty="0"/>
                        <a:t>FL_VALID_BY_RES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600" dirty="0"/>
                        <a:t>. |</a:t>
                      </a:r>
                      <a:r>
                        <a:rPr lang="nl-BE" sz="1600" baseline="0" dirty="0"/>
                        <a:t> </a:t>
                      </a:r>
                      <a:r>
                        <a:rPr lang="nl-BE" sz="1600" dirty="0"/>
                        <a:t>0</a:t>
                      </a:r>
                      <a:r>
                        <a:rPr lang="nl-BE" sz="1600" baseline="0" dirty="0"/>
                        <a:t> | 1</a:t>
                      </a:r>
                      <a:br>
                        <a:rPr lang="nl-BE" sz="1600" baseline="0" dirty="0"/>
                      </a:br>
                      <a:r>
                        <a:rPr lang="nl-BE" sz="1600" baseline="0" dirty="0" err="1"/>
                        <a:t>Indicates</a:t>
                      </a:r>
                      <a:r>
                        <a:rPr lang="nl-BE" sz="1600" baseline="0" dirty="0"/>
                        <a:t> </a:t>
                      </a:r>
                      <a:r>
                        <a:rPr lang="nl-BE" sz="1600" baseline="0" dirty="0" err="1"/>
                        <a:t>if</a:t>
                      </a:r>
                      <a:r>
                        <a:rPr lang="nl-BE" sz="1600" baseline="0" dirty="0"/>
                        <a:t> the record has been </a:t>
                      </a:r>
                      <a:r>
                        <a:rPr lang="nl-BE" sz="1600" baseline="0" dirty="0" err="1"/>
                        <a:t>validated</a:t>
                      </a:r>
                      <a:r>
                        <a:rPr lang="nl-BE" sz="1600" baseline="0" dirty="0"/>
                        <a:t> </a:t>
                      </a:r>
                      <a:r>
                        <a:rPr lang="nl-BE" sz="1600" baseline="0" dirty="0" err="1"/>
                        <a:t>by</a:t>
                      </a:r>
                      <a:r>
                        <a:rPr lang="nl-BE" sz="1600" baseline="0" dirty="0"/>
                        <a:t> the researcher.</a:t>
                      </a:r>
                    </a:p>
                    <a:p>
                      <a:pPr lvl="1"/>
                      <a:r>
                        <a:rPr lang="nl-BE" sz="1400" baseline="0" dirty="0"/>
                        <a:t>. (missing)  : </a:t>
                      </a:r>
                      <a:r>
                        <a:rPr lang="nl-BE" sz="1400" baseline="0" dirty="0" err="1"/>
                        <a:t>not</a:t>
                      </a:r>
                      <a:r>
                        <a:rPr lang="nl-BE" sz="1400" baseline="0" dirty="0"/>
                        <a:t> </a:t>
                      </a:r>
                      <a:r>
                        <a:rPr lang="nl-BE" sz="1400" baseline="0" dirty="0" err="1"/>
                        <a:t>yet</a:t>
                      </a:r>
                      <a:r>
                        <a:rPr lang="nl-BE" sz="1400" baseline="0" dirty="0"/>
                        <a:t> </a:t>
                      </a:r>
                      <a:r>
                        <a:rPr lang="nl-BE" sz="1400" baseline="0" dirty="0" err="1"/>
                        <a:t>validated</a:t>
                      </a:r>
                      <a:endParaRPr lang="nl-BE" sz="1400" baseline="0" dirty="0"/>
                    </a:p>
                    <a:p>
                      <a:pPr lvl="1"/>
                      <a:r>
                        <a:rPr lang="nl-BE" sz="1400" baseline="0" dirty="0"/>
                        <a:t>0 : record is </a:t>
                      </a:r>
                      <a:r>
                        <a:rPr lang="nl-BE" sz="1400" u="sng" baseline="0" dirty="0" err="1"/>
                        <a:t>not</a:t>
                      </a:r>
                      <a:r>
                        <a:rPr lang="nl-BE" sz="1400" baseline="0" dirty="0"/>
                        <a:t> </a:t>
                      </a:r>
                      <a:r>
                        <a:rPr lang="nl-BE" sz="1400" baseline="0" dirty="0" err="1"/>
                        <a:t>valid</a:t>
                      </a:r>
                      <a:r>
                        <a:rPr lang="nl-BE" sz="1400" baseline="0" dirty="0"/>
                        <a:t> </a:t>
                      </a:r>
                      <a:r>
                        <a:rPr lang="nl-BE" sz="1400" baseline="0" dirty="0" err="1"/>
                        <a:t>and</a:t>
                      </a:r>
                      <a:r>
                        <a:rPr lang="nl-BE" sz="1400" baseline="0" dirty="0"/>
                        <a:t> </a:t>
                      </a:r>
                      <a:r>
                        <a:rPr lang="nl-BE" sz="1400" baseline="0" dirty="0" err="1"/>
                        <a:t>will</a:t>
                      </a:r>
                      <a:r>
                        <a:rPr lang="nl-BE" sz="1400" baseline="0" dirty="0"/>
                        <a:t> </a:t>
                      </a:r>
                      <a:r>
                        <a:rPr lang="nl-BE" sz="1400" u="sng" baseline="0" dirty="0" err="1"/>
                        <a:t>not</a:t>
                      </a:r>
                      <a:r>
                        <a:rPr lang="nl-BE" sz="1400" baseline="0" dirty="0"/>
                        <a:t> </a:t>
                      </a:r>
                      <a:r>
                        <a:rPr lang="nl-BE" sz="1400" baseline="0" dirty="0" err="1"/>
                        <a:t>be</a:t>
                      </a:r>
                      <a:r>
                        <a:rPr lang="nl-BE" sz="1400" baseline="0" dirty="0"/>
                        <a:t> </a:t>
                      </a:r>
                      <a:r>
                        <a:rPr lang="nl-BE" sz="1400" baseline="0" dirty="0" err="1"/>
                        <a:t>loaded</a:t>
                      </a:r>
                      <a:r>
                        <a:rPr lang="nl-BE" sz="1400" baseline="0" dirty="0"/>
                        <a:t> </a:t>
                      </a:r>
                      <a:r>
                        <a:rPr lang="nl-BE" sz="1400" baseline="0" dirty="0" err="1"/>
                        <a:t>further</a:t>
                      </a:r>
                      <a:r>
                        <a:rPr lang="nl-BE" sz="1400" baseline="0" dirty="0"/>
                        <a:t> in the DWH</a:t>
                      </a:r>
                    </a:p>
                    <a:p>
                      <a:pPr lvl="1"/>
                      <a:r>
                        <a:rPr lang="nl-BE" sz="1400" baseline="0" dirty="0"/>
                        <a:t>1 : record is </a:t>
                      </a:r>
                      <a:r>
                        <a:rPr lang="nl-BE" sz="1400" baseline="0" dirty="0" err="1"/>
                        <a:t>valid</a:t>
                      </a:r>
                      <a:r>
                        <a:rPr lang="nl-BE" sz="1400" baseline="0" dirty="0"/>
                        <a:t> </a:t>
                      </a:r>
                      <a:r>
                        <a:rPr lang="nl-BE" sz="1400" baseline="0" dirty="0" err="1"/>
                        <a:t>and</a:t>
                      </a:r>
                      <a:r>
                        <a:rPr lang="nl-BE" sz="1400" baseline="0" dirty="0"/>
                        <a:t> </a:t>
                      </a:r>
                      <a:r>
                        <a:rPr lang="nl-BE" sz="1400" baseline="0" dirty="0" err="1"/>
                        <a:t>will</a:t>
                      </a:r>
                      <a:r>
                        <a:rPr lang="nl-BE" sz="1400" baseline="0" dirty="0"/>
                        <a:t> </a:t>
                      </a:r>
                      <a:r>
                        <a:rPr lang="nl-BE" sz="1400" baseline="0" dirty="0" err="1"/>
                        <a:t>be</a:t>
                      </a:r>
                      <a:r>
                        <a:rPr lang="nl-BE" sz="1400" baseline="0" dirty="0"/>
                        <a:t> </a:t>
                      </a:r>
                      <a:r>
                        <a:rPr lang="nl-BE" sz="1400" baseline="0" dirty="0" err="1"/>
                        <a:t>loaded</a:t>
                      </a:r>
                      <a:r>
                        <a:rPr lang="nl-BE" sz="1400" baseline="0" dirty="0"/>
                        <a:t> in the DWH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BE" dirty="0"/>
                        <a:t>FL_PROCESSED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600" dirty="0"/>
                        <a:t>0 | 1</a:t>
                      </a:r>
                    </a:p>
                    <a:p>
                      <a:r>
                        <a:rPr lang="nl-BE" sz="1600" dirty="0" err="1"/>
                        <a:t>Indicates</a:t>
                      </a:r>
                      <a:r>
                        <a:rPr lang="nl-BE" sz="1600" dirty="0"/>
                        <a:t> </a:t>
                      </a:r>
                      <a:r>
                        <a:rPr lang="nl-BE" sz="1600" dirty="0" err="1"/>
                        <a:t>if</a:t>
                      </a:r>
                      <a:r>
                        <a:rPr lang="nl-BE" sz="1600" dirty="0"/>
                        <a:t> the record</a:t>
                      </a:r>
                      <a:r>
                        <a:rPr lang="nl-BE" sz="1600" baseline="0" dirty="0"/>
                        <a:t> is </a:t>
                      </a:r>
                      <a:r>
                        <a:rPr lang="nl-BE" sz="1600" baseline="0" dirty="0" err="1"/>
                        <a:t>processed</a:t>
                      </a:r>
                      <a:r>
                        <a:rPr lang="nl-BE" sz="1600" baseline="0" dirty="0"/>
                        <a:t> </a:t>
                      </a:r>
                      <a:r>
                        <a:rPr lang="nl-BE" sz="1600" baseline="0" dirty="0" err="1"/>
                        <a:t>for</a:t>
                      </a:r>
                      <a:r>
                        <a:rPr lang="nl-BE" sz="1600" baseline="0" dirty="0"/>
                        <a:t> </a:t>
                      </a:r>
                      <a:r>
                        <a:rPr lang="nl-BE" sz="1600" baseline="0" dirty="0" err="1"/>
                        <a:t>further</a:t>
                      </a:r>
                      <a:r>
                        <a:rPr lang="nl-BE" sz="1600" baseline="0" dirty="0"/>
                        <a:t> </a:t>
                      </a:r>
                      <a:r>
                        <a:rPr lang="nl-BE" sz="1600" baseline="0" dirty="0" err="1"/>
                        <a:t>loading</a:t>
                      </a:r>
                      <a:r>
                        <a:rPr lang="nl-BE" sz="1600" baseline="0" dirty="0"/>
                        <a:t> </a:t>
                      </a:r>
                      <a:r>
                        <a:rPr lang="nl-BE" sz="1600" baseline="0" dirty="0" err="1"/>
                        <a:t>into</a:t>
                      </a:r>
                      <a:r>
                        <a:rPr lang="nl-BE" sz="1600" baseline="0" dirty="0"/>
                        <a:t> the CDW </a:t>
                      </a:r>
                      <a:r>
                        <a:rPr lang="nl-BE" sz="1600" baseline="0" dirty="0" err="1"/>
                        <a:t>layer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Tekstvak 2"/>
          <p:cNvSpPr txBox="1"/>
          <p:nvPr/>
        </p:nvSpPr>
        <p:spPr>
          <a:xfrm>
            <a:off x="542189" y="5013176"/>
            <a:ext cx="77742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600" u="sng" dirty="0"/>
              <a:t>Important</a:t>
            </a:r>
            <a:r>
              <a:rPr lang="nl-BE" sz="1600" dirty="0"/>
              <a:t>: </a:t>
            </a:r>
            <a:r>
              <a:rPr lang="nl-BE" sz="1600" dirty="0" err="1"/>
              <a:t>When</a:t>
            </a:r>
            <a:r>
              <a:rPr lang="nl-BE" sz="1600" dirty="0"/>
              <a:t> a record has </a:t>
            </a:r>
            <a:r>
              <a:rPr lang="nl-BE" sz="1600" dirty="0" err="1"/>
              <a:t>not</a:t>
            </a:r>
            <a:r>
              <a:rPr lang="nl-BE" sz="1600" dirty="0"/>
              <a:t> been </a:t>
            </a:r>
            <a:r>
              <a:rPr lang="nl-BE" sz="1600" dirty="0" err="1"/>
              <a:t>validated</a:t>
            </a:r>
            <a:r>
              <a:rPr lang="nl-BE" sz="1600" dirty="0"/>
              <a:t> , </a:t>
            </a:r>
            <a:r>
              <a:rPr lang="nl-BE" sz="1600" dirty="0" err="1"/>
              <a:t>meaning</a:t>
            </a:r>
            <a:r>
              <a:rPr lang="nl-BE" sz="1600" dirty="0"/>
              <a:t> the FL_VALID_BY_RES </a:t>
            </a:r>
            <a:r>
              <a:rPr lang="nl-BE" sz="1600" dirty="0" err="1"/>
              <a:t>flag</a:t>
            </a:r>
            <a:r>
              <a:rPr lang="nl-BE" sz="1600" dirty="0"/>
              <a:t> is </a:t>
            </a:r>
            <a:r>
              <a:rPr lang="nl-BE" sz="1600" dirty="0" err="1"/>
              <a:t>left</a:t>
            </a:r>
            <a:r>
              <a:rPr lang="nl-BE" sz="1600" dirty="0"/>
              <a:t> missing,</a:t>
            </a:r>
          </a:p>
          <a:p>
            <a:r>
              <a:rPr lang="nl-BE" sz="1600" dirty="0">
                <a:sym typeface="Wingdings" panose="05000000000000000000" pitchFamily="2" charset="2"/>
              </a:rPr>
              <a:t> The record</a:t>
            </a:r>
            <a:r>
              <a:rPr lang="nl-BE" sz="1600" dirty="0"/>
              <a:t> </a:t>
            </a:r>
            <a:r>
              <a:rPr lang="nl-BE" sz="1600" dirty="0" err="1"/>
              <a:t>will</a:t>
            </a:r>
            <a:r>
              <a:rPr lang="nl-BE" sz="1600" dirty="0"/>
              <a:t> </a:t>
            </a:r>
            <a:r>
              <a:rPr lang="nl-BE" sz="1600" dirty="0" err="1"/>
              <a:t>be</a:t>
            </a:r>
            <a:r>
              <a:rPr lang="nl-BE" sz="1600" dirty="0"/>
              <a:t> </a:t>
            </a:r>
            <a:r>
              <a:rPr lang="nl-BE" sz="1600" dirty="0" err="1"/>
              <a:t>considered</a:t>
            </a:r>
            <a:r>
              <a:rPr lang="nl-BE" sz="1600" dirty="0"/>
              <a:t> as </a:t>
            </a:r>
            <a:r>
              <a:rPr lang="nl-BE" sz="1600" dirty="0" err="1"/>
              <a:t>valid</a:t>
            </a:r>
            <a:r>
              <a:rPr lang="nl-BE" sz="1600" dirty="0"/>
              <a:t> </a:t>
            </a:r>
            <a:r>
              <a:rPr lang="nl-BE" sz="1600" dirty="0" err="1"/>
              <a:t>and</a:t>
            </a:r>
            <a:r>
              <a:rPr lang="nl-BE" sz="1600" dirty="0"/>
              <a:t> </a:t>
            </a:r>
            <a:r>
              <a:rPr lang="nl-BE" sz="1600" dirty="0" err="1"/>
              <a:t>will</a:t>
            </a:r>
            <a:r>
              <a:rPr lang="nl-BE" sz="1600" dirty="0"/>
              <a:t> </a:t>
            </a:r>
            <a:r>
              <a:rPr lang="nl-BE" sz="1600" dirty="0" err="1"/>
              <a:t>be</a:t>
            </a:r>
            <a:r>
              <a:rPr lang="nl-BE" sz="1600" dirty="0"/>
              <a:t> </a:t>
            </a:r>
            <a:r>
              <a:rPr lang="nl-BE" sz="1600" dirty="0" err="1"/>
              <a:t>loaded</a:t>
            </a:r>
            <a:r>
              <a:rPr lang="nl-BE" sz="1600" dirty="0"/>
              <a:t> </a:t>
            </a:r>
            <a:r>
              <a:rPr lang="nl-BE" sz="1600" dirty="0" err="1"/>
              <a:t>further</a:t>
            </a:r>
            <a:r>
              <a:rPr lang="nl-BE" sz="1600" dirty="0"/>
              <a:t> </a:t>
            </a:r>
            <a:r>
              <a:rPr lang="nl-BE" sz="1600" dirty="0" err="1"/>
              <a:t>into</a:t>
            </a:r>
            <a:r>
              <a:rPr lang="nl-BE" sz="1600" dirty="0"/>
              <a:t> the DWH.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2481151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DWH Validation</a:t>
            </a:r>
          </a:p>
        </p:txBody>
      </p:sp>
      <p:graphicFrame>
        <p:nvGraphicFramePr>
          <p:cNvPr id="4" name="Tabel 10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1889190"/>
              </p:ext>
            </p:extLst>
          </p:nvPr>
        </p:nvGraphicFramePr>
        <p:xfrm>
          <a:off x="4572000" y="2509844"/>
          <a:ext cx="4120699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28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62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BE" sz="1400" dirty="0"/>
                        <a:t>FL_ERROR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400" dirty="0"/>
                        <a:t>FL_VALID_BY_RES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400" dirty="0"/>
                        <a:t>FL_PROCESSED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nl-BE" sz="1400" dirty="0"/>
                        <a:t>1 / 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400" dirty="0"/>
                        <a:t>1/0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400" dirty="0"/>
                        <a:t>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PIJL-OMLAAG 17"/>
          <p:cNvSpPr/>
          <p:nvPr/>
        </p:nvSpPr>
        <p:spPr bwMode="auto">
          <a:xfrm rot="18999887">
            <a:off x="3990185" y="2414910"/>
            <a:ext cx="330203" cy="324287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graphicFrame>
        <p:nvGraphicFramePr>
          <p:cNvPr id="6" name="Tabel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3197591"/>
              </p:ext>
            </p:extLst>
          </p:nvPr>
        </p:nvGraphicFramePr>
        <p:xfrm>
          <a:off x="2239694" y="1409428"/>
          <a:ext cx="4120699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28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62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BE" sz="1400" dirty="0"/>
                        <a:t>FL_ERROR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400" dirty="0"/>
                        <a:t>FL_VALID_BY_RES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400" dirty="0"/>
                        <a:t>FL_PROCESSED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nl-BE" sz="1400" dirty="0"/>
                        <a:t>1 / 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400" dirty="0"/>
                        <a:t>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400" dirty="0"/>
                        <a:t>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Rounded Rectangle 6"/>
          <p:cNvSpPr/>
          <p:nvPr/>
        </p:nvSpPr>
        <p:spPr bwMode="auto">
          <a:xfrm>
            <a:off x="740465" y="1579896"/>
            <a:ext cx="900000" cy="721440"/>
          </a:xfrm>
          <a:prstGeom prst="roundRect">
            <a:avLst/>
          </a:prstGeom>
          <a:solidFill>
            <a:schemeClr val="tx2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Staging</a:t>
            </a:r>
          </a:p>
        </p:txBody>
      </p:sp>
      <p:sp>
        <p:nvSpPr>
          <p:cNvPr id="8" name="Rounded Rectangle 7"/>
          <p:cNvSpPr/>
          <p:nvPr/>
        </p:nvSpPr>
        <p:spPr bwMode="auto">
          <a:xfrm>
            <a:off x="769046" y="5473953"/>
            <a:ext cx="900000" cy="72144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External</a:t>
            </a:r>
          </a:p>
        </p:txBody>
      </p:sp>
      <p:cxnSp>
        <p:nvCxnSpPr>
          <p:cNvPr id="9" name="Straight Arrow Connector 8"/>
          <p:cNvCxnSpPr>
            <a:stCxn id="7" idx="2"/>
            <a:endCxn id="10" idx="0"/>
          </p:cNvCxnSpPr>
          <p:nvPr/>
        </p:nvCxnSpPr>
        <p:spPr bwMode="auto">
          <a:xfrm>
            <a:off x="1190465" y="2301336"/>
            <a:ext cx="0" cy="21466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Rounded Rectangle 9"/>
          <p:cNvSpPr/>
          <p:nvPr/>
        </p:nvSpPr>
        <p:spPr bwMode="auto">
          <a:xfrm>
            <a:off x="740465" y="2516000"/>
            <a:ext cx="900000" cy="721440"/>
          </a:xfrm>
          <a:prstGeom prst="roundRect">
            <a:avLst/>
          </a:prstGeom>
          <a:solidFill>
            <a:schemeClr val="tx2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Corporate Data Warehouse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756345" y="4519366"/>
            <a:ext cx="900000" cy="72144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Exploration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352916" y="1296000"/>
            <a:ext cx="1675098" cy="5328592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BE" sz="1200" dirty="0">
                <a:solidFill>
                  <a:srgbClr val="58656A"/>
                </a:solidFill>
                <a:latin typeface="Arial" charset="0"/>
                <a:ea typeface="ＭＳ Ｐゴシック" pitchFamily="1" charset="-128"/>
              </a:rPr>
              <a:t>DWH</a:t>
            </a:r>
            <a:endParaRPr lang="en-US" sz="1200" dirty="0">
              <a:solidFill>
                <a:srgbClr val="58656A"/>
              </a:solidFill>
              <a:latin typeface="Arial" charset="0"/>
              <a:ea typeface="ＭＳ Ｐゴシック" pitchFamily="1" charset="-128"/>
            </a:endParaRPr>
          </a:p>
        </p:txBody>
      </p:sp>
      <p:cxnSp>
        <p:nvCxnSpPr>
          <p:cNvPr id="13" name="Straight Arrow Connector 108"/>
          <p:cNvCxnSpPr>
            <a:stCxn id="10" idx="2"/>
          </p:cNvCxnSpPr>
          <p:nvPr/>
        </p:nvCxnSpPr>
        <p:spPr bwMode="auto">
          <a:xfrm>
            <a:off x="1190465" y="3237440"/>
            <a:ext cx="0" cy="19156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08"/>
          <p:cNvCxnSpPr>
            <a:stCxn id="11" idx="2"/>
          </p:cNvCxnSpPr>
          <p:nvPr/>
        </p:nvCxnSpPr>
        <p:spPr bwMode="auto">
          <a:xfrm flipH="1">
            <a:off x="1200903" y="5240806"/>
            <a:ext cx="5442" cy="22911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Rounded Rectangle 14"/>
          <p:cNvSpPr/>
          <p:nvPr/>
        </p:nvSpPr>
        <p:spPr bwMode="auto">
          <a:xfrm>
            <a:off x="740465" y="3466551"/>
            <a:ext cx="900000" cy="72144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50" dirty="0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Dimensional model</a:t>
            </a:r>
          </a:p>
        </p:txBody>
      </p:sp>
      <p:cxnSp>
        <p:nvCxnSpPr>
          <p:cNvPr id="16" name="Straight Arrow Connector 108"/>
          <p:cNvCxnSpPr/>
          <p:nvPr/>
        </p:nvCxnSpPr>
        <p:spPr bwMode="auto">
          <a:xfrm>
            <a:off x="1200903" y="4187991"/>
            <a:ext cx="0" cy="3011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Tekstvak 60"/>
          <p:cNvSpPr txBox="1"/>
          <p:nvPr/>
        </p:nvSpPr>
        <p:spPr>
          <a:xfrm>
            <a:off x="1901740" y="2445342"/>
            <a:ext cx="1927646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l-BE" dirty="0"/>
              <a:t>Data Validation</a:t>
            </a:r>
            <a:endParaRPr lang="en-US" dirty="0"/>
          </a:p>
        </p:txBody>
      </p:sp>
      <p:cxnSp>
        <p:nvCxnSpPr>
          <p:cNvPr id="18" name="Gekromde verbindingslijn 4"/>
          <p:cNvCxnSpPr/>
          <p:nvPr/>
        </p:nvCxnSpPr>
        <p:spPr bwMode="auto">
          <a:xfrm>
            <a:off x="1627657" y="1826896"/>
            <a:ext cx="12700" cy="1125412"/>
          </a:xfrm>
          <a:prstGeom prst="curvedConnector3">
            <a:avLst>
              <a:gd name="adj1" fmla="val 1800000"/>
            </a:avLst>
          </a:prstGeom>
          <a:solidFill>
            <a:schemeClr val="accent1"/>
          </a:solidFill>
          <a:ln w="22225" cap="flat" cmpd="sng" algn="ctr">
            <a:solidFill>
              <a:schemeClr val="tx1"/>
            </a:solidFill>
            <a:prstDash val="solid"/>
            <a:round/>
            <a:headEnd type="none" w="lg" len="lg"/>
            <a:tailEnd type="triangle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18243132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BE" dirty="0"/>
              <a:t>STG Flow Control </a:t>
            </a:r>
            <a:r>
              <a:rPr lang="nl-BE" dirty="0" err="1"/>
              <a:t>Flags</a:t>
            </a:r>
            <a:endParaRPr lang="en-GB" dirty="0"/>
          </a:p>
        </p:txBody>
      </p:sp>
      <p:graphicFrame>
        <p:nvGraphicFramePr>
          <p:cNvPr id="4" name="Tabel 10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1889190"/>
              </p:ext>
            </p:extLst>
          </p:nvPr>
        </p:nvGraphicFramePr>
        <p:xfrm>
          <a:off x="4572000" y="2509844"/>
          <a:ext cx="4120699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28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62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BE" sz="1400" dirty="0"/>
                        <a:t>FL_ERROR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400" dirty="0"/>
                        <a:t>FL_VALID_BY_RES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400" dirty="0"/>
                        <a:t>FL_PROCESSED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nl-BE" sz="1400" dirty="0"/>
                        <a:t>1 / 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400" dirty="0"/>
                        <a:t>1/0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400" dirty="0"/>
                        <a:t>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PIJL-OMLAAG 17"/>
          <p:cNvSpPr/>
          <p:nvPr/>
        </p:nvSpPr>
        <p:spPr bwMode="auto">
          <a:xfrm rot="18999887">
            <a:off x="3990185" y="2414910"/>
            <a:ext cx="330203" cy="324287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graphicFrame>
        <p:nvGraphicFramePr>
          <p:cNvPr id="6" name="Tabel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3197591"/>
              </p:ext>
            </p:extLst>
          </p:nvPr>
        </p:nvGraphicFramePr>
        <p:xfrm>
          <a:off x="2239694" y="1409428"/>
          <a:ext cx="4120699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28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62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BE" sz="1400" dirty="0"/>
                        <a:t>FL_ERROR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400" dirty="0"/>
                        <a:t>FL_VALID_BY_RES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400" dirty="0"/>
                        <a:t>FL_PROCESSED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nl-BE" sz="1400" dirty="0"/>
                        <a:t>1 / 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400" dirty="0"/>
                        <a:t>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400" dirty="0"/>
                        <a:t>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Rounded Rectangle 6"/>
          <p:cNvSpPr/>
          <p:nvPr/>
        </p:nvSpPr>
        <p:spPr bwMode="auto">
          <a:xfrm>
            <a:off x="740465" y="1579896"/>
            <a:ext cx="900000" cy="721440"/>
          </a:xfrm>
          <a:prstGeom prst="roundRect">
            <a:avLst/>
          </a:prstGeom>
          <a:solidFill>
            <a:schemeClr val="tx2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Staging</a:t>
            </a:r>
          </a:p>
        </p:txBody>
      </p:sp>
      <p:sp>
        <p:nvSpPr>
          <p:cNvPr id="8" name="Rounded Rectangle 7"/>
          <p:cNvSpPr/>
          <p:nvPr/>
        </p:nvSpPr>
        <p:spPr bwMode="auto">
          <a:xfrm>
            <a:off x="769046" y="5473953"/>
            <a:ext cx="900000" cy="72144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External</a:t>
            </a:r>
          </a:p>
        </p:txBody>
      </p:sp>
      <p:cxnSp>
        <p:nvCxnSpPr>
          <p:cNvPr id="9" name="Straight Arrow Connector 8"/>
          <p:cNvCxnSpPr>
            <a:stCxn id="7" idx="2"/>
            <a:endCxn id="10" idx="0"/>
          </p:cNvCxnSpPr>
          <p:nvPr/>
        </p:nvCxnSpPr>
        <p:spPr bwMode="auto">
          <a:xfrm>
            <a:off x="1190465" y="2301336"/>
            <a:ext cx="0" cy="21466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Rounded Rectangle 9"/>
          <p:cNvSpPr/>
          <p:nvPr/>
        </p:nvSpPr>
        <p:spPr bwMode="auto">
          <a:xfrm>
            <a:off x="740465" y="2516000"/>
            <a:ext cx="900000" cy="721440"/>
          </a:xfrm>
          <a:prstGeom prst="roundRect">
            <a:avLst/>
          </a:prstGeom>
          <a:solidFill>
            <a:schemeClr val="tx2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Corporate Data Warehouse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756345" y="4519366"/>
            <a:ext cx="900000" cy="72144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Exploration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352916" y="1296000"/>
            <a:ext cx="1675098" cy="5328592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BE" sz="1200" dirty="0">
                <a:solidFill>
                  <a:srgbClr val="58656A"/>
                </a:solidFill>
                <a:latin typeface="Arial" charset="0"/>
                <a:ea typeface="ＭＳ Ｐゴシック" pitchFamily="1" charset="-128"/>
              </a:rPr>
              <a:t>DWH</a:t>
            </a:r>
            <a:endParaRPr lang="en-US" sz="1200" dirty="0">
              <a:solidFill>
                <a:srgbClr val="58656A"/>
              </a:solidFill>
              <a:latin typeface="Arial" charset="0"/>
              <a:ea typeface="ＭＳ Ｐゴシック" pitchFamily="1" charset="-128"/>
            </a:endParaRPr>
          </a:p>
        </p:txBody>
      </p:sp>
      <p:cxnSp>
        <p:nvCxnSpPr>
          <p:cNvPr id="13" name="Straight Arrow Connector 108"/>
          <p:cNvCxnSpPr>
            <a:stCxn id="10" idx="2"/>
          </p:cNvCxnSpPr>
          <p:nvPr/>
        </p:nvCxnSpPr>
        <p:spPr bwMode="auto">
          <a:xfrm>
            <a:off x="1190465" y="3237440"/>
            <a:ext cx="0" cy="19156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08"/>
          <p:cNvCxnSpPr>
            <a:stCxn id="11" idx="2"/>
          </p:cNvCxnSpPr>
          <p:nvPr/>
        </p:nvCxnSpPr>
        <p:spPr bwMode="auto">
          <a:xfrm flipH="1">
            <a:off x="1200903" y="5240806"/>
            <a:ext cx="5442" cy="22911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Rounded Rectangle 14"/>
          <p:cNvSpPr/>
          <p:nvPr/>
        </p:nvSpPr>
        <p:spPr bwMode="auto">
          <a:xfrm>
            <a:off x="740465" y="3466551"/>
            <a:ext cx="900000" cy="72144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50" dirty="0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Dimensional Modelling</a:t>
            </a:r>
          </a:p>
        </p:txBody>
      </p:sp>
      <p:cxnSp>
        <p:nvCxnSpPr>
          <p:cNvPr id="16" name="Straight Arrow Connector 108"/>
          <p:cNvCxnSpPr/>
          <p:nvPr/>
        </p:nvCxnSpPr>
        <p:spPr bwMode="auto">
          <a:xfrm>
            <a:off x="1200903" y="4187991"/>
            <a:ext cx="0" cy="3011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Tekstvak 60"/>
          <p:cNvSpPr txBox="1"/>
          <p:nvPr/>
        </p:nvSpPr>
        <p:spPr>
          <a:xfrm>
            <a:off x="1901740" y="2445342"/>
            <a:ext cx="1927646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l-BE" dirty="0"/>
              <a:t>Data </a:t>
            </a:r>
            <a:r>
              <a:rPr lang="nl-BE" dirty="0" err="1"/>
              <a:t>Validation</a:t>
            </a:r>
            <a:endParaRPr lang="en-US" dirty="0"/>
          </a:p>
        </p:txBody>
      </p:sp>
      <p:cxnSp>
        <p:nvCxnSpPr>
          <p:cNvPr id="18" name="Gekromde verbindingslijn 4"/>
          <p:cNvCxnSpPr/>
          <p:nvPr/>
        </p:nvCxnSpPr>
        <p:spPr bwMode="auto">
          <a:xfrm>
            <a:off x="1627657" y="1826896"/>
            <a:ext cx="12700" cy="1125412"/>
          </a:xfrm>
          <a:prstGeom prst="curvedConnector3">
            <a:avLst>
              <a:gd name="adj1" fmla="val 1800000"/>
            </a:avLst>
          </a:prstGeom>
          <a:solidFill>
            <a:schemeClr val="accent1"/>
          </a:solidFill>
          <a:ln w="22225" cap="flat" cmpd="sng" algn="ctr">
            <a:solidFill>
              <a:schemeClr val="tx1"/>
            </a:solidFill>
            <a:prstDash val="solid"/>
            <a:round/>
            <a:headEnd type="none" w="lg" len="lg"/>
            <a:tailEnd type="triangle" w="lg" len="lg"/>
          </a:ln>
          <a:effectLst/>
        </p:spPr>
      </p:cxnSp>
      <p:graphicFrame>
        <p:nvGraphicFramePr>
          <p:cNvPr id="19" name="Tabel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2411449"/>
              </p:ext>
            </p:extLst>
          </p:nvPr>
        </p:nvGraphicFramePr>
        <p:xfrm>
          <a:off x="2213367" y="3706713"/>
          <a:ext cx="4120699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28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62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BE" sz="1400" dirty="0"/>
                        <a:t>FL_ERROR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400" dirty="0"/>
                        <a:t>FL_VALID_BY_RES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400" dirty="0"/>
                        <a:t>FL_PROCESSED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nl-BE" sz="1400" dirty="0"/>
                        <a:t>1 / 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400" dirty="0"/>
                        <a:t>1/0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400" dirty="0"/>
                        <a:t>1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0" name="PIJL-OMLAAG 20"/>
          <p:cNvSpPr/>
          <p:nvPr/>
        </p:nvSpPr>
        <p:spPr bwMode="auto">
          <a:xfrm rot="2609498">
            <a:off x="3997271" y="3357962"/>
            <a:ext cx="330203" cy="324287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164130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Corporate Data warehouse</a:t>
            </a:r>
          </a:p>
        </p:txBody>
      </p:sp>
      <p:sp>
        <p:nvSpPr>
          <p:cNvPr id="19" name="Rechthoek 3"/>
          <p:cNvSpPr/>
          <p:nvPr/>
        </p:nvSpPr>
        <p:spPr bwMode="auto">
          <a:xfrm>
            <a:off x="3244362" y="3903781"/>
            <a:ext cx="1345224" cy="422031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BE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rPr>
              <a:t>Attributes</a:t>
            </a:r>
            <a:endParaRPr kumimoji="0" lang="nl-BE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cxnSp>
        <p:nvCxnSpPr>
          <p:cNvPr id="20" name="Rechte verbindingslijn met pijl 44"/>
          <p:cNvCxnSpPr>
            <a:stCxn id="23" idx="0"/>
          </p:cNvCxnSpPr>
          <p:nvPr/>
        </p:nvCxnSpPr>
        <p:spPr bwMode="auto">
          <a:xfrm flipH="1" flipV="1">
            <a:off x="6682163" y="3382697"/>
            <a:ext cx="893890" cy="98473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838" y="1926613"/>
            <a:ext cx="8153400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echteraccolade 9"/>
          <p:cNvSpPr/>
          <p:nvPr/>
        </p:nvSpPr>
        <p:spPr bwMode="auto">
          <a:xfrm rot="16200000" flipH="1">
            <a:off x="3736147" y="1439009"/>
            <a:ext cx="361655" cy="4510458"/>
          </a:xfrm>
          <a:prstGeom prst="rightBrace">
            <a:avLst>
              <a:gd name="adj1" fmla="val 57500"/>
              <a:gd name="adj2" fmla="val 49917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23" name="Rechthoek 23"/>
          <p:cNvSpPr/>
          <p:nvPr/>
        </p:nvSpPr>
        <p:spPr bwMode="auto">
          <a:xfrm>
            <a:off x="7007478" y="4367435"/>
            <a:ext cx="1137150" cy="422031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BE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rPr>
              <a:t>History</a:t>
            </a:r>
            <a:endParaRPr kumimoji="0" lang="nl-BE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cxnSp>
        <p:nvCxnSpPr>
          <p:cNvPr id="24" name="Rechte verbindingslijn met pijl 26"/>
          <p:cNvCxnSpPr>
            <a:stCxn id="23" idx="0"/>
          </p:cNvCxnSpPr>
          <p:nvPr/>
        </p:nvCxnSpPr>
        <p:spPr bwMode="auto">
          <a:xfrm flipV="1">
            <a:off x="7576053" y="3402989"/>
            <a:ext cx="568575" cy="96444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9409949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Recap: Data Validation Steps</a:t>
            </a:r>
            <a:endParaRPr lang="en-GB" dirty="0"/>
          </a:p>
        </p:txBody>
      </p:sp>
      <p:sp>
        <p:nvSpPr>
          <p:cNvPr id="19" name="Rounded Rectangle 18"/>
          <p:cNvSpPr/>
          <p:nvPr/>
        </p:nvSpPr>
        <p:spPr bwMode="auto">
          <a:xfrm>
            <a:off x="1064421" y="1432103"/>
            <a:ext cx="1139754" cy="853904"/>
          </a:xfrm>
          <a:prstGeom prst="roundRect">
            <a:avLst/>
          </a:prstGeom>
          <a:solidFill>
            <a:schemeClr val="tx2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Validate Technical and functional errors</a:t>
            </a:r>
          </a:p>
        </p:txBody>
      </p:sp>
      <p:cxnSp>
        <p:nvCxnSpPr>
          <p:cNvPr id="20" name="Straight Arrow Connector 19"/>
          <p:cNvCxnSpPr>
            <a:stCxn id="19" idx="2"/>
            <a:endCxn id="22" idx="0"/>
          </p:cNvCxnSpPr>
          <p:nvPr/>
        </p:nvCxnSpPr>
        <p:spPr bwMode="auto">
          <a:xfrm>
            <a:off x="1634298" y="2286007"/>
            <a:ext cx="0" cy="15289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" name="Tekstvak 26"/>
          <p:cNvSpPr txBox="1"/>
          <p:nvPr/>
        </p:nvSpPr>
        <p:spPr>
          <a:xfrm>
            <a:off x="2583319" y="1484784"/>
            <a:ext cx="63337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600" dirty="0"/>
              <a:t>Technical </a:t>
            </a:r>
            <a:r>
              <a:rPr lang="nl-BE" sz="1600" dirty="0" err="1"/>
              <a:t>and</a:t>
            </a:r>
            <a:r>
              <a:rPr lang="nl-BE" sz="1600" dirty="0"/>
              <a:t> </a:t>
            </a:r>
            <a:r>
              <a:rPr lang="nl-BE" sz="1600" dirty="0" err="1"/>
              <a:t>functional</a:t>
            </a:r>
            <a:r>
              <a:rPr lang="nl-BE" sz="1600" dirty="0"/>
              <a:t> </a:t>
            </a:r>
            <a:r>
              <a:rPr lang="nl-BE" sz="1600" dirty="0" err="1"/>
              <a:t>errors</a:t>
            </a:r>
            <a:r>
              <a:rPr lang="nl-BE" sz="1600" dirty="0"/>
              <a:t> </a:t>
            </a:r>
            <a:r>
              <a:rPr lang="nl-BE" sz="1600" dirty="0" err="1"/>
              <a:t>detected</a:t>
            </a:r>
            <a:r>
              <a:rPr lang="nl-BE" sz="1600" dirty="0"/>
              <a:t> </a:t>
            </a:r>
            <a:r>
              <a:rPr lang="nl-BE" sz="1600" dirty="0" err="1"/>
              <a:t>during</a:t>
            </a:r>
            <a:r>
              <a:rPr lang="nl-BE" sz="1600" dirty="0"/>
              <a:t> pre-checks are </a:t>
            </a:r>
            <a:r>
              <a:rPr lang="nl-BE" sz="1600" dirty="0" err="1"/>
              <a:t>validated</a:t>
            </a:r>
            <a:r>
              <a:rPr lang="nl-BE" sz="1600" dirty="0"/>
              <a:t>. </a:t>
            </a:r>
            <a:r>
              <a:rPr lang="nl-BE" sz="1600" dirty="0">
                <a:sym typeface="Wingdings" panose="05000000000000000000" pitchFamily="2" charset="2"/>
              </a:rPr>
              <a:t></a:t>
            </a:r>
            <a:r>
              <a:rPr lang="nl-BE" sz="1600" dirty="0"/>
              <a:t> </a:t>
            </a:r>
            <a:r>
              <a:rPr lang="nl-BE" sz="1600" dirty="0" err="1"/>
              <a:t>Possibility</a:t>
            </a:r>
            <a:r>
              <a:rPr lang="nl-BE" sz="1600" dirty="0"/>
              <a:t> </a:t>
            </a:r>
            <a:r>
              <a:rPr lang="nl-BE" sz="1600" dirty="0" err="1"/>
              <a:t>to</a:t>
            </a:r>
            <a:r>
              <a:rPr lang="nl-BE" sz="1600" dirty="0"/>
              <a:t> ‘overrule’ or ‘</a:t>
            </a:r>
            <a:r>
              <a:rPr lang="nl-BE" sz="1600" dirty="0" err="1"/>
              <a:t>confirm</a:t>
            </a:r>
            <a:r>
              <a:rPr lang="nl-BE" sz="1600" dirty="0"/>
              <a:t>’ </a:t>
            </a:r>
            <a:r>
              <a:rPr lang="nl-BE" sz="1600" dirty="0" err="1"/>
              <a:t>detected</a:t>
            </a:r>
            <a:r>
              <a:rPr lang="nl-BE" sz="1600" dirty="0"/>
              <a:t> error.</a:t>
            </a:r>
            <a:endParaRPr lang="en-US" sz="1600" dirty="0"/>
          </a:p>
        </p:txBody>
      </p:sp>
      <p:sp>
        <p:nvSpPr>
          <p:cNvPr id="22" name="Rounded Rectangle 102"/>
          <p:cNvSpPr/>
          <p:nvPr/>
        </p:nvSpPr>
        <p:spPr bwMode="auto">
          <a:xfrm>
            <a:off x="1064421" y="2438899"/>
            <a:ext cx="1139754" cy="853904"/>
          </a:xfrm>
          <a:prstGeom prst="roundRect">
            <a:avLst/>
          </a:prstGeom>
          <a:solidFill>
            <a:schemeClr val="tx2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BE" sz="1100" dirty="0" err="1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Custom</a:t>
            </a:r>
            <a:r>
              <a:rPr lang="nl-BE" sz="1100" dirty="0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 Checks </a:t>
            </a:r>
            <a:r>
              <a:rPr lang="nl-BE" sz="1100" dirty="0" err="1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and</a:t>
            </a:r>
            <a:r>
              <a:rPr lang="nl-BE" sz="1100" dirty="0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 </a:t>
            </a:r>
            <a:r>
              <a:rPr lang="nl-BE" sz="1100" dirty="0" err="1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validations</a:t>
            </a:r>
            <a:endParaRPr lang="en-US" sz="1100" dirty="0">
              <a:solidFill>
                <a:srgbClr val="FFFFFF"/>
              </a:solidFill>
              <a:latin typeface="Arial" charset="0"/>
              <a:ea typeface="ＭＳ Ｐゴシック" pitchFamily="1" charset="-128"/>
            </a:endParaRPr>
          </a:p>
        </p:txBody>
      </p:sp>
      <p:sp>
        <p:nvSpPr>
          <p:cNvPr id="23" name="Tekstvak 33"/>
          <p:cNvSpPr txBox="1"/>
          <p:nvPr/>
        </p:nvSpPr>
        <p:spPr>
          <a:xfrm>
            <a:off x="2583319" y="2449558"/>
            <a:ext cx="63337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600" dirty="0" err="1"/>
              <a:t>Perform</a:t>
            </a:r>
            <a:r>
              <a:rPr lang="nl-BE" sz="1600" dirty="0"/>
              <a:t> analyses on non-error data </a:t>
            </a:r>
            <a:r>
              <a:rPr lang="nl-BE" sz="1600" dirty="0" err="1"/>
              <a:t>and</a:t>
            </a:r>
            <a:r>
              <a:rPr lang="nl-BE" sz="1600" dirty="0"/>
              <a:t> </a:t>
            </a:r>
            <a:r>
              <a:rPr lang="nl-BE" sz="1600" dirty="0" err="1"/>
              <a:t>validate</a:t>
            </a:r>
            <a:r>
              <a:rPr lang="nl-BE" sz="1600" dirty="0"/>
              <a:t> the records </a:t>
            </a:r>
            <a:r>
              <a:rPr lang="nl-BE" sz="1600" dirty="0" err="1"/>
              <a:t>if</a:t>
            </a:r>
            <a:r>
              <a:rPr lang="nl-BE" sz="1600" dirty="0"/>
              <a:t> </a:t>
            </a:r>
            <a:r>
              <a:rPr lang="nl-BE" sz="1600" dirty="0" err="1"/>
              <a:t>needed</a:t>
            </a:r>
            <a:r>
              <a:rPr lang="nl-BE" sz="1600" dirty="0"/>
              <a:t>.</a:t>
            </a:r>
          </a:p>
          <a:p>
            <a:r>
              <a:rPr lang="nl-BE" sz="1600" dirty="0">
                <a:sym typeface="Wingdings" panose="05000000000000000000" pitchFamily="2" charset="2"/>
              </a:rPr>
              <a:t> </a:t>
            </a:r>
            <a:r>
              <a:rPr lang="nl-BE" sz="1600" dirty="0" err="1">
                <a:sym typeface="Wingdings" panose="05000000000000000000" pitchFamily="2" charset="2"/>
              </a:rPr>
              <a:t>Possibility</a:t>
            </a:r>
            <a:r>
              <a:rPr lang="nl-BE" sz="1600" dirty="0">
                <a:sym typeface="Wingdings" panose="05000000000000000000" pitchFamily="2" charset="2"/>
              </a:rPr>
              <a:t> </a:t>
            </a:r>
            <a:r>
              <a:rPr lang="nl-BE" sz="1600" dirty="0" err="1">
                <a:sym typeface="Wingdings" panose="05000000000000000000" pitchFamily="2" charset="2"/>
              </a:rPr>
              <a:t>to</a:t>
            </a:r>
            <a:r>
              <a:rPr lang="nl-BE" sz="1600" dirty="0">
                <a:sym typeface="Wingdings" panose="05000000000000000000" pitchFamily="2" charset="2"/>
              </a:rPr>
              <a:t> ‘stop’ a record </a:t>
            </a:r>
            <a:r>
              <a:rPr lang="nl-BE" sz="1600" dirty="0" err="1">
                <a:sym typeface="Wingdings" panose="05000000000000000000" pitchFamily="2" charset="2"/>
              </a:rPr>
              <a:t>from</a:t>
            </a:r>
            <a:r>
              <a:rPr lang="nl-BE" sz="1600" dirty="0">
                <a:sym typeface="Wingdings" panose="05000000000000000000" pitchFamily="2" charset="2"/>
              </a:rPr>
              <a:t> </a:t>
            </a:r>
            <a:r>
              <a:rPr lang="nl-BE" sz="1600" dirty="0" err="1">
                <a:sym typeface="Wingdings" panose="05000000000000000000" pitchFamily="2" charset="2"/>
              </a:rPr>
              <a:t>being</a:t>
            </a:r>
            <a:r>
              <a:rPr lang="nl-BE" sz="1600" dirty="0">
                <a:sym typeface="Wingdings" panose="05000000000000000000" pitchFamily="2" charset="2"/>
              </a:rPr>
              <a:t> </a:t>
            </a:r>
            <a:r>
              <a:rPr lang="nl-BE" sz="1600" dirty="0" err="1">
                <a:sym typeface="Wingdings" panose="05000000000000000000" pitchFamily="2" charset="2"/>
              </a:rPr>
              <a:t>loaded</a:t>
            </a:r>
            <a:r>
              <a:rPr lang="nl-BE" sz="1600" dirty="0">
                <a:sym typeface="Wingdings" panose="05000000000000000000" pitchFamily="2" charset="2"/>
              </a:rPr>
              <a:t> </a:t>
            </a:r>
            <a:r>
              <a:rPr lang="nl-BE" sz="1600" dirty="0" err="1">
                <a:sym typeface="Wingdings" panose="05000000000000000000" pitchFamily="2" charset="2"/>
              </a:rPr>
              <a:t>further</a:t>
            </a:r>
            <a:r>
              <a:rPr lang="nl-BE" sz="1600" dirty="0">
                <a:sym typeface="Wingdings" panose="05000000000000000000" pitchFamily="2" charset="2"/>
              </a:rPr>
              <a:t> in the DWH.</a:t>
            </a:r>
            <a:endParaRPr lang="en-US" sz="1600" dirty="0"/>
          </a:p>
        </p:txBody>
      </p:sp>
      <p:sp>
        <p:nvSpPr>
          <p:cNvPr id="24" name="Rounded Rectangle 102"/>
          <p:cNvSpPr/>
          <p:nvPr/>
        </p:nvSpPr>
        <p:spPr bwMode="auto">
          <a:xfrm>
            <a:off x="1064421" y="3452134"/>
            <a:ext cx="1139754" cy="853904"/>
          </a:xfrm>
          <a:prstGeom prst="roundRect">
            <a:avLst/>
          </a:prstGeom>
          <a:solidFill>
            <a:schemeClr val="tx2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BE" sz="1100" dirty="0" err="1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Consolidate</a:t>
            </a:r>
            <a:endParaRPr lang="en-US" sz="1100" dirty="0">
              <a:solidFill>
                <a:srgbClr val="FFFFFF"/>
              </a:solidFill>
              <a:latin typeface="Arial" charset="0"/>
              <a:ea typeface="ＭＳ Ｐゴシック" pitchFamily="1" charset="-128"/>
            </a:endParaRPr>
          </a:p>
        </p:txBody>
      </p:sp>
      <p:sp>
        <p:nvSpPr>
          <p:cNvPr id="25" name="Tekstvak 35"/>
          <p:cNvSpPr txBox="1"/>
          <p:nvPr/>
        </p:nvSpPr>
        <p:spPr>
          <a:xfrm>
            <a:off x="2583318" y="3524339"/>
            <a:ext cx="63337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600" dirty="0" err="1"/>
              <a:t>Consolidate</a:t>
            </a:r>
            <a:r>
              <a:rPr lang="nl-BE" sz="1600" dirty="0"/>
              <a:t> </a:t>
            </a:r>
            <a:r>
              <a:rPr lang="nl-BE" sz="1600" dirty="0" err="1"/>
              <a:t>all</a:t>
            </a:r>
            <a:r>
              <a:rPr lang="nl-BE" sz="1600" dirty="0"/>
              <a:t> data </a:t>
            </a:r>
            <a:r>
              <a:rPr lang="nl-BE" sz="1600" dirty="0" err="1"/>
              <a:t>validations</a:t>
            </a:r>
            <a:r>
              <a:rPr lang="nl-BE" sz="1600" dirty="0"/>
              <a:t>. An </a:t>
            </a:r>
            <a:r>
              <a:rPr lang="nl-BE" sz="1600" dirty="0" err="1"/>
              <a:t>overview</a:t>
            </a:r>
            <a:r>
              <a:rPr lang="nl-BE" sz="1600" dirty="0"/>
              <a:t> of </a:t>
            </a:r>
            <a:r>
              <a:rPr lang="nl-BE" sz="1600" dirty="0" err="1"/>
              <a:t>all</a:t>
            </a:r>
            <a:r>
              <a:rPr lang="nl-BE" sz="1600" dirty="0"/>
              <a:t> </a:t>
            </a:r>
            <a:r>
              <a:rPr lang="nl-BE" sz="1600" dirty="0" err="1"/>
              <a:t>validations</a:t>
            </a:r>
            <a:r>
              <a:rPr lang="nl-BE" sz="1600" dirty="0"/>
              <a:t> made.</a:t>
            </a:r>
          </a:p>
          <a:p>
            <a:r>
              <a:rPr lang="nl-BE" sz="1600" dirty="0">
                <a:sym typeface="Wingdings" panose="05000000000000000000" pitchFamily="2" charset="2"/>
              </a:rPr>
              <a:t> </a:t>
            </a:r>
            <a:r>
              <a:rPr lang="nl-BE" sz="1600" dirty="0" err="1">
                <a:sym typeface="Wingdings" panose="05000000000000000000" pitchFamily="2" charset="2"/>
              </a:rPr>
              <a:t>Possibilty</a:t>
            </a:r>
            <a:r>
              <a:rPr lang="nl-BE" sz="1600" dirty="0">
                <a:sym typeface="Wingdings" panose="05000000000000000000" pitchFamily="2" charset="2"/>
              </a:rPr>
              <a:t> </a:t>
            </a:r>
            <a:r>
              <a:rPr lang="nl-BE" sz="1600" dirty="0" err="1">
                <a:sym typeface="Wingdings" panose="05000000000000000000" pitchFamily="2" charset="2"/>
              </a:rPr>
              <a:t>to</a:t>
            </a:r>
            <a:r>
              <a:rPr lang="nl-BE" sz="1600" dirty="0">
                <a:sym typeface="Wingdings" panose="05000000000000000000" pitchFamily="2" charset="2"/>
              </a:rPr>
              <a:t> go back </a:t>
            </a:r>
            <a:r>
              <a:rPr lang="nl-BE" sz="1600" dirty="0" err="1">
                <a:sym typeface="Wingdings" panose="05000000000000000000" pitchFamily="2" charset="2"/>
              </a:rPr>
              <a:t>to</a:t>
            </a:r>
            <a:r>
              <a:rPr lang="nl-BE" sz="1600" dirty="0">
                <a:sym typeface="Wingdings" panose="05000000000000000000" pitchFamily="2" charset="2"/>
              </a:rPr>
              <a:t> step 1 or 2. </a:t>
            </a:r>
            <a:endParaRPr lang="en-US" sz="1600" dirty="0"/>
          </a:p>
        </p:txBody>
      </p:sp>
      <p:sp>
        <p:nvSpPr>
          <p:cNvPr id="26" name="Tekstvak 11"/>
          <p:cNvSpPr txBox="1"/>
          <p:nvPr/>
        </p:nvSpPr>
        <p:spPr>
          <a:xfrm>
            <a:off x="394593" y="167438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dirty="0"/>
              <a:t>1</a:t>
            </a:r>
            <a:endParaRPr lang="en-US" dirty="0"/>
          </a:p>
        </p:txBody>
      </p:sp>
      <p:sp>
        <p:nvSpPr>
          <p:cNvPr id="27" name="Tekstvak 36"/>
          <p:cNvSpPr txBox="1"/>
          <p:nvPr/>
        </p:nvSpPr>
        <p:spPr>
          <a:xfrm>
            <a:off x="416353" y="268118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dirty="0"/>
              <a:t>2</a:t>
            </a:r>
          </a:p>
        </p:txBody>
      </p:sp>
      <p:sp>
        <p:nvSpPr>
          <p:cNvPr id="28" name="Tekstvak 37"/>
          <p:cNvSpPr txBox="1"/>
          <p:nvPr/>
        </p:nvSpPr>
        <p:spPr>
          <a:xfrm>
            <a:off x="433937" y="363206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dirty="0"/>
              <a:t>3</a:t>
            </a:r>
          </a:p>
        </p:txBody>
      </p:sp>
      <p:sp>
        <p:nvSpPr>
          <p:cNvPr id="29" name="Rounded Rectangle 102"/>
          <p:cNvSpPr/>
          <p:nvPr/>
        </p:nvSpPr>
        <p:spPr bwMode="auto">
          <a:xfrm>
            <a:off x="1064421" y="4453306"/>
            <a:ext cx="1139754" cy="853904"/>
          </a:xfrm>
          <a:prstGeom prst="roundRect">
            <a:avLst/>
          </a:prstGeom>
          <a:solidFill>
            <a:schemeClr val="tx2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BE" sz="1100" dirty="0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Update STG</a:t>
            </a:r>
            <a:endParaRPr lang="en-US" sz="1100" dirty="0">
              <a:solidFill>
                <a:srgbClr val="FFFFFF"/>
              </a:solidFill>
              <a:latin typeface="Arial" charset="0"/>
              <a:ea typeface="ＭＳ Ｐゴシック" pitchFamily="1" charset="-128"/>
            </a:endParaRPr>
          </a:p>
        </p:txBody>
      </p:sp>
      <p:sp>
        <p:nvSpPr>
          <p:cNvPr id="30" name="Tekstvak 39"/>
          <p:cNvSpPr txBox="1"/>
          <p:nvPr/>
        </p:nvSpPr>
        <p:spPr>
          <a:xfrm>
            <a:off x="433937" y="469559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dirty="0"/>
              <a:t>4</a:t>
            </a:r>
          </a:p>
        </p:txBody>
      </p:sp>
      <p:sp>
        <p:nvSpPr>
          <p:cNvPr id="31" name="Tekstvak 40"/>
          <p:cNvSpPr txBox="1"/>
          <p:nvPr/>
        </p:nvSpPr>
        <p:spPr>
          <a:xfrm>
            <a:off x="2583318" y="4553552"/>
            <a:ext cx="63337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600" dirty="0"/>
              <a:t>Update the STG control flow </a:t>
            </a:r>
            <a:r>
              <a:rPr lang="nl-BE" sz="1600" dirty="0" err="1"/>
              <a:t>flags</a:t>
            </a:r>
            <a:r>
              <a:rPr lang="nl-BE" sz="1600" dirty="0"/>
              <a:t>, </a:t>
            </a:r>
            <a:r>
              <a:rPr lang="nl-BE" sz="1600" dirty="0" err="1"/>
              <a:t>to</a:t>
            </a:r>
            <a:r>
              <a:rPr lang="nl-BE" sz="1600" dirty="0"/>
              <a:t> </a:t>
            </a:r>
            <a:r>
              <a:rPr lang="nl-BE" sz="1600" dirty="0" err="1"/>
              <a:t>prepare</a:t>
            </a:r>
            <a:r>
              <a:rPr lang="nl-BE" sz="1600" dirty="0"/>
              <a:t> the data </a:t>
            </a:r>
            <a:r>
              <a:rPr lang="nl-BE" sz="1600" dirty="0" err="1"/>
              <a:t>for</a:t>
            </a:r>
            <a:r>
              <a:rPr lang="nl-BE" sz="1600" dirty="0"/>
              <a:t> </a:t>
            </a:r>
            <a:r>
              <a:rPr lang="nl-BE" sz="1600" dirty="0" err="1"/>
              <a:t>further</a:t>
            </a:r>
            <a:r>
              <a:rPr lang="nl-BE" sz="1600" dirty="0"/>
              <a:t> </a:t>
            </a:r>
            <a:r>
              <a:rPr lang="nl-BE" sz="1600" dirty="0" err="1"/>
              <a:t>loading</a:t>
            </a:r>
            <a:r>
              <a:rPr lang="nl-BE" sz="1600" dirty="0"/>
              <a:t> </a:t>
            </a:r>
            <a:r>
              <a:rPr lang="nl-BE" sz="1600" dirty="0" err="1"/>
              <a:t>into</a:t>
            </a:r>
            <a:r>
              <a:rPr lang="nl-BE" sz="1600" dirty="0"/>
              <a:t> the DWH. An </a:t>
            </a:r>
            <a:r>
              <a:rPr lang="nl-BE" sz="1600" dirty="0" err="1"/>
              <a:t>overview</a:t>
            </a:r>
            <a:r>
              <a:rPr lang="nl-BE" sz="1600" dirty="0"/>
              <a:t> is </a:t>
            </a:r>
            <a:r>
              <a:rPr lang="nl-BE" sz="1600" dirty="0" err="1"/>
              <a:t>given</a:t>
            </a:r>
            <a:r>
              <a:rPr lang="nl-BE" sz="1600" dirty="0"/>
              <a:t> on </a:t>
            </a:r>
            <a:r>
              <a:rPr lang="nl-BE" sz="1600" dirty="0" err="1"/>
              <a:t>how</a:t>
            </a:r>
            <a:r>
              <a:rPr lang="nl-BE" sz="1600" dirty="0"/>
              <a:t> CDW </a:t>
            </a:r>
            <a:r>
              <a:rPr lang="nl-BE" sz="1600" dirty="0" err="1"/>
              <a:t>will</a:t>
            </a:r>
            <a:r>
              <a:rPr lang="nl-BE" sz="1600" dirty="0"/>
              <a:t> look </a:t>
            </a:r>
            <a:r>
              <a:rPr lang="nl-BE" sz="1600" dirty="0" err="1"/>
              <a:t>like</a:t>
            </a:r>
            <a:r>
              <a:rPr lang="nl-BE" sz="1600" dirty="0"/>
              <a:t>.</a:t>
            </a:r>
          </a:p>
          <a:p>
            <a:r>
              <a:rPr lang="nl-BE" sz="1600" dirty="0">
                <a:sym typeface="Wingdings" panose="05000000000000000000" pitchFamily="2" charset="2"/>
              </a:rPr>
              <a:t> </a:t>
            </a:r>
            <a:r>
              <a:rPr lang="nl-BE" sz="1600" dirty="0" err="1">
                <a:sym typeface="Wingdings" panose="05000000000000000000" pitchFamily="2" charset="2"/>
              </a:rPr>
              <a:t>Possibilty</a:t>
            </a:r>
            <a:r>
              <a:rPr lang="nl-BE" sz="1600" dirty="0">
                <a:sym typeface="Wingdings" panose="05000000000000000000" pitchFamily="2" charset="2"/>
              </a:rPr>
              <a:t> </a:t>
            </a:r>
            <a:r>
              <a:rPr lang="nl-BE" sz="1600" dirty="0" err="1">
                <a:sym typeface="Wingdings" panose="05000000000000000000" pitchFamily="2" charset="2"/>
              </a:rPr>
              <a:t>to</a:t>
            </a:r>
            <a:r>
              <a:rPr lang="nl-BE" sz="1600" dirty="0">
                <a:sym typeface="Wingdings" panose="05000000000000000000" pitchFamily="2" charset="2"/>
              </a:rPr>
              <a:t> go back </a:t>
            </a:r>
            <a:r>
              <a:rPr lang="nl-BE" sz="1600" dirty="0" err="1">
                <a:sym typeface="Wingdings" panose="05000000000000000000" pitchFamily="2" charset="2"/>
              </a:rPr>
              <a:t>to</a:t>
            </a:r>
            <a:r>
              <a:rPr lang="nl-BE" sz="1600" dirty="0">
                <a:sym typeface="Wingdings" panose="05000000000000000000" pitchFamily="2" charset="2"/>
              </a:rPr>
              <a:t> step 1 or 2. </a:t>
            </a:r>
            <a:endParaRPr lang="en-US" sz="1600" dirty="0"/>
          </a:p>
        </p:txBody>
      </p:sp>
      <p:cxnSp>
        <p:nvCxnSpPr>
          <p:cNvPr id="32" name="Straight Arrow Connector 108"/>
          <p:cNvCxnSpPr>
            <a:stCxn id="22" idx="2"/>
            <a:endCxn id="24" idx="0"/>
          </p:cNvCxnSpPr>
          <p:nvPr/>
        </p:nvCxnSpPr>
        <p:spPr bwMode="auto">
          <a:xfrm>
            <a:off x="1634298" y="3292803"/>
            <a:ext cx="0" cy="15933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Straight Arrow Connector 108"/>
          <p:cNvCxnSpPr>
            <a:stCxn id="24" idx="2"/>
            <a:endCxn id="29" idx="0"/>
          </p:cNvCxnSpPr>
          <p:nvPr/>
        </p:nvCxnSpPr>
        <p:spPr bwMode="auto">
          <a:xfrm>
            <a:off x="1634298" y="4306038"/>
            <a:ext cx="0" cy="14726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4" name="Rounded Rectangle 102"/>
          <p:cNvSpPr/>
          <p:nvPr/>
        </p:nvSpPr>
        <p:spPr bwMode="auto">
          <a:xfrm>
            <a:off x="1064421" y="5459610"/>
            <a:ext cx="1139754" cy="853904"/>
          </a:xfrm>
          <a:prstGeom prst="roundRect">
            <a:avLst/>
          </a:prstGeom>
          <a:solidFill>
            <a:schemeClr val="tx2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BE" sz="1100" dirty="0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Load CDW</a:t>
            </a:r>
            <a:endParaRPr lang="en-US" sz="1100" dirty="0">
              <a:solidFill>
                <a:srgbClr val="FFFFFF"/>
              </a:solidFill>
              <a:latin typeface="Arial" charset="0"/>
              <a:ea typeface="ＭＳ Ｐゴシック" pitchFamily="1" charset="-128"/>
            </a:endParaRPr>
          </a:p>
        </p:txBody>
      </p:sp>
      <p:sp>
        <p:nvSpPr>
          <p:cNvPr id="35" name="Tekstvak 47"/>
          <p:cNvSpPr txBox="1"/>
          <p:nvPr/>
        </p:nvSpPr>
        <p:spPr>
          <a:xfrm>
            <a:off x="451521" y="559533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dirty="0"/>
              <a:t>5</a:t>
            </a:r>
          </a:p>
        </p:txBody>
      </p:sp>
      <p:cxnSp>
        <p:nvCxnSpPr>
          <p:cNvPr id="36" name="Straight Arrow Connector 108"/>
          <p:cNvCxnSpPr>
            <a:stCxn id="29" idx="2"/>
            <a:endCxn id="34" idx="0"/>
          </p:cNvCxnSpPr>
          <p:nvPr/>
        </p:nvCxnSpPr>
        <p:spPr bwMode="auto">
          <a:xfrm>
            <a:off x="1634298" y="5307210"/>
            <a:ext cx="0" cy="152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Tekstvak 51"/>
          <p:cNvSpPr txBox="1"/>
          <p:nvPr/>
        </p:nvSpPr>
        <p:spPr>
          <a:xfrm>
            <a:off x="2583318" y="5717285"/>
            <a:ext cx="63337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600" dirty="0"/>
              <a:t>Start load </a:t>
            </a:r>
            <a:r>
              <a:rPr lang="nl-BE" sz="1600" dirty="0" err="1"/>
              <a:t>process</a:t>
            </a:r>
            <a:r>
              <a:rPr lang="nl-BE" sz="1600" dirty="0"/>
              <a:t> </a:t>
            </a:r>
            <a:r>
              <a:rPr lang="nl-BE" sz="1600" dirty="0" err="1"/>
              <a:t>for</a:t>
            </a:r>
            <a:r>
              <a:rPr lang="nl-BE" sz="1600" dirty="0"/>
              <a:t> </a:t>
            </a:r>
            <a:r>
              <a:rPr lang="nl-BE" sz="1600" dirty="0" err="1"/>
              <a:t>further</a:t>
            </a:r>
            <a:r>
              <a:rPr lang="nl-BE" sz="1600" dirty="0"/>
              <a:t> </a:t>
            </a:r>
            <a:r>
              <a:rPr lang="nl-BE" sz="1600" dirty="0" err="1"/>
              <a:t>loading</a:t>
            </a:r>
            <a:r>
              <a:rPr lang="nl-BE" sz="1600" dirty="0"/>
              <a:t> </a:t>
            </a:r>
            <a:r>
              <a:rPr lang="nl-BE" sz="1600" dirty="0" err="1"/>
              <a:t>into</a:t>
            </a:r>
            <a:r>
              <a:rPr lang="nl-BE" sz="1600" dirty="0"/>
              <a:t> the DWH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7416827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Data Analysis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Investigating the loaded data</a:t>
            </a:r>
          </a:p>
        </p:txBody>
      </p:sp>
    </p:spTree>
    <p:extLst>
      <p:ext uri="{BB962C8B-B14F-4D97-AF65-F5344CB8AC3E}">
        <p14:creationId xmlns:p14="http://schemas.microsoft.com/office/powerpoint/2010/main" val="20931597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Data Analysis</a:t>
            </a:r>
          </a:p>
        </p:txBody>
      </p:sp>
      <p:sp>
        <p:nvSpPr>
          <p:cNvPr id="4" name="Rounded Rectangle 3"/>
          <p:cNvSpPr/>
          <p:nvPr/>
        </p:nvSpPr>
        <p:spPr bwMode="auto">
          <a:xfrm>
            <a:off x="2439269" y="1579896"/>
            <a:ext cx="900000" cy="72144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Staging</a:t>
            </a:r>
          </a:p>
        </p:txBody>
      </p:sp>
      <p:sp>
        <p:nvSpPr>
          <p:cNvPr id="5" name="Rounded Rectangle 4"/>
          <p:cNvSpPr/>
          <p:nvPr/>
        </p:nvSpPr>
        <p:spPr bwMode="auto">
          <a:xfrm>
            <a:off x="2467850" y="5473953"/>
            <a:ext cx="900000" cy="72144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External</a:t>
            </a:r>
          </a:p>
        </p:txBody>
      </p:sp>
      <p:cxnSp>
        <p:nvCxnSpPr>
          <p:cNvPr id="6" name="Straight Arrow Connector 5"/>
          <p:cNvCxnSpPr>
            <a:stCxn id="4" idx="2"/>
            <a:endCxn id="7" idx="0"/>
          </p:cNvCxnSpPr>
          <p:nvPr/>
        </p:nvCxnSpPr>
        <p:spPr bwMode="auto">
          <a:xfrm>
            <a:off x="2889269" y="2301336"/>
            <a:ext cx="0" cy="21466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Rounded Rectangle 6"/>
          <p:cNvSpPr/>
          <p:nvPr/>
        </p:nvSpPr>
        <p:spPr bwMode="auto">
          <a:xfrm>
            <a:off x="2439269" y="2516000"/>
            <a:ext cx="900000" cy="72144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Corporate Data Warehouse</a:t>
            </a:r>
          </a:p>
        </p:txBody>
      </p:sp>
      <p:sp>
        <p:nvSpPr>
          <p:cNvPr id="8" name="Rounded Rectangle 7"/>
          <p:cNvSpPr/>
          <p:nvPr/>
        </p:nvSpPr>
        <p:spPr bwMode="auto">
          <a:xfrm>
            <a:off x="2455149" y="4519366"/>
            <a:ext cx="900000" cy="721440"/>
          </a:xfrm>
          <a:prstGeom prst="roundRect">
            <a:avLst/>
          </a:prstGeom>
          <a:solidFill>
            <a:schemeClr val="tx2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Exploitation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2051720" y="1296000"/>
            <a:ext cx="1675098" cy="5328592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BE" sz="1200" dirty="0">
                <a:solidFill>
                  <a:srgbClr val="58656A"/>
                </a:solidFill>
                <a:latin typeface="Arial" charset="0"/>
                <a:ea typeface="ＭＳ Ｐゴシック" pitchFamily="1" charset="-128"/>
              </a:rPr>
              <a:t>DWH</a:t>
            </a:r>
            <a:endParaRPr lang="en-US" sz="1200" dirty="0">
              <a:solidFill>
                <a:srgbClr val="58656A"/>
              </a:solidFill>
              <a:latin typeface="Arial" charset="0"/>
              <a:ea typeface="ＭＳ Ｐゴシック" pitchFamily="1" charset="-128"/>
            </a:endParaRPr>
          </a:p>
        </p:txBody>
      </p:sp>
      <p:cxnSp>
        <p:nvCxnSpPr>
          <p:cNvPr id="10" name="Straight Arrow Connector 108"/>
          <p:cNvCxnSpPr>
            <a:stCxn id="7" idx="2"/>
          </p:cNvCxnSpPr>
          <p:nvPr/>
        </p:nvCxnSpPr>
        <p:spPr bwMode="auto">
          <a:xfrm>
            <a:off x="2889269" y="3237440"/>
            <a:ext cx="0" cy="19156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8"/>
          <p:cNvCxnSpPr>
            <a:stCxn id="8" idx="2"/>
          </p:cNvCxnSpPr>
          <p:nvPr/>
        </p:nvCxnSpPr>
        <p:spPr bwMode="auto">
          <a:xfrm flipH="1">
            <a:off x="2899707" y="5240806"/>
            <a:ext cx="5442" cy="22911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Rounded Rectangle 11"/>
          <p:cNvSpPr/>
          <p:nvPr/>
        </p:nvSpPr>
        <p:spPr bwMode="auto">
          <a:xfrm>
            <a:off x="2439269" y="3466551"/>
            <a:ext cx="900000" cy="72144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50" dirty="0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Dimensional</a:t>
            </a:r>
            <a:r>
              <a:rPr lang="en-US" sz="1100" dirty="0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 Modelling</a:t>
            </a:r>
          </a:p>
        </p:txBody>
      </p:sp>
      <p:cxnSp>
        <p:nvCxnSpPr>
          <p:cNvPr id="13" name="Straight Arrow Connector 108"/>
          <p:cNvCxnSpPr/>
          <p:nvPr/>
        </p:nvCxnSpPr>
        <p:spPr bwMode="auto">
          <a:xfrm>
            <a:off x="2899707" y="4187991"/>
            <a:ext cx="0" cy="3011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" name="TextBox 1"/>
          <p:cNvSpPr txBox="1"/>
          <p:nvPr/>
        </p:nvSpPr>
        <p:spPr>
          <a:xfrm>
            <a:off x="3871014" y="4546476"/>
            <a:ext cx="49487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this is the basis for the aggregations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different data sources are combined for different dimensions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contains only valid records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used for analysis on detailed data</a:t>
            </a:r>
          </a:p>
        </p:txBody>
      </p:sp>
      <p:sp>
        <p:nvSpPr>
          <p:cNvPr id="14" name="Linkeraccolade 19"/>
          <p:cNvSpPr/>
          <p:nvPr/>
        </p:nvSpPr>
        <p:spPr bwMode="auto">
          <a:xfrm>
            <a:off x="3458292" y="4422886"/>
            <a:ext cx="318269" cy="914400"/>
          </a:xfrm>
          <a:prstGeom prst="leftBrace">
            <a:avLst>
              <a:gd name="adj1" fmla="val 71826"/>
              <a:gd name="adj2" fmla="val 5000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79489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General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General Information</a:t>
            </a:r>
          </a:p>
        </p:txBody>
      </p:sp>
    </p:spTree>
    <p:extLst>
      <p:ext uri="{BB962C8B-B14F-4D97-AF65-F5344CB8AC3E}">
        <p14:creationId xmlns:p14="http://schemas.microsoft.com/office/powerpoint/2010/main" val="17244156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Data Analysis</a:t>
            </a:r>
          </a:p>
        </p:txBody>
      </p:sp>
      <p:sp>
        <p:nvSpPr>
          <p:cNvPr id="4" name="Rounded Rectangle 3"/>
          <p:cNvSpPr/>
          <p:nvPr/>
        </p:nvSpPr>
        <p:spPr bwMode="auto">
          <a:xfrm>
            <a:off x="2439269" y="1579896"/>
            <a:ext cx="900000" cy="72144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Staging</a:t>
            </a:r>
          </a:p>
        </p:txBody>
      </p:sp>
      <p:sp>
        <p:nvSpPr>
          <p:cNvPr id="5" name="Rounded Rectangle 4"/>
          <p:cNvSpPr/>
          <p:nvPr/>
        </p:nvSpPr>
        <p:spPr bwMode="auto">
          <a:xfrm>
            <a:off x="2467850" y="5473953"/>
            <a:ext cx="900000" cy="721440"/>
          </a:xfrm>
          <a:prstGeom prst="roundRect">
            <a:avLst/>
          </a:prstGeom>
          <a:solidFill>
            <a:schemeClr val="tx2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External</a:t>
            </a:r>
          </a:p>
        </p:txBody>
      </p:sp>
      <p:cxnSp>
        <p:nvCxnSpPr>
          <p:cNvPr id="6" name="Straight Arrow Connector 5"/>
          <p:cNvCxnSpPr>
            <a:stCxn id="4" idx="2"/>
            <a:endCxn id="7" idx="0"/>
          </p:cNvCxnSpPr>
          <p:nvPr/>
        </p:nvCxnSpPr>
        <p:spPr bwMode="auto">
          <a:xfrm>
            <a:off x="2889269" y="2301336"/>
            <a:ext cx="0" cy="21466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Rounded Rectangle 6"/>
          <p:cNvSpPr/>
          <p:nvPr/>
        </p:nvSpPr>
        <p:spPr bwMode="auto">
          <a:xfrm>
            <a:off x="2439269" y="2516000"/>
            <a:ext cx="900000" cy="72144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Corporate Data Warehouse</a:t>
            </a:r>
          </a:p>
        </p:txBody>
      </p:sp>
      <p:sp>
        <p:nvSpPr>
          <p:cNvPr id="8" name="Rounded Rectangle 7"/>
          <p:cNvSpPr/>
          <p:nvPr/>
        </p:nvSpPr>
        <p:spPr bwMode="auto">
          <a:xfrm>
            <a:off x="2455149" y="4519366"/>
            <a:ext cx="900000" cy="72144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50" dirty="0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Exploitation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2051720" y="1296000"/>
            <a:ext cx="1675098" cy="5328592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BE" sz="1200" dirty="0">
                <a:solidFill>
                  <a:srgbClr val="58656A"/>
                </a:solidFill>
                <a:latin typeface="Arial" charset="0"/>
                <a:ea typeface="ＭＳ Ｐゴシック" pitchFamily="1" charset="-128"/>
              </a:rPr>
              <a:t>DWH</a:t>
            </a:r>
            <a:endParaRPr lang="en-US" sz="1200" dirty="0">
              <a:solidFill>
                <a:srgbClr val="58656A"/>
              </a:solidFill>
              <a:latin typeface="Arial" charset="0"/>
              <a:ea typeface="ＭＳ Ｐゴシック" pitchFamily="1" charset="-128"/>
            </a:endParaRPr>
          </a:p>
        </p:txBody>
      </p:sp>
      <p:cxnSp>
        <p:nvCxnSpPr>
          <p:cNvPr id="10" name="Straight Arrow Connector 108"/>
          <p:cNvCxnSpPr>
            <a:stCxn id="7" idx="2"/>
          </p:cNvCxnSpPr>
          <p:nvPr/>
        </p:nvCxnSpPr>
        <p:spPr bwMode="auto">
          <a:xfrm>
            <a:off x="2889269" y="3237440"/>
            <a:ext cx="0" cy="19156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8"/>
          <p:cNvCxnSpPr>
            <a:stCxn id="8" idx="2"/>
          </p:cNvCxnSpPr>
          <p:nvPr/>
        </p:nvCxnSpPr>
        <p:spPr bwMode="auto">
          <a:xfrm flipH="1">
            <a:off x="2899707" y="5240806"/>
            <a:ext cx="5442" cy="22911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Rounded Rectangle 11"/>
          <p:cNvSpPr/>
          <p:nvPr/>
        </p:nvSpPr>
        <p:spPr bwMode="auto">
          <a:xfrm>
            <a:off x="2439269" y="3466551"/>
            <a:ext cx="900000" cy="72144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50" dirty="0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Dimensional</a:t>
            </a:r>
            <a:r>
              <a:rPr lang="en-US" sz="1100" dirty="0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 Modelling</a:t>
            </a:r>
          </a:p>
        </p:txBody>
      </p:sp>
      <p:cxnSp>
        <p:nvCxnSpPr>
          <p:cNvPr id="13" name="Straight Arrow Connector 108"/>
          <p:cNvCxnSpPr/>
          <p:nvPr/>
        </p:nvCxnSpPr>
        <p:spPr bwMode="auto">
          <a:xfrm>
            <a:off x="2899707" y="4187991"/>
            <a:ext cx="0" cy="3011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" name="TextBox 1"/>
          <p:cNvSpPr txBox="1"/>
          <p:nvPr/>
        </p:nvSpPr>
        <p:spPr>
          <a:xfrm>
            <a:off x="3741438" y="5440999"/>
            <a:ext cx="49487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the data are aggregated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we have 2 versions of this layer: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/>
              <a:t>internally accessible by Enterprise Guide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/>
              <a:t>externally accessible. This is a published version of the first.</a:t>
            </a:r>
          </a:p>
        </p:txBody>
      </p:sp>
      <p:sp>
        <p:nvSpPr>
          <p:cNvPr id="14" name="Linkeraccolade 19"/>
          <p:cNvSpPr/>
          <p:nvPr/>
        </p:nvSpPr>
        <p:spPr bwMode="auto">
          <a:xfrm>
            <a:off x="3419815" y="5399298"/>
            <a:ext cx="318269" cy="914400"/>
          </a:xfrm>
          <a:prstGeom prst="leftBrace">
            <a:avLst>
              <a:gd name="adj1" fmla="val 71826"/>
              <a:gd name="adj2" fmla="val 5000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54946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How To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Request access</a:t>
            </a:r>
          </a:p>
        </p:txBody>
      </p:sp>
    </p:spTree>
    <p:extLst>
      <p:ext uri="{BB962C8B-B14F-4D97-AF65-F5344CB8AC3E}">
        <p14:creationId xmlns:p14="http://schemas.microsoft.com/office/powerpoint/2010/main" val="9660176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Access to data is provided through user access</a:t>
            </a:r>
          </a:p>
          <a:p>
            <a:r>
              <a:rPr lang="en-US" dirty="0"/>
              <a:t>Data is stored per register</a:t>
            </a:r>
          </a:p>
          <a:p>
            <a:r>
              <a:rPr lang="en-US" dirty="0"/>
              <a:t>Access is managed by security officer or register manager</a:t>
            </a:r>
          </a:p>
          <a:p>
            <a:r>
              <a:rPr lang="en-US" dirty="0"/>
              <a:t>Access is possible to the internal or the external infrastructure</a:t>
            </a:r>
          </a:p>
          <a:p>
            <a:r>
              <a:rPr lang="en-US" dirty="0"/>
              <a:t>A user can be granted access to all data or a part of data from a register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User access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3688" y="4149080"/>
            <a:ext cx="5912916" cy="1731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3639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How To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Citrix</a:t>
            </a:r>
          </a:p>
        </p:txBody>
      </p:sp>
    </p:spTree>
    <p:extLst>
      <p:ext uri="{BB962C8B-B14F-4D97-AF65-F5344CB8AC3E}">
        <p14:creationId xmlns:p14="http://schemas.microsoft.com/office/powerpoint/2010/main" val="24927590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Request access to Citrix</a:t>
            </a:r>
          </a:p>
          <a:p>
            <a:pPr lvl="1"/>
            <a:r>
              <a:rPr lang="en-US" dirty="0"/>
              <a:t>Request via DPO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User and password are created by DWH</a:t>
            </a:r>
          </a:p>
          <a:p>
            <a:pPr lvl="1"/>
            <a:r>
              <a:rPr lang="en-US" dirty="0"/>
              <a:t>Validation account</a:t>
            </a:r>
          </a:p>
          <a:p>
            <a:pPr lvl="1"/>
            <a:r>
              <a:rPr lang="en-US" dirty="0"/>
              <a:t>Analysis account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Log on to Citrix via 2-way authentication</a:t>
            </a:r>
          </a:p>
          <a:p>
            <a:pPr lvl="1"/>
            <a:r>
              <a:rPr lang="en-US" dirty="0"/>
              <a:t>User/password</a:t>
            </a:r>
          </a:p>
          <a:p>
            <a:pPr lvl="1"/>
            <a:r>
              <a:rPr lang="en-US" dirty="0"/>
              <a:t>SMS code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Citrix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39588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Use Google Chrome (better than Internet Explorer)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Citrix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5656" y="1988840"/>
            <a:ext cx="6234304" cy="3312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1555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Once the Citrix Receiver is installed, you have to activate it in the browser window on the page </a:t>
            </a:r>
            <a:r>
              <a:rPr lang="en-US" dirty="0">
                <a:hlinkClick r:id="rId2"/>
              </a:rPr>
              <a:t>https://remote.healthstat.be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Citrix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b="52224"/>
          <a:stretch/>
        </p:blipFill>
        <p:spPr>
          <a:xfrm>
            <a:off x="683567" y="2636912"/>
            <a:ext cx="7665229" cy="288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92632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How To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Enterprise Guide</a:t>
            </a:r>
          </a:p>
        </p:txBody>
      </p:sp>
    </p:spTree>
    <p:extLst>
      <p:ext uri="{BB962C8B-B14F-4D97-AF65-F5344CB8AC3E}">
        <p14:creationId xmlns:p14="http://schemas.microsoft.com/office/powerpoint/2010/main" val="6691844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Before :</a:t>
            </a:r>
          </a:p>
          <a:p>
            <a:pPr lvl="1"/>
            <a:r>
              <a:rPr lang="en-US" dirty="0"/>
              <a:t>DWH creates analysis environment</a:t>
            </a:r>
          </a:p>
          <a:p>
            <a:pPr lvl="1"/>
            <a:r>
              <a:rPr lang="en-US" dirty="0"/>
              <a:t>SAS environment =&gt; </a:t>
            </a:r>
            <a:r>
              <a:rPr lang="en-US" dirty="0" err="1"/>
              <a:t>SASAppRES</a:t>
            </a:r>
            <a:endParaRPr lang="en-US" dirty="0"/>
          </a:p>
          <a:p>
            <a:pPr lvl="1"/>
            <a:r>
              <a:rPr lang="en-US" dirty="0"/>
              <a:t>Tables are created containing all validated data</a:t>
            </a:r>
          </a:p>
          <a:p>
            <a:pPr lvl="1"/>
            <a:r>
              <a:rPr lang="en-US" dirty="0"/>
              <a:t>User and password are the same as for connection to Citrix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Enterprise Guide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9832" y="3429000"/>
            <a:ext cx="2228850" cy="241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93559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At first time use, you get screens asking you to connect to a SAS Metadata Repository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Enterprise Guide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5696" y="2636912"/>
            <a:ext cx="5089376" cy="3063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166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High level flow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0"/>
          </p:nvPr>
        </p:nvPicPr>
        <p:blipFill>
          <a:blip r:embed="rId2"/>
          <a:stretch>
            <a:fillRect/>
          </a:stretch>
        </p:blipFill>
        <p:spPr>
          <a:xfrm>
            <a:off x="360725" y="1556792"/>
            <a:ext cx="8423275" cy="211583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03548" y="3926474"/>
            <a:ext cx="813690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The </a:t>
            </a:r>
            <a:r>
              <a:rPr lang="en-US" sz="1200" dirty="0" err="1"/>
              <a:t>HealthData</a:t>
            </a:r>
            <a:r>
              <a:rPr lang="en-US" sz="1200" dirty="0"/>
              <a:t> program consists of 3 major parts:</a:t>
            </a:r>
          </a:p>
          <a:p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Applications for data collection. Some of these applications are managed by </a:t>
            </a:r>
            <a:r>
              <a:rPr lang="en-US" sz="1200" dirty="0" err="1"/>
              <a:t>HealthData</a:t>
            </a:r>
            <a:r>
              <a:rPr lang="en-US" sz="1200" dirty="0"/>
              <a:t> (HD4DP and HD4RES:), others are not. These others can consist of another DWH, a data collection application managed by another </a:t>
            </a:r>
            <a:r>
              <a:rPr lang="en-US" sz="1200" dirty="0" err="1"/>
              <a:t>organisation</a:t>
            </a:r>
            <a:r>
              <a:rPr lang="en-US" sz="1200" dirty="0"/>
              <a:t> that sends data ALSO to </a:t>
            </a:r>
            <a:r>
              <a:rPr lang="en-US" sz="1200" dirty="0" err="1"/>
              <a:t>HealthData</a:t>
            </a:r>
            <a:r>
              <a:rPr lang="en-US" sz="1200" dirty="0"/>
              <a:t> or an extraction from an authentic source (like MZG or </a:t>
            </a:r>
            <a:r>
              <a:rPr lang="en-US" sz="1200" dirty="0" err="1"/>
              <a:t>RijksRegister</a:t>
            </a:r>
            <a:r>
              <a:rPr lang="en-US" sz="1200" dirty="0"/>
              <a:t>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Data Warehouse (DWH): secure storage of data for validation, analysis and ad hoc reporting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Reports: </a:t>
            </a:r>
            <a:r>
              <a:rPr lang="en-US" sz="1200" dirty="0" err="1"/>
              <a:t>standardised</a:t>
            </a:r>
            <a:r>
              <a:rPr lang="en-US" sz="1200" dirty="0"/>
              <a:t> reporting via the website, via extraction of files that have to be sent to a third party or any other reporting that has to be done.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68609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We have created 2 connections for you: </a:t>
            </a:r>
          </a:p>
          <a:p>
            <a:pPr lvl="1"/>
            <a:r>
              <a:rPr lang="en-US" dirty="0"/>
              <a:t>PRD</a:t>
            </a:r>
          </a:p>
          <a:p>
            <a:pPr lvl="1"/>
            <a:r>
              <a:rPr lang="en-US" dirty="0"/>
              <a:t>ACC</a:t>
            </a:r>
          </a:p>
          <a:p>
            <a:pPr lvl="1"/>
            <a:endParaRPr lang="en-US" dirty="0"/>
          </a:p>
          <a:p>
            <a:r>
              <a:rPr lang="en-US" dirty="0"/>
              <a:t> We have NOT saved your credentials in the connections we set up. </a:t>
            </a:r>
          </a:p>
          <a:p>
            <a:endParaRPr lang="en-US" dirty="0"/>
          </a:p>
          <a:p>
            <a:r>
              <a:rPr lang="en-US" dirty="0"/>
              <a:t>Your account and password for both Acceptance and Production are the same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Enterprise Guide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2506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The registers you are allowed to investigate are visible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Enterprise Guide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1880" y="2348880"/>
            <a:ext cx="1569239" cy="3472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707548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You can now :</a:t>
            </a:r>
          </a:p>
          <a:p>
            <a:endParaRPr lang="en-US" dirty="0"/>
          </a:p>
          <a:p>
            <a:pPr lvl="1"/>
            <a:r>
              <a:rPr lang="en-US" dirty="0"/>
              <a:t>Browse the data</a:t>
            </a:r>
          </a:p>
          <a:p>
            <a:pPr lvl="1"/>
            <a:r>
              <a:rPr lang="en-US" dirty="0"/>
              <a:t>Write queries in SAS</a:t>
            </a:r>
          </a:p>
          <a:p>
            <a:pPr lvl="1"/>
            <a:r>
              <a:rPr lang="en-US" dirty="0"/>
              <a:t>Generate code to make statistics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Enterprise Guide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196298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88429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pc="30" dirty="0">
                <a:solidFill>
                  <a:srgbClr val="FFFFFF"/>
                </a:solidFill>
              </a:rPr>
              <a:t>DWHHealthdata@sciensano.be </a:t>
            </a:r>
          </a:p>
        </p:txBody>
      </p:sp>
    </p:spTree>
    <p:extLst>
      <p:ext uri="{BB962C8B-B14F-4D97-AF65-F5344CB8AC3E}">
        <p14:creationId xmlns:p14="http://schemas.microsoft.com/office/powerpoint/2010/main" val="695521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No statistical analysis functional validation of data is done by members of </a:t>
            </a:r>
            <a:r>
              <a:rPr lang="en-US" sz="1600" dirty="0" err="1"/>
              <a:t>Healthdata</a:t>
            </a:r>
            <a:r>
              <a:rPr lang="en-US" sz="16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The ‘data collection manager’ is responsible for the quality of the stored data.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Every researcher is responsible for the correctness of his analysis and the validity of his reporting.</a:t>
            </a:r>
          </a:p>
          <a:p>
            <a:endParaRPr lang="en-US" sz="1600" dirty="0"/>
          </a:p>
          <a:p>
            <a:r>
              <a:rPr lang="en-US" sz="1600" dirty="0" err="1"/>
              <a:t>Healthdata</a:t>
            </a:r>
            <a:r>
              <a:rPr lang="en-US" sz="1600" dirty="0"/>
              <a:t> has to make sure</a:t>
            </a:r>
          </a:p>
          <a:p>
            <a:pPr marL="1028700" lvl="1">
              <a:buFont typeface="Wingdings" panose="05000000000000000000" pitchFamily="2" charset="2"/>
              <a:buChar char="q"/>
            </a:pPr>
            <a:r>
              <a:rPr lang="en-US" sz="1400" dirty="0"/>
              <a:t>the validated and non validated data are available</a:t>
            </a:r>
          </a:p>
          <a:p>
            <a:pPr marL="1028700" lvl="1">
              <a:buFont typeface="Wingdings" panose="05000000000000000000" pitchFamily="2" charset="2"/>
              <a:buChar char="q"/>
            </a:pPr>
            <a:r>
              <a:rPr lang="en-US" sz="1400" dirty="0"/>
              <a:t>the data that can be used to reproduce the analysis and reporting are available</a:t>
            </a:r>
          </a:p>
          <a:p>
            <a:pPr marL="1028700" lvl="1">
              <a:buFont typeface="Wingdings" panose="05000000000000000000" pitchFamily="2" charset="2"/>
              <a:buChar char="q"/>
            </a:pPr>
            <a:r>
              <a:rPr lang="en-US" sz="1400" dirty="0"/>
              <a:t>the technical authorization rules are implemented based on </a:t>
            </a:r>
            <a:r>
              <a:rPr lang="en-US" sz="1400"/>
              <a:t>functional authorization </a:t>
            </a:r>
            <a:r>
              <a:rPr lang="en-US" sz="1400" dirty="0"/>
              <a:t>rules managed by the data collection responsible.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Technical facilitator</a:t>
            </a:r>
          </a:p>
        </p:txBody>
      </p:sp>
    </p:spTree>
    <p:extLst>
      <p:ext uri="{BB962C8B-B14F-4D97-AF65-F5344CB8AC3E}">
        <p14:creationId xmlns:p14="http://schemas.microsoft.com/office/powerpoint/2010/main" val="3673741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Data Quality Control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Validating data</a:t>
            </a:r>
          </a:p>
        </p:txBody>
      </p:sp>
    </p:spTree>
    <p:extLst>
      <p:ext uri="{BB962C8B-B14F-4D97-AF65-F5344CB8AC3E}">
        <p14:creationId xmlns:p14="http://schemas.microsoft.com/office/powerpoint/2010/main" val="1864543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Data Quality Control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359998" y="1422407"/>
            <a:ext cx="2275235" cy="2855952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000">
              <a:solidFill>
                <a:srgbClr val="58656A"/>
              </a:solidFill>
              <a:latin typeface="Arial" charset="0"/>
              <a:ea typeface="ＭＳ Ｐゴシック" pitchFamily="1" charset="-128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692650" y="1422407"/>
            <a:ext cx="1110333" cy="2855952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58656A"/>
              </a:solidFill>
              <a:latin typeface="Arial" charset="0"/>
              <a:ea typeface="ＭＳ Ｐゴシック" pitchFamily="1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868869" y="1422407"/>
            <a:ext cx="5089577" cy="2855952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58656A"/>
              </a:solidFill>
              <a:latin typeface="Arial" charset="0"/>
              <a:ea typeface="ＭＳ Ｐゴシック" pitchFamily="1" charset="-128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2555776" y="2372909"/>
            <a:ext cx="900000" cy="1691385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2. Secure Data Transfer</a:t>
            </a:r>
          </a:p>
        </p:txBody>
      </p:sp>
      <p:sp>
        <p:nvSpPr>
          <p:cNvPr id="9" name="Rounded Rectangle 8"/>
          <p:cNvSpPr/>
          <p:nvPr/>
        </p:nvSpPr>
        <p:spPr bwMode="auto">
          <a:xfrm>
            <a:off x="4704452" y="2372910"/>
            <a:ext cx="900000" cy="721440"/>
          </a:xfrm>
          <a:prstGeom prst="roundRect">
            <a:avLst/>
          </a:prstGeom>
          <a:solidFill>
            <a:schemeClr val="tx2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3. Data Quality Control</a:t>
            </a:r>
          </a:p>
        </p:txBody>
      </p:sp>
      <p:sp>
        <p:nvSpPr>
          <p:cNvPr id="10" name="Rounded Rectangle 9"/>
          <p:cNvSpPr/>
          <p:nvPr/>
        </p:nvSpPr>
        <p:spPr bwMode="auto">
          <a:xfrm>
            <a:off x="3609371" y="3348784"/>
            <a:ext cx="900000" cy="72144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Annotation &amp; Correction Request</a:t>
            </a:r>
          </a:p>
        </p:txBody>
      </p:sp>
      <p:cxnSp>
        <p:nvCxnSpPr>
          <p:cNvPr id="11" name="Straight Arrow Connector 10"/>
          <p:cNvCxnSpPr>
            <a:stCxn id="22" idx="3"/>
          </p:cNvCxnSpPr>
          <p:nvPr/>
        </p:nvCxnSpPr>
        <p:spPr bwMode="auto">
          <a:xfrm>
            <a:off x="2391898" y="2733630"/>
            <a:ext cx="235886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3"/>
          <p:cNvCxnSpPr>
            <a:stCxn id="9" idx="2"/>
            <a:endCxn id="10" idx="3"/>
          </p:cNvCxnSpPr>
          <p:nvPr/>
        </p:nvCxnSpPr>
        <p:spPr bwMode="auto">
          <a:xfrm rot="5400000">
            <a:off x="4524335" y="3079387"/>
            <a:ext cx="615154" cy="645081"/>
          </a:xfrm>
          <a:prstGeom prst="bentConnector2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3"/>
          <p:cNvCxnSpPr>
            <a:endCxn id="22" idx="2"/>
          </p:cNvCxnSpPr>
          <p:nvPr/>
        </p:nvCxnSpPr>
        <p:spPr bwMode="auto">
          <a:xfrm rot="10800000">
            <a:off x="1941898" y="3094350"/>
            <a:ext cx="660136" cy="615154"/>
          </a:xfrm>
          <a:prstGeom prst="bentConnector2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stCxn id="9" idx="3"/>
            <a:endCxn id="15" idx="1"/>
          </p:cNvCxnSpPr>
          <p:nvPr/>
        </p:nvCxnSpPr>
        <p:spPr bwMode="auto">
          <a:xfrm>
            <a:off x="5604452" y="2733630"/>
            <a:ext cx="126271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Rounded Rectangle 14"/>
          <p:cNvSpPr/>
          <p:nvPr/>
        </p:nvSpPr>
        <p:spPr bwMode="auto">
          <a:xfrm>
            <a:off x="5730723" y="2372910"/>
            <a:ext cx="900000" cy="72144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4. Data Storage</a:t>
            </a:r>
          </a:p>
        </p:txBody>
      </p:sp>
      <p:cxnSp>
        <p:nvCxnSpPr>
          <p:cNvPr id="16" name="Straight Arrow Connector 15"/>
          <p:cNvCxnSpPr>
            <a:stCxn id="15" idx="3"/>
            <a:endCxn id="37" idx="1"/>
          </p:cNvCxnSpPr>
          <p:nvPr/>
        </p:nvCxnSpPr>
        <p:spPr bwMode="auto">
          <a:xfrm>
            <a:off x="6630723" y="2733630"/>
            <a:ext cx="131997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Rounded Rectangle 16"/>
          <p:cNvSpPr/>
          <p:nvPr/>
        </p:nvSpPr>
        <p:spPr bwMode="auto">
          <a:xfrm>
            <a:off x="7848464" y="2372910"/>
            <a:ext cx="972000" cy="72144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6. Reporting</a:t>
            </a:r>
          </a:p>
        </p:txBody>
      </p:sp>
      <p:pic>
        <p:nvPicPr>
          <p:cNvPr id="18" name="Picture 4" descr="http://vlaamspatientenplatform.be/_plugin/ckfinder/userfiles/images/logo_ehealth_home.gif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52363" y="1713807"/>
            <a:ext cx="776155" cy="367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7351" y="1515721"/>
            <a:ext cx="486296" cy="489288"/>
          </a:xfrm>
          <a:prstGeom prst="rect">
            <a:avLst/>
          </a:prstGeom>
        </p:spPr>
      </p:pic>
      <p:sp>
        <p:nvSpPr>
          <p:cNvPr id="20" name="Rounded Rectangle 19"/>
          <p:cNvSpPr/>
          <p:nvPr/>
        </p:nvSpPr>
        <p:spPr bwMode="auto">
          <a:xfrm>
            <a:off x="359999" y="2372910"/>
            <a:ext cx="958657" cy="768058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FFFFFF">
                    <a:lumMod val="50000"/>
                  </a:srgbClr>
                </a:solidFill>
                <a:latin typeface="Arial" charset="0"/>
                <a:ea typeface="ＭＳ Ｐゴシック" pitchFamily="1" charset="-128"/>
              </a:rPr>
              <a:t>0. Registration in Primary System</a:t>
            </a:r>
          </a:p>
        </p:txBody>
      </p:sp>
      <p:cxnSp>
        <p:nvCxnSpPr>
          <p:cNvPr id="21" name="Straight Arrow Connector 20"/>
          <p:cNvCxnSpPr>
            <a:stCxn id="20" idx="3"/>
            <a:endCxn id="22" idx="1"/>
          </p:cNvCxnSpPr>
          <p:nvPr/>
        </p:nvCxnSpPr>
        <p:spPr bwMode="auto">
          <a:xfrm flipV="1">
            <a:off x="1318656" y="2733630"/>
            <a:ext cx="173242" cy="2330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ash"/>
            <a:round/>
            <a:headEnd type="none" w="med" len="med"/>
            <a:tailEnd type="arrow"/>
          </a:ln>
          <a:effectLst/>
        </p:spPr>
      </p:cxnSp>
      <p:sp>
        <p:nvSpPr>
          <p:cNvPr id="22" name="Rounded Rectangle 21"/>
          <p:cNvSpPr/>
          <p:nvPr/>
        </p:nvSpPr>
        <p:spPr bwMode="auto">
          <a:xfrm>
            <a:off x="1491898" y="2372910"/>
            <a:ext cx="900000" cy="72144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1. Data Capture</a:t>
            </a:r>
          </a:p>
        </p:txBody>
      </p:sp>
      <p:sp>
        <p:nvSpPr>
          <p:cNvPr id="23" name="Slide Number Placeholder 3"/>
          <p:cNvSpPr txBox="1">
            <a:spLocks/>
          </p:cNvSpPr>
          <p:nvPr/>
        </p:nvSpPr>
        <p:spPr>
          <a:xfrm>
            <a:off x="6229350" y="6506665"/>
            <a:ext cx="2216140" cy="22860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rgbClr val="BCCF00"/>
              </a:buClr>
              <a:buFont typeface="Arial" panose="020B0604020202020204" pitchFamily="34" charset="0"/>
              <a:buNone/>
              <a:defRPr sz="20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100">
                <a:solidFill>
                  <a:srgbClr val="FFFFFF"/>
                </a:solidFill>
                <a:latin typeface="Tahoma"/>
                <a:cs typeface="Tahoma"/>
              </a:rPr>
              <a:t>© WIV-ISP – healthdata.be</a:t>
            </a:r>
            <a:endParaRPr lang="fr-FR" sz="1100" dirty="0">
              <a:solidFill>
                <a:srgbClr val="FFFFFF"/>
              </a:solidFill>
              <a:latin typeface="Tahoma"/>
              <a:cs typeface="Tahoma"/>
            </a:endParaRPr>
          </a:p>
        </p:txBody>
      </p:sp>
      <p:sp>
        <p:nvSpPr>
          <p:cNvPr id="29" name="Rounded Rectangle 28"/>
          <p:cNvSpPr/>
          <p:nvPr/>
        </p:nvSpPr>
        <p:spPr bwMode="auto">
          <a:xfrm>
            <a:off x="3609371" y="2372910"/>
            <a:ext cx="900000" cy="72144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2. Data Monitoring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3530330" y="1947690"/>
            <a:ext cx="1072606" cy="2204848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rgbClr val="58656A"/>
                </a:solidFill>
                <a:latin typeface="Arial" charset="0"/>
                <a:ea typeface="ＭＳ Ｐゴシック" pitchFamily="1" charset="-128"/>
              </a:rPr>
              <a:t>HD4RES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4637413" y="1947690"/>
            <a:ext cx="3101595" cy="1316000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rgbClr val="58656A"/>
                </a:solidFill>
                <a:latin typeface="Arial" charset="0"/>
                <a:ea typeface="ＭＳ Ｐゴシック" pitchFamily="1" charset="-128"/>
              </a:rPr>
              <a:t>Data Warehouse via SAS </a:t>
            </a:r>
            <a:r>
              <a:rPr lang="en-US" sz="900" dirty="0" err="1">
                <a:solidFill>
                  <a:srgbClr val="58656A"/>
                </a:solidFill>
                <a:latin typeface="Arial" charset="0"/>
                <a:ea typeface="ＭＳ Ｐゴシック" pitchFamily="1" charset="-128"/>
              </a:rPr>
              <a:t>eGuide</a:t>
            </a:r>
            <a:endParaRPr lang="en-US" sz="900" dirty="0">
              <a:solidFill>
                <a:srgbClr val="58656A"/>
              </a:solidFill>
              <a:latin typeface="Arial" charset="0"/>
              <a:ea typeface="ＭＳ Ｐゴシック" pitchFamily="1" charset="-128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7797120" y="1947689"/>
            <a:ext cx="1092151" cy="1316001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rgbClr val="58656A"/>
                </a:solidFill>
                <a:latin typeface="Arial" charset="0"/>
                <a:ea typeface="ＭＳ Ｐゴシック" pitchFamily="1" charset="-128"/>
              </a:rPr>
              <a:t>Healthstat.be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1403648" y="1947690"/>
            <a:ext cx="1049143" cy="1316000"/>
          </a:xfrm>
          <a:prstGeom prst="rect">
            <a:avLst/>
          </a:prstGeom>
          <a:noFill/>
          <a:ln w="9525" cap="flat" cmpd="sng" algn="ctr">
            <a:solidFill>
              <a:srgbClr val="D849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rgbClr val="58656A"/>
                </a:solidFill>
                <a:latin typeface="Arial" charset="0"/>
                <a:ea typeface="ＭＳ Ｐゴシック" pitchFamily="1" charset="-128"/>
              </a:rPr>
              <a:t>HD4DP</a:t>
            </a:r>
          </a:p>
        </p:txBody>
      </p:sp>
      <p:cxnSp>
        <p:nvCxnSpPr>
          <p:cNvPr id="34" name="Straight Arrow Connector 33"/>
          <p:cNvCxnSpPr/>
          <p:nvPr/>
        </p:nvCxnSpPr>
        <p:spPr bwMode="auto">
          <a:xfrm>
            <a:off x="3455776" y="2733630"/>
            <a:ext cx="18421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Straight Arrow Connector 34"/>
          <p:cNvCxnSpPr/>
          <p:nvPr/>
        </p:nvCxnSpPr>
        <p:spPr bwMode="auto">
          <a:xfrm flipH="1">
            <a:off x="3431418" y="3709504"/>
            <a:ext cx="2160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36" name="Straight Arrow Connector 35"/>
          <p:cNvCxnSpPr/>
          <p:nvPr/>
        </p:nvCxnSpPr>
        <p:spPr bwMode="auto">
          <a:xfrm>
            <a:off x="4495900" y="2715281"/>
            <a:ext cx="220116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Rounded Rectangle 36"/>
          <p:cNvSpPr/>
          <p:nvPr/>
        </p:nvSpPr>
        <p:spPr bwMode="auto">
          <a:xfrm>
            <a:off x="6762720" y="2372910"/>
            <a:ext cx="900000" cy="72144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5. Analysis</a:t>
            </a:r>
          </a:p>
        </p:txBody>
      </p:sp>
      <p:cxnSp>
        <p:nvCxnSpPr>
          <p:cNvPr id="38" name="Straight Arrow Connector 37"/>
          <p:cNvCxnSpPr>
            <a:endCxn id="17" idx="1"/>
          </p:cNvCxnSpPr>
          <p:nvPr/>
        </p:nvCxnSpPr>
        <p:spPr bwMode="auto">
          <a:xfrm>
            <a:off x="7691803" y="2733630"/>
            <a:ext cx="156661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984947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Data Quality Control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3575362" y="2043049"/>
            <a:ext cx="2618221" cy="1252350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58656A"/>
                </a:solidFill>
                <a:latin typeface="Arial" charset="0"/>
                <a:ea typeface="ＭＳ Ｐゴシック" pitchFamily="1" charset="-128"/>
              </a:rPr>
              <a:t>SAS </a:t>
            </a:r>
            <a:r>
              <a:rPr lang="en-US" sz="1200" dirty="0" err="1">
                <a:solidFill>
                  <a:srgbClr val="58656A"/>
                </a:solidFill>
                <a:latin typeface="Arial" charset="0"/>
                <a:ea typeface="ＭＳ Ｐゴシック" pitchFamily="1" charset="-128"/>
              </a:rPr>
              <a:t>eGuide</a:t>
            </a:r>
            <a:endParaRPr lang="en-US" sz="1200" dirty="0">
              <a:solidFill>
                <a:srgbClr val="58656A"/>
              </a:solidFill>
              <a:latin typeface="Arial" charset="0"/>
              <a:ea typeface="ＭＳ Ｐゴシック" pitchFamily="1" charset="-128"/>
            </a:endParaRPr>
          </a:p>
        </p:txBody>
      </p:sp>
      <p:sp>
        <p:nvSpPr>
          <p:cNvPr id="41" name="Rounded Rectangle 40"/>
          <p:cNvSpPr/>
          <p:nvPr/>
        </p:nvSpPr>
        <p:spPr bwMode="auto">
          <a:xfrm>
            <a:off x="2275165" y="2366551"/>
            <a:ext cx="990000" cy="72144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Pre-checks</a:t>
            </a:r>
          </a:p>
        </p:txBody>
      </p:sp>
      <p:cxnSp>
        <p:nvCxnSpPr>
          <p:cNvPr id="42" name="Straight Arrow Connector 41"/>
          <p:cNvCxnSpPr>
            <a:stCxn id="41" idx="3"/>
            <a:endCxn id="43" idx="1"/>
          </p:cNvCxnSpPr>
          <p:nvPr/>
        </p:nvCxnSpPr>
        <p:spPr bwMode="auto">
          <a:xfrm>
            <a:off x="3265165" y="2727271"/>
            <a:ext cx="472593" cy="77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3" name="Rounded Rectangle 42"/>
          <p:cNvSpPr/>
          <p:nvPr/>
        </p:nvSpPr>
        <p:spPr bwMode="auto">
          <a:xfrm>
            <a:off x="3737758" y="2374299"/>
            <a:ext cx="990000" cy="72144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Analysis</a:t>
            </a:r>
          </a:p>
        </p:txBody>
      </p:sp>
      <p:cxnSp>
        <p:nvCxnSpPr>
          <p:cNvPr id="44" name="Straight Arrow Connector 43"/>
          <p:cNvCxnSpPr>
            <a:stCxn id="43" idx="3"/>
            <a:endCxn id="45" idx="1"/>
          </p:cNvCxnSpPr>
          <p:nvPr/>
        </p:nvCxnSpPr>
        <p:spPr bwMode="auto">
          <a:xfrm>
            <a:off x="4727758" y="2735019"/>
            <a:ext cx="237912" cy="26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Rounded Rectangle 44"/>
          <p:cNvSpPr/>
          <p:nvPr/>
        </p:nvSpPr>
        <p:spPr bwMode="auto">
          <a:xfrm>
            <a:off x="4965670" y="2374559"/>
            <a:ext cx="990000" cy="72144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Validation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6462874" y="2227572"/>
            <a:ext cx="1138255" cy="928680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58656A"/>
                </a:solidFill>
                <a:latin typeface="Arial" charset="0"/>
                <a:ea typeface="ＭＳ Ｐゴシック" pitchFamily="1" charset="-128"/>
              </a:rPr>
              <a:t>CDW</a:t>
            </a:r>
          </a:p>
        </p:txBody>
      </p:sp>
      <p:cxnSp>
        <p:nvCxnSpPr>
          <p:cNvPr id="47" name="Straight Arrow Connector 46"/>
          <p:cNvCxnSpPr>
            <a:stCxn id="45" idx="3"/>
          </p:cNvCxnSpPr>
          <p:nvPr/>
        </p:nvCxnSpPr>
        <p:spPr bwMode="auto">
          <a:xfrm>
            <a:off x="5955670" y="2735279"/>
            <a:ext cx="546355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48" name="Group 47"/>
          <p:cNvGrpSpPr/>
          <p:nvPr/>
        </p:nvGrpSpPr>
        <p:grpSpPr>
          <a:xfrm>
            <a:off x="1331640" y="3429000"/>
            <a:ext cx="1606261" cy="2172534"/>
            <a:chOff x="1430987" y="3080758"/>
            <a:chExt cx="1606261" cy="2172534"/>
          </a:xfrm>
        </p:grpSpPr>
        <p:sp>
          <p:nvSpPr>
            <p:cNvPr id="49" name="Rectangular Callout 48"/>
            <p:cNvSpPr/>
            <p:nvPr/>
          </p:nvSpPr>
          <p:spPr bwMode="auto">
            <a:xfrm>
              <a:off x="1457944" y="3080758"/>
              <a:ext cx="1579304" cy="2172534"/>
            </a:xfrm>
            <a:prstGeom prst="wedgeRectCallout">
              <a:avLst>
                <a:gd name="adj1" fmla="val 51682"/>
                <a:gd name="adj2" fmla="val -65064"/>
              </a:avLst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000">
                <a:solidFill>
                  <a:srgbClr val="58656A"/>
                </a:solidFill>
                <a:latin typeface="Arial" charset="0"/>
                <a:ea typeface="ＭＳ Ｐゴシック" pitchFamily="1" charset="-128"/>
              </a:endParaRPr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1518980" y="4088160"/>
              <a:ext cx="1346769" cy="918469"/>
              <a:chOff x="1986921" y="4326493"/>
              <a:chExt cx="1346769" cy="918469"/>
            </a:xfrm>
          </p:grpSpPr>
          <p:sp>
            <p:nvSpPr>
              <p:cNvPr id="52" name="Rectangle 51"/>
              <p:cNvSpPr/>
              <p:nvPr/>
            </p:nvSpPr>
            <p:spPr bwMode="auto">
              <a:xfrm>
                <a:off x="1986921" y="4326493"/>
                <a:ext cx="1346769" cy="887812"/>
              </a:xfrm>
              <a:prstGeom prst="rect">
                <a:avLst/>
              </a:prstGeom>
              <a:noFill/>
              <a:ln w="25400" cap="flat" cmpd="sng" algn="ctr">
                <a:solidFill>
                  <a:srgbClr val="4A5559"/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700" kern="0" dirty="0">
                  <a:solidFill>
                    <a:srgbClr val="58656A">
                      <a:lumMod val="60000"/>
                      <a:lumOff val="40000"/>
                    </a:srgbClr>
                  </a:solidFill>
                  <a:latin typeface="Arial" charset="0"/>
                  <a:ea typeface="ＭＳ Ｐゴシック" pitchFamily="1" charset="-128"/>
                </a:endParaRPr>
              </a:p>
            </p:txBody>
          </p:sp>
          <p:grpSp>
            <p:nvGrpSpPr>
              <p:cNvPr id="53" name="Group 52"/>
              <p:cNvGrpSpPr/>
              <p:nvPr/>
            </p:nvGrpSpPr>
            <p:grpSpPr>
              <a:xfrm>
                <a:off x="2062346" y="4416639"/>
                <a:ext cx="1044475" cy="144364"/>
                <a:chOff x="5252327" y="4134583"/>
                <a:chExt cx="1044475" cy="144364"/>
              </a:xfrm>
            </p:grpSpPr>
            <p:cxnSp>
              <p:nvCxnSpPr>
                <p:cNvPr id="74" name="Straight Connector 73"/>
                <p:cNvCxnSpPr/>
                <p:nvPr/>
              </p:nvCxnSpPr>
              <p:spPr bwMode="auto">
                <a:xfrm flipV="1">
                  <a:off x="5433652" y="4191681"/>
                  <a:ext cx="685277" cy="3240"/>
                </a:xfrm>
                <a:prstGeom prst="line">
                  <a:avLst/>
                </a:prstGeom>
                <a:solidFill>
                  <a:srgbClr val="6E87A9"/>
                </a:solidFill>
                <a:ln w="57150" cap="flat" cmpd="sng" algn="ctr">
                  <a:solidFill>
                    <a:srgbClr val="58656A">
                      <a:lumMod val="60000"/>
                      <a:lumOff val="40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grpSp>
              <p:nvGrpSpPr>
                <p:cNvPr id="75" name="Group 74"/>
                <p:cNvGrpSpPr/>
                <p:nvPr/>
              </p:nvGrpSpPr>
              <p:grpSpPr>
                <a:xfrm>
                  <a:off x="6167601" y="4137465"/>
                  <a:ext cx="129201" cy="104735"/>
                  <a:chOff x="4064000" y="4646225"/>
                  <a:chExt cx="203200" cy="167075"/>
                </a:xfrm>
              </p:grpSpPr>
              <p:sp>
                <p:nvSpPr>
                  <p:cNvPr id="79" name="Rectangle 78"/>
                  <p:cNvSpPr/>
                  <p:nvPr/>
                </p:nvSpPr>
                <p:spPr bwMode="auto">
                  <a:xfrm>
                    <a:off x="4064000" y="4646225"/>
                    <a:ext cx="203200" cy="167075"/>
                  </a:xfrm>
                  <a:prstGeom prst="rect">
                    <a:avLst/>
                  </a:prstGeom>
                  <a:noFill/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GB" sz="2000">
                      <a:solidFill>
                        <a:srgbClr val="58656A"/>
                      </a:solidFill>
                      <a:latin typeface="Arial" charset="0"/>
                      <a:ea typeface="ＭＳ Ｐゴシック" pitchFamily="1" charset="-128"/>
                    </a:endParaRPr>
                  </a:p>
                </p:txBody>
              </p:sp>
              <p:pic>
                <p:nvPicPr>
                  <p:cNvPr id="80" name="Picture 2" descr="http://www.shopwsiada.com/assets/images/red-flag-icon.png"/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2" cstate="screen">
                    <a:extLst>
                      <a:ext uri="{28A0092B-C50C-407E-A947-70E740481C1C}">
                        <a14:useLocalDpi xmlns:a14="http://schemas.microsoft.com/office/drawing/2010/main"/>
                      </a:ext>
                    </a:extLst>
                  </a:blip>
                  <a:srcRect l="1" r="-1" b="37344"/>
                  <a:stretch/>
                </p:blipFill>
                <p:spPr bwMode="auto">
                  <a:xfrm>
                    <a:off x="4071740" y="4661513"/>
                    <a:ext cx="195091" cy="136154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  <p:grpSp>
              <p:nvGrpSpPr>
                <p:cNvPr id="76" name="Group 75"/>
                <p:cNvGrpSpPr/>
                <p:nvPr/>
              </p:nvGrpSpPr>
              <p:grpSpPr>
                <a:xfrm>
                  <a:off x="5252327" y="4134583"/>
                  <a:ext cx="144000" cy="144364"/>
                  <a:chOff x="5338591" y="3723406"/>
                  <a:chExt cx="144000" cy="144364"/>
                </a:xfrm>
              </p:grpSpPr>
              <p:sp>
                <p:nvSpPr>
                  <p:cNvPr id="77" name="Oval 76"/>
                  <p:cNvSpPr/>
                  <p:nvPr/>
                </p:nvSpPr>
                <p:spPr bwMode="auto">
                  <a:xfrm>
                    <a:off x="5338591" y="3723406"/>
                    <a:ext cx="144000" cy="144000"/>
                  </a:xfrm>
                  <a:prstGeom prst="ellipse">
                    <a:avLst/>
                  </a:prstGeom>
                  <a:noFill/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GB" sz="300" dirty="0">
                      <a:solidFill>
                        <a:srgbClr val="58656A"/>
                      </a:solidFill>
                      <a:latin typeface="Arial" charset="0"/>
                      <a:ea typeface="ＭＳ Ｐゴシック" pitchFamily="1" charset="-128"/>
                    </a:endParaRPr>
                  </a:p>
                </p:txBody>
              </p:sp>
              <p:sp>
                <p:nvSpPr>
                  <p:cNvPr id="78" name="TextBox 77"/>
                  <p:cNvSpPr txBox="1"/>
                  <p:nvPr/>
                </p:nvSpPr>
                <p:spPr>
                  <a:xfrm>
                    <a:off x="5355511" y="3723770"/>
                    <a:ext cx="108000" cy="14400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spAutoFit/>
                  </a:bodyPr>
                  <a:lstStyle/>
                  <a:p>
                    <a:pPr algn="ctr"/>
                    <a:r>
                      <a:rPr lang="nl-BE" sz="1200" dirty="0">
                        <a:solidFill>
                          <a:srgbClr val="58656A"/>
                        </a:solidFill>
                      </a:rPr>
                      <a:t>1</a:t>
                    </a:r>
                    <a:endParaRPr lang="en-GB" sz="1200" dirty="0">
                      <a:solidFill>
                        <a:srgbClr val="58656A"/>
                      </a:solidFill>
                    </a:endParaRPr>
                  </a:p>
                </p:txBody>
              </p:sp>
            </p:grpSp>
          </p:grpSp>
          <p:grpSp>
            <p:nvGrpSpPr>
              <p:cNvPr id="54" name="Group 53"/>
              <p:cNvGrpSpPr/>
              <p:nvPr/>
            </p:nvGrpSpPr>
            <p:grpSpPr>
              <a:xfrm>
                <a:off x="2063064" y="4556324"/>
                <a:ext cx="1044475" cy="276999"/>
                <a:chOff x="5252327" y="4068448"/>
                <a:chExt cx="1044475" cy="276999"/>
              </a:xfrm>
            </p:grpSpPr>
            <p:cxnSp>
              <p:nvCxnSpPr>
                <p:cNvPr id="67" name="Straight Connector 66"/>
                <p:cNvCxnSpPr/>
                <p:nvPr/>
              </p:nvCxnSpPr>
              <p:spPr bwMode="auto">
                <a:xfrm flipV="1">
                  <a:off x="5433652" y="4191681"/>
                  <a:ext cx="685277" cy="3240"/>
                </a:xfrm>
                <a:prstGeom prst="line">
                  <a:avLst/>
                </a:prstGeom>
                <a:solidFill>
                  <a:srgbClr val="6E87A9"/>
                </a:solidFill>
                <a:ln w="57150" cap="flat" cmpd="sng" algn="ctr">
                  <a:solidFill>
                    <a:srgbClr val="58656A">
                      <a:lumMod val="60000"/>
                      <a:lumOff val="40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grpSp>
              <p:nvGrpSpPr>
                <p:cNvPr id="68" name="Group 67"/>
                <p:cNvGrpSpPr/>
                <p:nvPr/>
              </p:nvGrpSpPr>
              <p:grpSpPr>
                <a:xfrm>
                  <a:off x="6167601" y="4137465"/>
                  <a:ext cx="129201" cy="104735"/>
                  <a:chOff x="4064000" y="4646225"/>
                  <a:chExt cx="203200" cy="167075"/>
                </a:xfrm>
              </p:grpSpPr>
              <p:sp>
                <p:nvSpPr>
                  <p:cNvPr id="72" name="Rectangle 71"/>
                  <p:cNvSpPr/>
                  <p:nvPr/>
                </p:nvSpPr>
                <p:spPr bwMode="auto">
                  <a:xfrm>
                    <a:off x="4064000" y="4646225"/>
                    <a:ext cx="203200" cy="167075"/>
                  </a:xfrm>
                  <a:prstGeom prst="rect">
                    <a:avLst/>
                  </a:prstGeom>
                  <a:noFill/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GB" sz="2000">
                      <a:solidFill>
                        <a:srgbClr val="58656A"/>
                      </a:solidFill>
                      <a:latin typeface="Arial" charset="0"/>
                      <a:ea typeface="ＭＳ Ｐゴシック" pitchFamily="1" charset="-128"/>
                    </a:endParaRPr>
                  </a:p>
                </p:txBody>
              </p:sp>
              <p:pic>
                <p:nvPicPr>
                  <p:cNvPr id="73" name="Picture 2" descr="http://www.shopwsiada.com/assets/images/red-flag-icon.png"/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2" cstate="screen">
                    <a:extLst>
                      <a:ext uri="{28A0092B-C50C-407E-A947-70E740481C1C}">
                        <a14:useLocalDpi xmlns:a14="http://schemas.microsoft.com/office/drawing/2010/main"/>
                      </a:ext>
                    </a:extLst>
                  </a:blip>
                  <a:srcRect l="1" r="-1" b="37344"/>
                  <a:stretch/>
                </p:blipFill>
                <p:spPr bwMode="auto">
                  <a:xfrm>
                    <a:off x="4071740" y="4661513"/>
                    <a:ext cx="195091" cy="136154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  <p:grpSp>
              <p:nvGrpSpPr>
                <p:cNvPr id="69" name="Group 68"/>
                <p:cNvGrpSpPr/>
                <p:nvPr/>
              </p:nvGrpSpPr>
              <p:grpSpPr>
                <a:xfrm>
                  <a:off x="5252327" y="4068448"/>
                  <a:ext cx="144000" cy="276999"/>
                  <a:chOff x="5338591" y="3657271"/>
                  <a:chExt cx="144000" cy="276999"/>
                </a:xfrm>
              </p:grpSpPr>
              <p:sp>
                <p:nvSpPr>
                  <p:cNvPr id="70" name="Oval 69"/>
                  <p:cNvSpPr/>
                  <p:nvPr/>
                </p:nvSpPr>
                <p:spPr bwMode="auto">
                  <a:xfrm>
                    <a:off x="5338591" y="3723406"/>
                    <a:ext cx="144000" cy="144000"/>
                  </a:xfrm>
                  <a:prstGeom prst="ellipse">
                    <a:avLst/>
                  </a:prstGeom>
                  <a:noFill/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GB" sz="300" dirty="0">
                      <a:solidFill>
                        <a:srgbClr val="58656A"/>
                      </a:solidFill>
                      <a:latin typeface="Arial" charset="0"/>
                      <a:ea typeface="ＭＳ Ｐゴシック" pitchFamily="1" charset="-128"/>
                    </a:endParaRPr>
                  </a:p>
                </p:txBody>
              </p:sp>
              <p:sp>
                <p:nvSpPr>
                  <p:cNvPr id="71" name="TextBox 70"/>
                  <p:cNvSpPr txBox="1"/>
                  <p:nvPr/>
                </p:nvSpPr>
                <p:spPr>
                  <a:xfrm>
                    <a:off x="5355511" y="3657271"/>
                    <a:ext cx="108000" cy="276999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spAutoFit/>
                  </a:bodyPr>
                  <a:lstStyle/>
                  <a:p>
                    <a:pPr algn="ctr"/>
                    <a:r>
                      <a:rPr lang="nl-BE" sz="1200" dirty="0">
                        <a:solidFill>
                          <a:srgbClr val="58656A"/>
                        </a:solidFill>
                      </a:rPr>
                      <a:t>2</a:t>
                    </a:r>
                    <a:endParaRPr lang="en-GB" sz="1200" dirty="0">
                      <a:solidFill>
                        <a:srgbClr val="58656A"/>
                      </a:solidFill>
                    </a:endParaRPr>
                  </a:p>
                </p:txBody>
              </p:sp>
            </p:grpSp>
          </p:grpSp>
          <p:grpSp>
            <p:nvGrpSpPr>
              <p:cNvPr id="55" name="Group 54"/>
              <p:cNvGrpSpPr/>
              <p:nvPr/>
            </p:nvGrpSpPr>
            <p:grpSpPr>
              <a:xfrm>
                <a:off x="2063064" y="4762144"/>
                <a:ext cx="1044475" cy="276999"/>
                <a:chOff x="5252327" y="4068448"/>
                <a:chExt cx="1044475" cy="276999"/>
              </a:xfrm>
            </p:grpSpPr>
            <p:cxnSp>
              <p:nvCxnSpPr>
                <p:cNvPr id="62" name="Straight Connector 61"/>
                <p:cNvCxnSpPr/>
                <p:nvPr/>
              </p:nvCxnSpPr>
              <p:spPr bwMode="auto">
                <a:xfrm flipV="1">
                  <a:off x="5433652" y="4191681"/>
                  <a:ext cx="685277" cy="3240"/>
                </a:xfrm>
                <a:prstGeom prst="line">
                  <a:avLst/>
                </a:prstGeom>
                <a:solidFill>
                  <a:srgbClr val="6E87A9"/>
                </a:solidFill>
                <a:ln w="57150" cap="flat" cmpd="sng" algn="ctr">
                  <a:solidFill>
                    <a:srgbClr val="58656A">
                      <a:lumMod val="60000"/>
                      <a:lumOff val="40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sp>
              <p:nvSpPr>
                <p:cNvPr id="63" name="Rectangle 62"/>
                <p:cNvSpPr/>
                <p:nvPr/>
              </p:nvSpPr>
              <p:spPr bwMode="auto">
                <a:xfrm>
                  <a:off x="6167601" y="4137465"/>
                  <a:ext cx="129201" cy="104735"/>
                </a:xfrm>
                <a:prstGeom prst="rect">
                  <a:avLst/>
                </a:pr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GB" sz="2000">
                    <a:solidFill>
                      <a:srgbClr val="58656A"/>
                    </a:solidFill>
                    <a:latin typeface="Arial" charset="0"/>
                    <a:ea typeface="ＭＳ Ｐゴシック" pitchFamily="1" charset="-128"/>
                  </a:endParaRPr>
                </a:p>
              </p:txBody>
            </p:sp>
            <p:grpSp>
              <p:nvGrpSpPr>
                <p:cNvPr id="64" name="Group 63"/>
                <p:cNvGrpSpPr/>
                <p:nvPr/>
              </p:nvGrpSpPr>
              <p:grpSpPr>
                <a:xfrm>
                  <a:off x="5252327" y="4068448"/>
                  <a:ext cx="144000" cy="276999"/>
                  <a:chOff x="5338591" y="3657271"/>
                  <a:chExt cx="144000" cy="276999"/>
                </a:xfrm>
              </p:grpSpPr>
              <p:sp>
                <p:nvSpPr>
                  <p:cNvPr id="65" name="Oval 64"/>
                  <p:cNvSpPr/>
                  <p:nvPr/>
                </p:nvSpPr>
                <p:spPr bwMode="auto">
                  <a:xfrm>
                    <a:off x="5338591" y="3723406"/>
                    <a:ext cx="144000" cy="144000"/>
                  </a:xfrm>
                  <a:prstGeom prst="ellipse">
                    <a:avLst/>
                  </a:prstGeom>
                  <a:noFill/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GB" sz="300" dirty="0">
                      <a:solidFill>
                        <a:srgbClr val="58656A"/>
                      </a:solidFill>
                      <a:latin typeface="Arial" charset="0"/>
                      <a:ea typeface="ＭＳ Ｐゴシック" pitchFamily="1" charset="-128"/>
                    </a:endParaRPr>
                  </a:p>
                </p:txBody>
              </p:sp>
              <p:sp>
                <p:nvSpPr>
                  <p:cNvPr id="66" name="TextBox 65"/>
                  <p:cNvSpPr txBox="1"/>
                  <p:nvPr/>
                </p:nvSpPr>
                <p:spPr>
                  <a:xfrm>
                    <a:off x="5355511" y="3657271"/>
                    <a:ext cx="108000" cy="276999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spAutoFit/>
                  </a:bodyPr>
                  <a:lstStyle/>
                  <a:p>
                    <a:pPr algn="ctr"/>
                    <a:r>
                      <a:rPr lang="nl-BE" sz="1200" dirty="0">
                        <a:solidFill>
                          <a:srgbClr val="58656A"/>
                        </a:solidFill>
                      </a:rPr>
                      <a:t>3</a:t>
                    </a:r>
                    <a:endParaRPr lang="en-GB" sz="1200" dirty="0">
                      <a:solidFill>
                        <a:srgbClr val="58656A"/>
                      </a:solidFill>
                    </a:endParaRPr>
                  </a:p>
                </p:txBody>
              </p:sp>
            </p:grpSp>
          </p:grpSp>
          <p:grpSp>
            <p:nvGrpSpPr>
              <p:cNvPr id="56" name="Group 55"/>
              <p:cNvGrpSpPr/>
              <p:nvPr/>
            </p:nvGrpSpPr>
            <p:grpSpPr>
              <a:xfrm>
                <a:off x="2063064" y="4967963"/>
                <a:ext cx="1044475" cy="276999"/>
                <a:chOff x="5252327" y="4068448"/>
                <a:chExt cx="1044475" cy="276999"/>
              </a:xfrm>
            </p:grpSpPr>
            <p:cxnSp>
              <p:nvCxnSpPr>
                <p:cNvPr id="57" name="Straight Connector 56"/>
                <p:cNvCxnSpPr/>
                <p:nvPr/>
              </p:nvCxnSpPr>
              <p:spPr bwMode="auto">
                <a:xfrm flipV="1">
                  <a:off x="5433652" y="4191681"/>
                  <a:ext cx="685277" cy="3240"/>
                </a:xfrm>
                <a:prstGeom prst="line">
                  <a:avLst/>
                </a:prstGeom>
                <a:solidFill>
                  <a:srgbClr val="6E87A9"/>
                </a:solidFill>
                <a:ln w="57150" cap="flat" cmpd="sng" algn="ctr">
                  <a:solidFill>
                    <a:srgbClr val="58656A">
                      <a:lumMod val="60000"/>
                      <a:lumOff val="40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sp>
              <p:nvSpPr>
                <p:cNvPr id="58" name="Rectangle 57"/>
                <p:cNvSpPr/>
                <p:nvPr/>
              </p:nvSpPr>
              <p:spPr bwMode="auto">
                <a:xfrm>
                  <a:off x="6167601" y="4137465"/>
                  <a:ext cx="129201" cy="104735"/>
                </a:xfrm>
                <a:prstGeom prst="rect">
                  <a:avLst/>
                </a:pr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GB" sz="2000">
                    <a:solidFill>
                      <a:srgbClr val="58656A"/>
                    </a:solidFill>
                    <a:latin typeface="Arial" charset="0"/>
                    <a:ea typeface="ＭＳ Ｐゴシック" pitchFamily="1" charset="-128"/>
                  </a:endParaRPr>
                </a:p>
              </p:txBody>
            </p:sp>
            <p:grpSp>
              <p:nvGrpSpPr>
                <p:cNvPr id="59" name="Group 58"/>
                <p:cNvGrpSpPr/>
                <p:nvPr/>
              </p:nvGrpSpPr>
              <p:grpSpPr>
                <a:xfrm>
                  <a:off x="5252327" y="4068448"/>
                  <a:ext cx="144000" cy="276999"/>
                  <a:chOff x="5338591" y="3657271"/>
                  <a:chExt cx="144000" cy="276999"/>
                </a:xfrm>
              </p:grpSpPr>
              <p:sp>
                <p:nvSpPr>
                  <p:cNvPr id="60" name="Oval 59"/>
                  <p:cNvSpPr/>
                  <p:nvPr/>
                </p:nvSpPr>
                <p:spPr bwMode="auto">
                  <a:xfrm>
                    <a:off x="5338591" y="3723406"/>
                    <a:ext cx="144000" cy="144000"/>
                  </a:xfrm>
                  <a:prstGeom prst="ellipse">
                    <a:avLst/>
                  </a:prstGeom>
                  <a:noFill/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GB" sz="300" dirty="0">
                      <a:solidFill>
                        <a:srgbClr val="58656A"/>
                      </a:solidFill>
                      <a:latin typeface="Arial" charset="0"/>
                      <a:ea typeface="ＭＳ Ｐゴシック" pitchFamily="1" charset="-128"/>
                    </a:endParaRPr>
                  </a:p>
                </p:txBody>
              </p:sp>
              <p:sp>
                <p:nvSpPr>
                  <p:cNvPr id="61" name="TextBox 60"/>
                  <p:cNvSpPr txBox="1"/>
                  <p:nvPr/>
                </p:nvSpPr>
                <p:spPr>
                  <a:xfrm>
                    <a:off x="5355511" y="3657271"/>
                    <a:ext cx="108000" cy="276999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spAutoFit/>
                  </a:bodyPr>
                  <a:lstStyle/>
                  <a:p>
                    <a:pPr algn="ctr"/>
                    <a:r>
                      <a:rPr lang="nl-BE" sz="1200" dirty="0">
                        <a:solidFill>
                          <a:srgbClr val="58656A"/>
                        </a:solidFill>
                      </a:rPr>
                      <a:t>4</a:t>
                    </a:r>
                    <a:endParaRPr lang="en-GB" sz="1200" dirty="0">
                      <a:solidFill>
                        <a:srgbClr val="58656A"/>
                      </a:solidFill>
                    </a:endParaRPr>
                  </a:p>
                </p:txBody>
              </p:sp>
            </p:grpSp>
          </p:grpSp>
        </p:grpSp>
        <p:sp>
          <p:nvSpPr>
            <p:cNvPr id="51" name="TextBox 50"/>
            <p:cNvSpPr txBox="1"/>
            <p:nvPr/>
          </p:nvSpPr>
          <p:spPr>
            <a:xfrm>
              <a:off x="1430987" y="3184782"/>
              <a:ext cx="1527262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BE" sz="1400" i="1" dirty="0" err="1">
                  <a:solidFill>
                    <a:srgbClr val="58656A"/>
                  </a:solidFill>
                </a:rPr>
                <a:t>Flagging</a:t>
              </a:r>
              <a:r>
                <a:rPr lang="nl-BE" sz="1400" i="1" dirty="0">
                  <a:solidFill>
                    <a:srgbClr val="58656A"/>
                  </a:solidFill>
                </a:rPr>
                <a:t> records </a:t>
              </a:r>
              <a:r>
                <a:rPr lang="nl-BE" sz="1400" i="1" dirty="0" err="1">
                  <a:solidFill>
                    <a:srgbClr val="58656A"/>
                  </a:solidFill>
                </a:rPr>
                <a:t>based</a:t>
              </a:r>
              <a:r>
                <a:rPr lang="nl-BE" sz="1400" i="1" dirty="0">
                  <a:solidFill>
                    <a:srgbClr val="58656A"/>
                  </a:solidFill>
                </a:rPr>
                <a:t> on automatic checks</a:t>
              </a:r>
              <a:endParaRPr lang="en-GB" sz="1400" i="1" dirty="0">
                <a:solidFill>
                  <a:srgbClr val="58656A"/>
                </a:solidFill>
              </a:endParaRPr>
            </a:p>
          </p:txBody>
        </p:sp>
      </p:grpSp>
      <p:sp>
        <p:nvSpPr>
          <p:cNvPr id="81" name="TextBox 80"/>
          <p:cNvSpPr txBox="1"/>
          <p:nvPr/>
        </p:nvSpPr>
        <p:spPr>
          <a:xfrm>
            <a:off x="644517" y="1605726"/>
            <a:ext cx="6956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i="1" dirty="0" err="1">
                <a:solidFill>
                  <a:srgbClr val="58656A"/>
                </a:solidFill>
              </a:rPr>
              <a:t>Illustration</a:t>
            </a:r>
            <a:r>
              <a:rPr lang="nl-BE" i="1" dirty="0">
                <a:solidFill>
                  <a:srgbClr val="58656A"/>
                </a:solidFill>
              </a:rPr>
              <a:t> </a:t>
            </a:r>
            <a:r>
              <a:rPr lang="nl-BE" i="1" dirty="0" err="1">
                <a:solidFill>
                  <a:srgbClr val="58656A"/>
                </a:solidFill>
              </a:rPr>
              <a:t>with</a:t>
            </a:r>
            <a:r>
              <a:rPr lang="nl-BE" i="1" dirty="0">
                <a:solidFill>
                  <a:srgbClr val="58656A"/>
                </a:solidFill>
              </a:rPr>
              <a:t> 4 new </a:t>
            </a:r>
            <a:r>
              <a:rPr lang="nl-BE" i="1" dirty="0" err="1">
                <a:solidFill>
                  <a:srgbClr val="58656A"/>
                </a:solidFill>
              </a:rPr>
              <a:t>incoming</a:t>
            </a:r>
            <a:r>
              <a:rPr lang="nl-BE" i="1" dirty="0">
                <a:solidFill>
                  <a:srgbClr val="58656A"/>
                </a:solidFill>
              </a:rPr>
              <a:t> records </a:t>
            </a:r>
            <a:r>
              <a:rPr lang="nl-BE" i="1" dirty="0" err="1">
                <a:solidFill>
                  <a:srgbClr val="58656A"/>
                </a:solidFill>
              </a:rPr>
              <a:t>for</a:t>
            </a:r>
            <a:r>
              <a:rPr lang="nl-BE" i="1" dirty="0">
                <a:solidFill>
                  <a:srgbClr val="58656A"/>
                </a:solidFill>
              </a:rPr>
              <a:t> </a:t>
            </a:r>
            <a:r>
              <a:rPr lang="nl-BE" i="1" dirty="0" err="1">
                <a:solidFill>
                  <a:srgbClr val="58656A"/>
                </a:solidFill>
              </a:rPr>
              <a:t>an</a:t>
            </a:r>
            <a:r>
              <a:rPr lang="nl-BE" i="1" dirty="0">
                <a:solidFill>
                  <a:srgbClr val="58656A"/>
                </a:solidFill>
              </a:rPr>
              <a:t> </a:t>
            </a:r>
            <a:r>
              <a:rPr lang="nl-BE" i="1" dirty="0" err="1">
                <a:solidFill>
                  <a:srgbClr val="58656A"/>
                </a:solidFill>
              </a:rPr>
              <a:t>existing</a:t>
            </a:r>
            <a:r>
              <a:rPr lang="nl-BE" i="1" dirty="0">
                <a:solidFill>
                  <a:srgbClr val="58656A"/>
                </a:solidFill>
              </a:rPr>
              <a:t> register</a:t>
            </a:r>
            <a:endParaRPr lang="en-GB" i="1" dirty="0">
              <a:solidFill>
                <a:srgbClr val="58656A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3345713" y="3370970"/>
            <a:ext cx="5540601" cy="2877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nl-BE" sz="1600" b="1" dirty="0"/>
              <a:t>3 Different types of checks:</a:t>
            </a:r>
          </a:p>
          <a:p>
            <a:r>
              <a:rPr lang="nl-BE" sz="1600" dirty="0"/>
              <a:t>1) </a:t>
            </a:r>
            <a:r>
              <a:rPr lang="nl-BE" sz="1600" dirty="0" err="1"/>
              <a:t>Within</a:t>
            </a:r>
            <a:r>
              <a:rPr lang="nl-BE" sz="1600" dirty="0"/>
              <a:t> a record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BE" sz="1600" u="sng" dirty="0" err="1"/>
              <a:t>Semantic</a:t>
            </a:r>
            <a:r>
              <a:rPr lang="nl-BE" sz="1600" u="sng" dirty="0"/>
              <a:t> checks</a:t>
            </a:r>
            <a:r>
              <a:rPr lang="nl-BE" sz="1600" dirty="0"/>
              <a:t>: right format per field? </a:t>
            </a:r>
            <a:br>
              <a:rPr lang="nl-BE" sz="1600" dirty="0"/>
            </a:br>
            <a:r>
              <a:rPr lang="nl-BE" sz="1600" i="1" dirty="0"/>
              <a:t>E.g. subject name does </a:t>
            </a:r>
            <a:r>
              <a:rPr lang="nl-BE" sz="1600" i="1" dirty="0" err="1"/>
              <a:t>not</a:t>
            </a:r>
            <a:r>
              <a:rPr lang="nl-BE" sz="1600" i="1" dirty="0"/>
              <a:t> </a:t>
            </a:r>
            <a:r>
              <a:rPr lang="nl-BE" sz="1600" i="1" dirty="0" err="1"/>
              <a:t>contain</a:t>
            </a:r>
            <a:r>
              <a:rPr lang="nl-BE" sz="1600" i="1" dirty="0"/>
              <a:t> </a:t>
            </a:r>
            <a:r>
              <a:rPr lang="nl-BE" sz="1600" i="1" dirty="0" err="1"/>
              <a:t>numbers</a:t>
            </a:r>
            <a:endParaRPr lang="nl-BE" sz="1600" i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BE" sz="1600" u="sng" dirty="0" err="1"/>
              <a:t>Logical</a:t>
            </a:r>
            <a:r>
              <a:rPr lang="nl-BE" sz="1600" u="sng" dirty="0"/>
              <a:t> checks</a:t>
            </a:r>
            <a:r>
              <a:rPr lang="nl-BE" sz="1600" dirty="0"/>
              <a:t>: </a:t>
            </a:r>
            <a:r>
              <a:rPr lang="nl-BE" sz="1600" dirty="0" err="1"/>
              <a:t>combinations</a:t>
            </a:r>
            <a:r>
              <a:rPr lang="nl-BE" sz="1600" dirty="0"/>
              <a:t> of </a:t>
            </a:r>
            <a:r>
              <a:rPr lang="nl-BE" sz="1600" dirty="0" err="1"/>
              <a:t>values</a:t>
            </a:r>
            <a:r>
              <a:rPr lang="nl-BE" sz="1600" dirty="0"/>
              <a:t> </a:t>
            </a:r>
            <a:r>
              <a:rPr lang="nl-BE" sz="1600" dirty="0" err="1"/>
              <a:t>and</a:t>
            </a:r>
            <a:r>
              <a:rPr lang="nl-BE" sz="1600" dirty="0"/>
              <a:t>/or </a:t>
            </a:r>
            <a:r>
              <a:rPr lang="nl-BE" sz="1600" dirty="0" err="1"/>
              <a:t>acceptable</a:t>
            </a:r>
            <a:r>
              <a:rPr lang="nl-BE" sz="1600" dirty="0"/>
              <a:t> range of parameters </a:t>
            </a:r>
            <a:br>
              <a:rPr lang="nl-BE" sz="1600" dirty="0"/>
            </a:br>
            <a:r>
              <a:rPr lang="nl-BE" sz="1600" i="1" dirty="0"/>
              <a:t>e.g. </a:t>
            </a:r>
            <a:r>
              <a:rPr lang="nl-BE" sz="1600" i="1" dirty="0" err="1"/>
              <a:t>age</a:t>
            </a:r>
            <a:r>
              <a:rPr lang="nl-BE" sz="1600" i="1" dirty="0"/>
              <a:t> </a:t>
            </a:r>
            <a:r>
              <a:rPr lang="nl-BE" sz="1600" i="1" dirty="0" err="1"/>
              <a:t>should</a:t>
            </a:r>
            <a:r>
              <a:rPr lang="nl-BE" sz="1600" i="1" dirty="0"/>
              <a:t> </a:t>
            </a:r>
            <a:r>
              <a:rPr lang="nl-BE" sz="1600" i="1" dirty="0" err="1"/>
              <a:t>be</a:t>
            </a:r>
            <a:r>
              <a:rPr lang="nl-BE" sz="1600" i="1" dirty="0"/>
              <a:t> </a:t>
            </a:r>
            <a:r>
              <a:rPr lang="nl-BE" sz="1600" i="1" dirty="0" err="1"/>
              <a:t>between</a:t>
            </a:r>
            <a:r>
              <a:rPr lang="nl-BE" sz="1600" i="1" dirty="0"/>
              <a:t> 0 </a:t>
            </a:r>
            <a:r>
              <a:rPr lang="nl-BE" sz="1600" i="1" dirty="0" err="1"/>
              <a:t>and</a:t>
            </a:r>
            <a:r>
              <a:rPr lang="nl-BE" sz="1600" i="1" dirty="0"/>
              <a:t> 130 </a:t>
            </a:r>
            <a:r>
              <a:rPr lang="nl-BE" sz="1600" i="1" dirty="0" err="1"/>
              <a:t>years</a:t>
            </a:r>
            <a:endParaRPr lang="nl-BE" sz="1600" i="1" dirty="0"/>
          </a:p>
          <a:p>
            <a:r>
              <a:rPr lang="nl-BE" sz="1600" dirty="0"/>
              <a:t>2) </a:t>
            </a:r>
            <a:r>
              <a:rPr lang="nl-BE" sz="1600" u="sng" dirty="0"/>
              <a:t>Cross-</a:t>
            </a:r>
            <a:r>
              <a:rPr lang="nl-BE" sz="1600" u="sng" dirty="0" err="1"/>
              <a:t>sectional</a:t>
            </a:r>
            <a:r>
              <a:rPr lang="nl-BE" sz="1600" u="sng" dirty="0"/>
              <a:t> checks</a:t>
            </a:r>
            <a:r>
              <a:rPr lang="nl-BE" sz="1600" dirty="0"/>
              <a:t>: </a:t>
            </a:r>
            <a:r>
              <a:rPr lang="nl-BE" sz="1600" dirty="0" err="1"/>
              <a:t>statistical</a:t>
            </a:r>
            <a:r>
              <a:rPr lang="nl-BE" sz="1600" dirty="0"/>
              <a:t> </a:t>
            </a:r>
            <a:r>
              <a:rPr lang="nl-BE" sz="1600" dirty="0" err="1"/>
              <a:t>outlyers</a:t>
            </a:r>
            <a:endParaRPr lang="nl-BE" sz="1600" dirty="0"/>
          </a:p>
          <a:p>
            <a:r>
              <a:rPr lang="nl-BE" sz="1600" dirty="0"/>
              <a:t>3) </a:t>
            </a:r>
            <a:r>
              <a:rPr lang="nl-BE" sz="1600" u="sng" dirty="0" err="1"/>
              <a:t>Longitudinal</a:t>
            </a:r>
            <a:r>
              <a:rPr lang="nl-BE" sz="1600" u="sng" dirty="0"/>
              <a:t> checks</a:t>
            </a:r>
            <a:r>
              <a:rPr lang="nl-BE" sz="1600" dirty="0"/>
              <a:t>: are new </a:t>
            </a:r>
            <a:r>
              <a:rPr lang="nl-BE" sz="1600" dirty="0" err="1"/>
              <a:t>results</a:t>
            </a:r>
            <a:r>
              <a:rPr lang="nl-BE" sz="1600" dirty="0"/>
              <a:t> in line </a:t>
            </a:r>
            <a:r>
              <a:rPr lang="nl-BE" sz="1600" dirty="0" err="1"/>
              <a:t>with</a:t>
            </a:r>
            <a:r>
              <a:rPr lang="nl-BE" sz="1600" dirty="0"/>
              <a:t> </a:t>
            </a:r>
            <a:r>
              <a:rPr lang="nl-BE" sz="1600" dirty="0" err="1"/>
              <a:t>historical</a:t>
            </a:r>
            <a:r>
              <a:rPr lang="nl-BE" sz="1600" dirty="0"/>
              <a:t> data </a:t>
            </a:r>
            <a:r>
              <a:rPr lang="nl-BE" sz="1600" dirty="0" err="1"/>
              <a:t>about</a:t>
            </a:r>
            <a:r>
              <a:rPr lang="nl-BE" sz="1600" dirty="0"/>
              <a:t> </a:t>
            </a:r>
            <a:r>
              <a:rPr lang="nl-BE" sz="1600" dirty="0" err="1"/>
              <a:t>same</a:t>
            </a:r>
            <a:r>
              <a:rPr lang="nl-BE" sz="1600" dirty="0"/>
              <a:t> subject?</a:t>
            </a:r>
            <a:br>
              <a:rPr lang="nl-BE" sz="1600" dirty="0"/>
            </a:br>
            <a:r>
              <a:rPr lang="nl-BE" sz="1600" i="1" dirty="0"/>
              <a:t>E.g. </a:t>
            </a:r>
            <a:r>
              <a:rPr lang="nl-BE" sz="1600" i="1" dirty="0" err="1"/>
              <a:t>previously</a:t>
            </a:r>
            <a:r>
              <a:rPr lang="nl-BE" sz="1600" i="1" dirty="0"/>
              <a:t> </a:t>
            </a:r>
            <a:r>
              <a:rPr lang="nl-BE" sz="1600" i="1" dirty="0" err="1"/>
              <a:t>length</a:t>
            </a:r>
            <a:r>
              <a:rPr lang="nl-BE" sz="1600" i="1" dirty="0"/>
              <a:t> was 1m57, </a:t>
            </a:r>
            <a:r>
              <a:rPr lang="nl-BE" sz="1600" i="1" dirty="0" err="1"/>
              <a:t>now</a:t>
            </a:r>
            <a:r>
              <a:rPr lang="nl-BE" sz="1600" i="1" dirty="0"/>
              <a:t> </a:t>
            </a:r>
            <a:r>
              <a:rPr lang="nl-BE" sz="1600" i="1" dirty="0" err="1"/>
              <a:t>length</a:t>
            </a:r>
            <a:r>
              <a:rPr lang="nl-BE" sz="1600" i="1" dirty="0"/>
              <a:t> is 1m75</a:t>
            </a:r>
            <a:endParaRPr lang="en-GB" sz="1600" i="1" dirty="0"/>
          </a:p>
        </p:txBody>
      </p:sp>
      <p:sp>
        <p:nvSpPr>
          <p:cNvPr id="83" name="Rectangle 12"/>
          <p:cNvSpPr/>
          <p:nvPr/>
        </p:nvSpPr>
        <p:spPr bwMode="auto">
          <a:xfrm>
            <a:off x="2054907" y="2043049"/>
            <a:ext cx="1309111" cy="1252350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58656A"/>
                </a:solidFill>
                <a:latin typeface="Arial" charset="0"/>
                <a:ea typeface="ＭＳ Ｐゴシック" pitchFamily="1" charset="-128"/>
              </a:rPr>
              <a:t>SAS ETL</a:t>
            </a:r>
          </a:p>
        </p:txBody>
      </p:sp>
      <p:sp>
        <p:nvSpPr>
          <p:cNvPr id="84" name="Rectangle 10"/>
          <p:cNvSpPr/>
          <p:nvPr/>
        </p:nvSpPr>
        <p:spPr bwMode="auto">
          <a:xfrm>
            <a:off x="549694" y="2246952"/>
            <a:ext cx="1138255" cy="836309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58656A"/>
                </a:solidFill>
                <a:latin typeface="Arial" charset="0"/>
                <a:ea typeface="ＭＳ Ｐゴシック" pitchFamily="1" charset="-128"/>
              </a:rPr>
              <a:t>HD4RES</a:t>
            </a:r>
          </a:p>
        </p:txBody>
      </p:sp>
      <p:cxnSp>
        <p:nvCxnSpPr>
          <p:cNvPr id="85" name="Straight Arrow Connector 35"/>
          <p:cNvCxnSpPr>
            <a:stCxn id="84" idx="3"/>
            <a:endCxn id="83" idx="1"/>
          </p:cNvCxnSpPr>
          <p:nvPr/>
        </p:nvCxnSpPr>
        <p:spPr bwMode="auto">
          <a:xfrm>
            <a:off x="1687949" y="2665107"/>
            <a:ext cx="366958" cy="411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5398954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Data Quality Control</a:t>
            </a:r>
          </a:p>
        </p:txBody>
      </p:sp>
      <p:sp>
        <p:nvSpPr>
          <p:cNvPr id="86" name="Rectangle 85"/>
          <p:cNvSpPr/>
          <p:nvPr/>
        </p:nvSpPr>
        <p:spPr bwMode="auto">
          <a:xfrm>
            <a:off x="4112909" y="2103826"/>
            <a:ext cx="2618221" cy="1252350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58656A"/>
                </a:solidFill>
                <a:latin typeface="Arial" charset="0"/>
                <a:ea typeface="ＭＳ Ｐゴシック" pitchFamily="1" charset="-128"/>
              </a:rPr>
              <a:t>SAS </a:t>
            </a:r>
            <a:r>
              <a:rPr lang="en-US" sz="1200" dirty="0" err="1">
                <a:solidFill>
                  <a:srgbClr val="58656A"/>
                </a:solidFill>
                <a:latin typeface="Arial" charset="0"/>
                <a:ea typeface="ＭＳ Ｐゴシック" pitchFamily="1" charset="-128"/>
              </a:rPr>
              <a:t>eGuide</a:t>
            </a:r>
            <a:endParaRPr lang="en-US" sz="1200" dirty="0">
              <a:solidFill>
                <a:srgbClr val="58656A"/>
              </a:solidFill>
              <a:latin typeface="Arial" charset="0"/>
              <a:ea typeface="ＭＳ Ｐゴシック" pitchFamily="1" charset="-128"/>
            </a:endParaRPr>
          </a:p>
        </p:txBody>
      </p:sp>
      <p:cxnSp>
        <p:nvCxnSpPr>
          <p:cNvPr id="87" name="Straight Arrow Connector 86"/>
          <p:cNvCxnSpPr>
            <a:stCxn id="225" idx="3"/>
            <a:endCxn id="88" idx="1"/>
          </p:cNvCxnSpPr>
          <p:nvPr/>
        </p:nvCxnSpPr>
        <p:spPr bwMode="auto">
          <a:xfrm>
            <a:off x="3786910" y="2783318"/>
            <a:ext cx="458576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8" name="Rounded Rectangle 87"/>
          <p:cNvSpPr/>
          <p:nvPr/>
        </p:nvSpPr>
        <p:spPr bwMode="auto">
          <a:xfrm>
            <a:off x="4245486" y="2422598"/>
            <a:ext cx="990000" cy="72144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Analysis</a:t>
            </a:r>
          </a:p>
        </p:txBody>
      </p:sp>
      <p:cxnSp>
        <p:nvCxnSpPr>
          <p:cNvPr id="89" name="Straight Arrow Connector 88"/>
          <p:cNvCxnSpPr>
            <a:stCxn id="88" idx="3"/>
            <a:endCxn id="90" idx="1"/>
          </p:cNvCxnSpPr>
          <p:nvPr/>
        </p:nvCxnSpPr>
        <p:spPr bwMode="auto">
          <a:xfrm>
            <a:off x="5235486" y="2783318"/>
            <a:ext cx="228405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0" name="Rounded Rectangle 89"/>
          <p:cNvSpPr/>
          <p:nvPr/>
        </p:nvSpPr>
        <p:spPr bwMode="auto">
          <a:xfrm>
            <a:off x="5463891" y="2422598"/>
            <a:ext cx="990000" cy="72144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Validation</a:t>
            </a:r>
          </a:p>
        </p:txBody>
      </p:sp>
      <p:sp>
        <p:nvSpPr>
          <p:cNvPr id="91" name="Rectangle 90"/>
          <p:cNvSpPr/>
          <p:nvPr/>
        </p:nvSpPr>
        <p:spPr bwMode="auto">
          <a:xfrm>
            <a:off x="1085185" y="2307728"/>
            <a:ext cx="1138255" cy="836309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58656A"/>
                </a:solidFill>
                <a:latin typeface="Arial" charset="0"/>
                <a:ea typeface="ＭＳ Ｐゴシック" pitchFamily="1" charset="-128"/>
              </a:rPr>
              <a:t>HD4RES</a:t>
            </a:r>
          </a:p>
        </p:txBody>
      </p:sp>
      <p:sp>
        <p:nvSpPr>
          <p:cNvPr id="92" name="Rectangle 91"/>
          <p:cNvSpPr/>
          <p:nvPr/>
        </p:nvSpPr>
        <p:spPr bwMode="auto">
          <a:xfrm>
            <a:off x="7000246" y="2103826"/>
            <a:ext cx="1138255" cy="928680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58656A"/>
                </a:solidFill>
                <a:latin typeface="Arial" charset="0"/>
                <a:ea typeface="ＭＳ Ｐゴシック" pitchFamily="1" charset="-128"/>
              </a:rPr>
              <a:t>CDW</a:t>
            </a:r>
          </a:p>
        </p:txBody>
      </p:sp>
      <p:cxnSp>
        <p:nvCxnSpPr>
          <p:cNvPr id="93" name="Straight Arrow Connector 92"/>
          <p:cNvCxnSpPr>
            <a:stCxn id="90" idx="3"/>
          </p:cNvCxnSpPr>
          <p:nvPr/>
        </p:nvCxnSpPr>
        <p:spPr bwMode="auto">
          <a:xfrm>
            <a:off x="6453891" y="2783318"/>
            <a:ext cx="546355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94" name="Group 93"/>
          <p:cNvGrpSpPr/>
          <p:nvPr/>
        </p:nvGrpSpPr>
        <p:grpSpPr>
          <a:xfrm>
            <a:off x="6040262" y="3487260"/>
            <a:ext cx="2475138" cy="2175051"/>
            <a:chOff x="5602062" y="3078241"/>
            <a:chExt cx="2475138" cy="2175051"/>
          </a:xfrm>
        </p:grpSpPr>
        <p:sp>
          <p:nvSpPr>
            <p:cNvPr id="95" name="Rectangular Callout 94"/>
            <p:cNvSpPr/>
            <p:nvPr/>
          </p:nvSpPr>
          <p:spPr bwMode="auto">
            <a:xfrm>
              <a:off x="5602062" y="3078241"/>
              <a:ext cx="2475138" cy="2175051"/>
            </a:xfrm>
            <a:prstGeom prst="wedgeRectCallout">
              <a:avLst>
                <a:gd name="adj1" fmla="val -40795"/>
                <a:gd name="adj2" fmla="val -65361"/>
              </a:avLst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000">
                <a:solidFill>
                  <a:srgbClr val="58656A"/>
                </a:solidFill>
                <a:latin typeface="Arial" charset="0"/>
                <a:ea typeface="ＭＳ Ｐゴシック" pitchFamily="1" charset="-128"/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5641939" y="3119611"/>
              <a:ext cx="2269843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BE" sz="1400" i="1" dirty="0">
                  <a:solidFill>
                    <a:srgbClr val="58656A"/>
                  </a:solidFill>
                </a:rPr>
                <a:t>Researcher </a:t>
              </a:r>
              <a:r>
                <a:rPr lang="nl-BE" sz="1400" i="1" dirty="0" err="1">
                  <a:solidFill>
                    <a:srgbClr val="58656A"/>
                  </a:solidFill>
                </a:rPr>
                <a:t>accepts</a:t>
              </a:r>
              <a:r>
                <a:rPr lang="nl-BE" sz="1400" i="1" dirty="0">
                  <a:solidFill>
                    <a:srgbClr val="58656A"/>
                  </a:solidFill>
                </a:rPr>
                <a:t> or </a:t>
              </a:r>
              <a:r>
                <a:rPr lang="nl-BE" sz="1400" i="1" dirty="0" err="1">
                  <a:solidFill>
                    <a:srgbClr val="58656A"/>
                  </a:solidFill>
                </a:rPr>
                <a:t>rejects</a:t>
              </a:r>
              <a:r>
                <a:rPr lang="nl-BE" sz="1400" i="1" dirty="0">
                  <a:solidFill>
                    <a:srgbClr val="58656A"/>
                  </a:solidFill>
                </a:rPr>
                <a:t> </a:t>
              </a:r>
              <a:r>
                <a:rPr lang="nl-BE" sz="1400" i="1" dirty="0" err="1">
                  <a:solidFill>
                    <a:srgbClr val="58656A"/>
                  </a:solidFill>
                </a:rPr>
                <a:t>flagged</a:t>
              </a:r>
              <a:r>
                <a:rPr lang="nl-BE" sz="1400" i="1" dirty="0">
                  <a:solidFill>
                    <a:srgbClr val="58656A"/>
                  </a:solidFill>
                </a:rPr>
                <a:t> records </a:t>
              </a:r>
              <a:r>
                <a:rPr lang="nl-BE" sz="1400" i="1" dirty="0" err="1">
                  <a:solidFill>
                    <a:srgbClr val="58656A"/>
                  </a:solidFill>
                </a:rPr>
                <a:t>and</a:t>
              </a:r>
              <a:r>
                <a:rPr lang="nl-BE" sz="1400" i="1" dirty="0">
                  <a:solidFill>
                    <a:srgbClr val="58656A"/>
                  </a:solidFill>
                </a:rPr>
                <a:t> </a:t>
              </a:r>
              <a:r>
                <a:rPr lang="nl-BE" sz="1400" i="1" dirty="0" err="1">
                  <a:solidFill>
                    <a:srgbClr val="58656A"/>
                  </a:solidFill>
                </a:rPr>
                <a:t>can</a:t>
              </a:r>
              <a:r>
                <a:rPr lang="nl-BE" sz="1400" i="1" dirty="0">
                  <a:solidFill>
                    <a:srgbClr val="58656A"/>
                  </a:solidFill>
                </a:rPr>
                <a:t> </a:t>
              </a:r>
              <a:r>
                <a:rPr lang="nl-BE" sz="1400" i="1" dirty="0" err="1">
                  <a:solidFill>
                    <a:srgbClr val="58656A"/>
                  </a:solidFill>
                </a:rPr>
                <a:t>reject</a:t>
              </a:r>
              <a:r>
                <a:rPr lang="nl-BE" sz="1400" i="1" dirty="0">
                  <a:solidFill>
                    <a:srgbClr val="58656A"/>
                  </a:solidFill>
                </a:rPr>
                <a:t> </a:t>
              </a:r>
              <a:r>
                <a:rPr lang="nl-BE" sz="1400" i="1" dirty="0" err="1">
                  <a:solidFill>
                    <a:srgbClr val="58656A"/>
                  </a:solidFill>
                </a:rPr>
                <a:t>additional</a:t>
              </a:r>
              <a:r>
                <a:rPr lang="nl-BE" sz="1400" i="1" dirty="0">
                  <a:solidFill>
                    <a:srgbClr val="58656A"/>
                  </a:solidFill>
                </a:rPr>
                <a:t> records. </a:t>
              </a:r>
              <a:endParaRPr lang="en-GB" sz="1400" i="1" dirty="0">
                <a:solidFill>
                  <a:srgbClr val="58656A"/>
                </a:solidFill>
              </a:endParaRPr>
            </a:p>
          </p:txBody>
        </p:sp>
        <p:grpSp>
          <p:nvGrpSpPr>
            <p:cNvPr id="97" name="Group 96"/>
            <p:cNvGrpSpPr/>
            <p:nvPr/>
          </p:nvGrpSpPr>
          <p:grpSpPr>
            <a:xfrm>
              <a:off x="6051104" y="4087946"/>
              <a:ext cx="1346769" cy="918469"/>
              <a:chOff x="5737898" y="4088160"/>
              <a:chExt cx="1346769" cy="918469"/>
            </a:xfrm>
          </p:grpSpPr>
          <p:sp>
            <p:nvSpPr>
              <p:cNvPr id="98" name="Rectangle 97"/>
              <p:cNvSpPr/>
              <p:nvPr/>
            </p:nvSpPr>
            <p:spPr bwMode="auto">
              <a:xfrm>
                <a:off x="5737898" y="4088160"/>
                <a:ext cx="1346769" cy="887812"/>
              </a:xfrm>
              <a:prstGeom prst="rect">
                <a:avLst/>
              </a:prstGeom>
              <a:noFill/>
              <a:ln w="25400" cap="flat" cmpd="sng" algn="ctr">
                <a:solidFill>
                  <a:srgbClr val="4A5559"/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700" kern="0" dirty="0">
                  <a:solidFill>
                    <a:srgbClr val="58656A">
                      <a:lumMod val="60000"/>
                      <a:lumOff val="40000"/>
                    </a:srgbClr>
                  </a:solidFill>
                  <a:latin typeface="Arial" charset="0"/>
                  <a:ea typeface="ＭＳ Ｐゴシック" pitchFamily="1" charset="-128"/>
                </a:endParaRPr>
              </a:p>
            </p:txBody>
          </p:sp>
          <p:pic>
            <p:nvPicPr>
              <p:cNvPr id="99" name="Picture 6" descr="https://cdn1.iconfinder.com/data/icons/musthave/256/Delete.png"/>
              <p:cNvPicPr>
                <a:picLocks noChangeAspect="1" noChangeArrowheads="1"/>
              </p:cNvPicPr>
              <p:nvPr/>
            </p:nvPicPr>
            <p:blipFill>
              <a:blip r:embed="rId2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895342" y="4385616"/>
                <a:ext cx="110862" cy="11086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grpSp>
            <p:nvGrpSpPr>
              <p:cNvPr id="100" name="Group 99"/>
              <p:cNvGrpSpPr/>
              <p:nvPr/>
            </p:nvGrpSpPr>
            <p:grpSpPr>
              <a:xfrm>
                <a:off x="5800623" y="4165781"/>
                <a:ext cx="1219881" cy="156889"/>
                <a:chOff x="5252327" y="4122058"/>
                <a:chExt cx="1219881" cy="156889"/>
              </a:xfrm>
            </p:grpSpPr>
            <p:cxnSp>
              <p:nvCxnSpPr>
                <p:cNvPr id="125" name="Straight Connector 124"/>
                <p:cNvCxnSpPr/>
                <p:nvPr/>
              </p:nvCxnSpPr>
              <p:spPr bwMode="auto">
                <a:xfrm flipV="1">
                  <a:off x="5433652" y="4191681"/>
                  <a:ext cx="685277" cy="3240"/>
                </a:xfrm>
                <a:prstGeom prst="line">
                  <a:avLst/>
                </a:prstGeom>
                <a:solidFill>
                  <a:srgbClr val="6E87A9"/>
                </a:solidFill>
                <a:ln w="57150" cap="flat" cmpd="sng" algn="ctr">
                  <a:solidFill>
                    <a:srgbClr val="58656A">
                      <a:lumMod val="60000"/>
                      <a:lumOff val="40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grpSp>
              <p:nvGrpSpPr>
                <p:cNvPr id="126" name="Group 125"/>
                <p:cNvGrpSpPr/>
                <p:nvPr/>
              </p:nvGrpSpPr>
              <p:grpSpPr>
                <a:xfrm>
                  <a:off x="6167601" y="4137465"/>
                  <a:ext cx="129201" cy="104735"/>
                  <a:chOff x="4064000" y="4646225"/>
                  <a:chExt cx="203200" cy="167075"/>
                </a:xfrm>
              </p:grpSpPr>
              <p:sp>
                <p:nvSpPr>
                  <p:cNvPr id="133" name="Rectangle 132"/>
                  <p:cNvSpPr/>
                  <p:nvPr/>
                </p:nvSpPr>
                <p:spPr bwMode="auto">
                  <a:xfrm>
                    <a:off x="4064000" y="4646225"/>
                    <a:ext cx="203200" cy="167075"/>
                  </a:xfrm>
                  <a:prstGeom prst="rect">
                    <a:avLst/>
                  </a:prstGeom>
                  <a:noFill/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GB" sz="2000">
                      <a:solidFill>
                        <a:srgbClr val="58656A"/>
                      </a:solidFill>
                      <a:latin typeface="Arial" charset="0"/>
                      <a:ea typeface="ＭＳ Ｐゴシック" pitchFamily="1" charset="-128"/>
                    </a:endParaRPr>
                  </a:p>
                </p:txBody>
              </p:sp>
              <p:pic>
                <p:nvPicPr>
                  <p:cNvPr id="134" name="Picture 2" descr="http://www.shopwsiada.com/assets/images/red-flag-icon.png"/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3" cstate="screen">
                    <a:extLst>
                      <a:ext uri="{28A0092B-C50C-407E-A947-70E740481C1C}">
                        <a14:useLocalDpi xmlns:a14="http://schemas.microsoft.com/office/drawing/2010/main"/>
                      </a:ext>
                    </a:extLst>
                  </a:blip>
                  <a:srcRect l="1" r="-1" b="37344"/>
                  <a:stretch/>
                </p:blipFill>
                <p:spPr bwMode="auto">
                  <a:xfrm>
                    <a:off x="4071740" y="4661513"/>
                    <a:ext cx="195091" cy="136154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  <p:grpSp>
              <p:nvGrpSpPr>
                <p:cNvPr id="127" name="Group 126"/>
                <p:cNvGrpSpPr/>
                <p:nvPr/>
              </p:nvGrpSpPr>
              <p:grpSpPr>
                <a:xfrm>
                  <a:off x="6341407" y="4122058"/>
                  <a:ext cx="130801" cy="119185"/>
                  <a:chOff x="6260725" y="4280808"/>
                  <a:chExt cx="130801" cy="119185"/>
                </a:xfrm>
              </p:grpSpPr>
              <p:sp>
                <p:nvSpPr>
                  <p:cNvPr id="131" name="Rectangle 130"/>
                  <p:cNvSpPr/>
                  <p:nvPr/>
                </p:nvSpPr>
                <p:spPr bwMode="auto">
                  <a:xfrm>
                    <a:off x="6260725" y="4295258"/>
                    <a:ext cx="129201" cy="104735"/>
                  </a:xfrm>
                  <a:prstGeom prst="rect">
                    <a:avLst/>
                  </a:prstGeom>
                  <a:noFill/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GB" sz="2000">
                      <a:solidFill>
                        <a:srgbClr val="58656A"/>
                      </a:solidFill>
                      <a:latin typeface="Arial" charset="0"/>
                      <a:ea typeface="ＭＳ Ｐゴシック" pitchFamily="1" charset="-128"/>
                    </a:endParaRPr>
                  </a:p>
                </p:txBody>
              </p:sp>
              <p:pic>
                <p:nvPicPr>
                  <p:cNvPr id="132" name="Picture 4" descr="https://cdn1.iconfinder.com/data/icons/musthave/256/Check.png"/>
                  <p:cNvPicPr>
                    <a:picLocks noChangeAspect="1" noChangeArrowheads="1"/>
                  </p:cNvPicPr>
                  <p:nvPr/>
                </p:nvPicPr>
                <p:blipFill>
                  <a:blip r:embed="rId4" cstate="screen">
                    <a:extLst>
                      <a:ext uri="{28A0092B-C50C-407E-A947-70E740481C1C}">
                        <a14:useLocalDpi xmlns:a14="http://schemas.microsoft.com/office/drawing/2010/main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6272942" y="4280808"/>
                    <a:ext cx="118584" cy="118584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  <p:grpSp>
              <p:nvGrpSpPr>
                <p:cNvPr id="128" name="Group 127"/>
                <p:cNvGrpSpPr/>
                <p:nvPr/>
              </p:nvGrpSpPr>
              <p:grpSpPr>
                <a:xfrm>
                  <a:off x="5252327" y="4134583"/>
                  <a:ext cx="144000" cy="144364"/>
                  <a:chOff x="5338591" y="3723406"/>
                  <a:chExt cx="144000" cy="144364"/>
                </a:xfrm>
              </p:grpSpPr>
              <p:sp>
                <p:nvSpPr>
                  <p:cNvPr id="129" name="Oval 128"/>
                  <p:cNvSpPr/>
                  <p:nvPr/>
                </p:nvSpPr>
                <p:spPr bwMode="auto">
                  <a:xfrm>
                    <a:off x="5338591" y="3723406"/>
                    <a:ext cx="144000" cy="144000"/>
                  </a:xfrm>
                  <a:prstGeom prst="ellipse">
                    <a:avLst/>
                  </a:prstGeom>
                  <a:noFill/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GB" sz="300" dirty="0">
                      <a:solidFill>
                        <a:srgbClr val="58656A"/>
                      </a:solidFill>
                      <a:latin typeface="Arial" charset="0"/>
                      <a:ea typeface="ＭＳ Ｐゴシック" pitchFamily="1" charset="-128"/>
                    </a:endParaRPr>
                  </a:p>
                </p:txBody>
              </p:sp>
              <p:sp>
                <p:nvSpPr>
                  <p:cNvPr id="130" name="TextBox 129"/>
                  <p:cNvSpPr txBox="1"/>
                  <p:nvPr/>
                </p:nvSpPr>
                <p:spPr>
                  <a:xfrm>
                    <a:off x="5355511" y="3723770"/>
                    <a:ext cx="108000" cy="14400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spAutoFit/>
                  </a:bodyPr>
                  <a:lstStyle/>
                  <a:p>
                    <a:pPr algn="ctr"/>
                    <a:r>
                      <a:rPr lang="nl-BE" sz="1200" dirty="0">
                        <a:solidFill>
                          <a:srgbClr val="58656A"/>
                        </a:solidFill>
                      </a:rPr>
                      <a:t>1</a:t>
                    </a:r>
                    <a:endParaRPr lang="en-GB" sz="1200" dirty="0">
                      <a:solidFill>
                        <a:srgbClr val="58656A"/>
                      </a:solidFill>
                    </a:endParaRPr>
                  </a:p>
                </p:txBody>
              </p:sp>
            </p:grpSp>
          </p:grpSp>
          <p:grpSp>
            <p:nvGrpSpPr>
              <p:cNvPr id="101" name="Group 100"/>
              <p:cNvGrpSpPr/>
              <p:nvPr/>
            </p:nvGrpSpPr>
            <p:grpSpPr>
              <a:xfrm>
                <a:off x="5801341" y="4317991"/>
                <a:ext cx="1218281" cy="276999"/>
                <a:chOff x="5252327" y="4068448"/>
                <a:chExt cx="1218281" cy="276999"/>
              </a:xfrm>
            </p:grpSpPr>
            <p:cxnSp>
              <p:nvCxnSpPr>
                <p:cNvPr id="117" name="Straight Connector 116"/>
                <p:cNvCxnSpPr/>
                <p:nvPr/>
              </p:nvCxnSpPr>
              <p:spPr bwMode="auto">
                <a:xfrm flipV="1">
                  <a:off x="5433652" y="4191681"/>
                  <a:ext cx="685277" cy="3240"/>
                </a:xfrm>
                <a:prstGeom prst="line">
                  <a:avLst/>
                </a:prstGeom>
                <a:solidFill>
                  <a:srgbClr val="6E87A9"/>
                </a:solidFill>
                <a:ln w="57150" cap="flat" cmpd="sng" algn="ctr">
                  <a:solidFill>
                    <a:srgbClr val="58656A">
                      <a:lumMod val="60000"/>
                      <a:lumOff val="40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grpSp>
              <p:nvGrpSpPr>
                <p:cNvPr id="118" name="Group 117"/>
                <p:cNvGrpSpPr/>
                <p:nvPr/>
              </p:nvGrpSpPr>
              <p:grpSpPr>
                <a:xfrm>
                  <a:off x="6167601" y="4137465"/>
                  <a:ext cx="129201" cy="104735"/>
                  <a:chOff x="4064000" y="4646225"/>
                  <a:chExt cx="203200" cy="167075"/>
                </a:xfrm>
              </p:grpSpPr>
              <p:sp>
                <p:nvSpPr>
                  <p:cNvPr id="123" name="Rectangle 122"/>
                  <p:cNvSpPr/>
                  <p:nvPr/>
                </p:nvSpPr>
                <p:spPr bwMode="auto">
                  <a:xfrm>
                    <a:off x="4064000" y="4646225"/>
                    <a:ext cx="203200" cy="167075"/>
                  </a:xfrm>
                  <a:prstGeom prst="rect">
                    <a:avLst/>
                  </a:prstGeom>
                  <a:noFill/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GB" sz="2000">
                      <a:solidFill>
                        <a:srgbClr val="58656A"/>
                      </a:solidFill>
                      <a:latin typeface="Arial" charset="0"/>
                      <a:ea typeface="ＭＳ Ｐゴシック" pitchFamily="1" charset="-128"/>
                    </a:endParaRPr>
                  </a:p>
                </p:txBody>
              </p:sp>
              <p:pic>
                <p:nvPicPr>
                  <p:cNvPr id="124" name="Picture 2" descr="http://www.shopwsiada.com/assets/images/red-flag-icon.png"/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3" cstate="screen">
                    <a:extLst>
                      <a:ext uri="{28A0092B-C50C-407E-A947-70E740481C1C}">
                        <a14:useLocalDpi xmlns:a14="http://schemas.microsoft.com/office/drawing/2010/main"/>
                      </a:ext>
                    </a:extLst>
                  </a:blip>
                  <a:srcRect l="1" r="-1" b="37344"/>
                  <a:stretch/>
                </p:blipFill>
                <p:spPr bwMode="auto">
                  <a:xfrm>
                    <a:off x="4071740" y="4661513"/>
                    <a:ext cx="195091" cy="136154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  <p:sp>
              <p:nvSpPr>
                <p:cNvPr id="119" name="Rectangle 118"/>
                <p:cNvSpPr/>
                <p:nvPr/>
              </p:nvSpPr>
              <p:spPr bwMode="auto">
                <a:xfrm>
                  <a:off x="6341407" y="4136508"/>
                  <a:ext cx="129201" cy="104735"/>
                </a:xfrm>
                <a:prstGeom prst="rect">
                  <a:avLst/>
                </a:pr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GB" sz="2000">
                    <a:solidFill>
                      <a:srgbClr val="58656A"/>
                    </a:solidFill>
                    <a:latin typeface="Arial" charset="0"/>
                    <a:ea typeface="ＭＳ Ｐゴシック" pitchFamily="1" charset="-128"/>
                  </a:endParaRPr>
                </a:p>
              </p:txBody>
            </p:sp>
            <p:grpSp>
              <p:nvGrpSpPr>
                <p:cNvPr id="120" name="Group 119"/>
                <p:cNvGrpSpPr/>
                <p:nvPr/>
              </p:nvGrpSpPr>
              <p:grpSpPr>
                <a:xfrm>
                  <a:off x="5252327" y="4068448"/>
                  <a:ext cx="144000" cy="276999"/>
                  <a:chOff x="5338591" y="3657271"/>
                  <a:chExt cx="144000" cy="276999"/>
                </a:xfrm>
              </p:grpSpPr>
              <p:sp>
                <p:nvSpPr>
                  <p:cNvPr id="121" name="Oval 120"/>
                  <p:cNvSpPr/>
                  <p:nvPr/>
                </p:nvSpPr>
                <p:spPr bwMode="auto">
                  <a:xfrm>
                    <a:off x="5338591" y="3723406"/>
                    <a:ext cx="144000" cy="144000"/>
                  </a:xfrm>
                  <a:prstGeom prst="ellipse">
                    <a:avLst/>
                  </a:prstGeom>
                  <a:noFill/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GB" sz="300" dirty="0">
                      <a:solidFill>
                        <a:srgbClr val="58656A"/>
                      </a:solidFill>
                      <a:latin typeface="Arial" charset="0"/>
                      <a:ea typeface="ＭＳ Ｐゴシック" pitchFamily="1" charset="-128"/>
                    </a:endParaRPr>
                  </a:p>
                </p:txBody>
              </p:sp>
              <p:sp>
                <p:nvSpPr>
                  <p:cNvPr id="122" name="TextBox 121"/>
                  <p:cNvSpPr txBox="1"/>
                  <p:nvPr/>
                </p:nvSpPr>
                <p:spPr>
                  <a:xfrm>
                    <a:off x="5355511" y="3657271"/>
                    <a:ext cx="108000" cy="276999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spAutoFit/>
                  </a:bodyPr>
                  <a:lstStyle/>
                  <a:p>
                    <a:pPr algn="ctr"/>
                    <a:r>
                      <a:rPr lang="nl-BE" sz="1200" dirty="0">
                        <a:solidFill>
                          <a:srgbClr val="58656A"/>
                        </a:solidFill>
                      </a:rPr>
                      <a:t>2</a:t>
                    </a:r>
                    <a:endParaRPr lang="en-GB" sz="1200" dirty="0">
                      <a:solidFill>
                        <a:srgbClr val="58656A"/>
                      </a:solidFill>
                    </a:endParaRPr>
                  </a:p>
                </p:txBody>
              </p:sp>
            </p:grpSp>
          </p:grpSp>
          <p:grpSp>
            <p:nvGrpSpPr>
              <p:cNvPr id="102" name="Group 101"/>
              <p:cNvGrpSpPr/>
              <p:nvPr/>
            </p:nvGrpSpPr>
            <p:grpSpPr>
              <a:xfrm>
                <a:off x="5801341" y="4523811"/>
                <a:ext cx="1218281" cy="276999"/>
                <a:chOff x="5252327" y="4068448"/>
                <a:chExt cx="1218281" cy="276999"/>
              </a:xfrm>
            </p:grpSpPr>
            <p:cxnSp>
              <p:nvCxnSpPr>
                <p:cNvPr id="111" name="Straight Connector 110"/>
                <p:cNvCxnSpPr/>
                <p:nvPr/>
              </p:nvCxnSpPr>
              <p:spPr bwMode="auto">
                <a:xfrm flipV="1">
                  <a:off x="5433652" y="4191681"/>
                  <a:ext cx="685277" cy="3240"/>
                </a:xfrm>
                <a:prstGeom prst="line">
                  <a:avLst/>
                </a:prstGeom>
                <a:solidFill>
                  <a:srgbClr val="6E87A9"/>
                </a:solidFill>
                <a:ln w="57150" cap="flat" cmpd="sng" algn="ctr">
                  <a:solidFill>
                    <a:srgbClr val="58656A">
                      <a:lumMod val="60000"/>
                      <a:lumOff val="40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sp>
              <p:nvSpPr>
                <p:cNvPr id="112" name="Rectangle 111"/>
                <p:cNvSpPr/>
                <p:nvPr/>
              </p:nvSpPr>
              <p:spPr bwMode="auto">
                <a:xfrm>
                  <a:off x="6167601" y="4137465"/>
                  <a:ext cx="129201" cy="104735"/>
                </a:xfrm>
                <a:prstGeom prst="rect">
                  <a:avLst/>
                </a:pr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GB" sz="2000">
                    <a:solidFill>
                      <a:srgbClr val="58656A"/>
                    </a:solidFill>
                    <a:latin typeface="Arial" charset="0"/>
                    <a:ea typeface="ＭＳ Ｐゴシック" pitchFamily="1" charset="-128"/>
                  </a:endParaRPr>
                </a:p>
              </p:txBody>
            </p:sp>
            <p:sp>
              <p:nvSpPr>
                <p:cNvPr id="113" name="Rectangle 112"/>
                <p:cNvSpPr/>
                <p:nvPr/>
              </p:nvSpPr>
              <p:spPr bwMode="auto">
                <a:xfrm>
                  <a:off x="6341407" y="4136508"/>
                  <a:ext cx="129201" cy="104735"/>
                </a:xfrm>
                <a:prstGeom prst="rect">
                  <a:avLst/>
                </a:pr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GB" sz="2000">
                    <a:solidFill>
                      <a:srgbClr val="58656A"/>
                    </a:solidFill>
                    <a:latin typeface="Arial" charset="0"/>
                    <a:ea typeface="ＭＳ Ｐゴシック" pitchFamily="1" charset="-128"/>
                  </a:endParaRPr>
                </a:p>
              </p:txBody>
            </p:sp>
            <p:grpSp>
              <p:nvGrpSpPr>
                <p:cNvPr id="114" name="Group 113"/>
                <p:cNvGrpSpPr/>
                <p:nvPr/>
              </p:nvGrpSpPr>
              <p:grpSpPr>
                <a:xfrm>
                  <a:off x="5252327" y="4068448"/>
                  <a:ext cx="144000" cy="276999"/>
                  <a:chOff x="5338591" y="3657271"/>
                  <a:chExt cx="144000" cy="276999"/>
                </a:xfrm>
              </p:grpSpPr>
              <p:sp>
                <p:nvSpPr>
                  <p:cNvPr id="115" name="Oval 114"/>
                  <p:cNvSpPr/>
                  <p:nvPr/>
                </p:nvSpPr>
                <p:spPr bwMode="auto">
                  <a:xfrm>
                    <a:off x="5338591" y="3723406"/>
                    <a:ext cx="144000" cy="144000"/>
                  </a:xfrm>
                  <a:prstGeom prst="ellipse">
                    <a:avLst/>
                  </a:prstGeom>
                  <a:noFill/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GB" sz="300" dirty="0">
                      <a:solidFill>
                        <a:srgbClr val="58656A"/>
                      </a:solidFill>
                      <a:latin typeface="Arial" charset="0"/>
                      <a:ea typeface="ＭＳ Ｐゴシック" pitchFamily="1" charset="-128"/>
                    </a:endParaRPr>
                  </a:p>
                </p:txBody>
              </p:sp>
              <p:sp>
                <p:nvSpPr>
                  <p:cNvPr id="116" name="TextBox 115"/>
                  <p:cNvSpPr txBox="1"/>
                  <p:nvPr/>
                </p:nvSpPr>
                <p:spPr>
                  <a:xfrm>
                    <a:off x="5355511" y="3657271"/>
                    <a:ext cx="108000" cy="276999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spAutoFit/>
                  </a:bodyPr>
                  <a:lstStyle/>
                  <a:p>
                    <a:pPr algn="ctr"/>
                    <a:r>
                      <a:rPr lang="nl-BE" sz="1200" dirty="0">
                        <a:solidFill>
                          <a:srgbClr val="58656A"/>
                        </a:solidFill>
                      </a:rPr>
                      <a:t>3</a:t>
                    </a:r>
                    <a:endParaRPr lang="en-GB" sz="1200" dirty="0">
                      <a:solidFill>
                        <a:srgbClr val="58656A"/>
                      </a:solidFill>
                    </a:endParaRPr>
                  </a:p>
                </p:txBody>
              </p:sp>
            </p:grpSp>
          </p:grpSp>
          <p:grpSp>
            <p:nvGrpSpPr>
              <p:cNvPr id="103" name="Group 102"/>
              <p:cNvGrpSpPr/>
              <p:nvPr/>
            </p:nvGrpSpPr>
            <p:grpSpPr>
              <a:xfrm>
                <a:off x="5801341" y="4729630"/>
                <a:ext cx="1218281" cy="276999"/>
                <a:chOff x="5252327" y="4068448"/>
                <a:chExt cx="1218281" cy="276999"/>
              </a:xfrm>
            </p:grpSpPr>
            <p:cxnSp>
              <p:nvCxnSpPr>
                <p:cNvPr id="105" name="Straight Connector 104"/>
                <p:cNvCxnSpPr/>
                <p:nvPr/>
              </p:nvCxnSpPr>
              <p:spPr bwMode="auto">
                <a:xfrm flipV="1">
                  <a:off x="5433652" y="4191681"/>
                  <a:ext cx="685277" cy="3240"/>
                </a:xfrm>
                <a:prstGeom prst="line">
                  <a:avLst/>
                </a:prstGeom>
                <a:solidFill>
                  <a:srgbClr val="6E87A9"/>
                </a:solidFill>
                <a:ln w="57150" cap="flat" cmpd="sng" algn="ctr">
                  <a:solidFill>
                    <a:srgbClr val="58656A">
                      <a:lumMod val="60000"/>
                      <a:lumOff val="40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sp>
              <p:nvSpPr>
                <p:cNvPr id="106" name="Rectangle 105"/>
                <p:cNvSpPr/>
                <p:nvPr/>
              </p:nvSpPr>
              <p:spPr bwMode="auto">
                <a:xfrm>
                  <a:off x="6167601" y="4137465"/>
                  <a:ext cx="129201" cy="104735"/>
                </a:xfrm>
                <a:prstGeom prst="rect">
                  <a:avLst/>
                </a:pr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GB" sz="2000">
                    <a:solidFill>
                      <a:srgbClr val="58656A"/>
                    </a:solidFill>
                    <a:latin typeface="Arial" charset="0"/>
                    <a:ea typeface="ＭＳ Ｐゴシック" pitchFamily="1" charset="-128"/>
                  </a:endParaRPr>
                </a:p>
              </p:txBody>
            </p:sp>
            <p:sp>
              <p:nvSpPr>
                <p:cNvPr id="107" name="Rectangle 106"/>
                <p:cNvSpPr/>
                <p:nvPr/>
              </p:nvSpPr>
              <p:spPr bwMode="auto">
                <a:xfrm>
                  <a:off x="6341407" y="4136508"/>
                  <a:ext cx="129201" cy="104735"/>
                </a:xfrm>
                <a:prstGeom prst="rect">
                  <a:avLst/>
                </a:pr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GB" sz="2000">
                    <a:solidFill>
                      <a:srgbClr val="58656A"/>
                    </a:solidFill>
                    <a:latin typeface="Arial" charset="0"/>
                    <a:ea typeface="ＭＳ Ｐゴシック" pitchFamily="1" charset="-128"/>
                  </a:endParaRPr>
                </a:p>
              </p:txBody>
            </p:sp>
            <p:grpSp>
              <p:nvGrpSpPr>
                <p:cNvPr id="108" name="Group 107"/>
                <p:cNvGrpSpPr/>
                <p:nvPr/>
              </p:nvGrpSpPr>
              <p:grpSpPr>
                <a:xfrm>
                  <a:off x="5252327" y="4068448"/>
                  <a:ext cx="144000" cy="276999"/>
                  <a:chOff x="5338591" y="3657271"/>
                  <a:chExt cx="144000" cy="276999"/>
                </a:xfrm>
              </p:grpSpPr>
              <p:sp>
                <p:nvSpPr>
                  <p:cNvPr id="109" name="Oval 108"/>
                  <p:cNvSpPr/>
                  <p:nvPr/>
                </p:nvSpPr>
                <p:spPr bwMode="auto">
                  <a:xfrm>
                    <a:off x="5338591" y="3723406"/>
                    <a:ext cx="144000" cy="144000"/>
                  </a:xfrm>
                  <a:prstGeom prst="ellipse">
                    <a:avLst/>
                  </a:prstGeom>
                  <a:noFill/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GB" sz="300" dirty="0">
                      <a:solidFill>
                        <a:srgbClr val="58656A"/>
                      </a:solidFill>
                      <a:latin typeface="Arial" charset="0"/>
                      <a:ea typeface="ＭＳ Ｐゴシック" pitchFamily="1" charset="-128"/>
                    </a:endParaRPr>
                  </a:p>
                </p:txBody>
              </p:sp>
              <p:sp>
                <p:nvSpPr>
                  <p:cNvPr id="110" name="TextBox 109"/>
                  <p:cNvSpPr txBox="1"/>
                  <p:nvPr/>
                </p:nvSpPr>
                <p:spPr>
                  <a:xfrm>
                    <a:off x="5355511" y="3657271"/>
                    <a:ext cx="108000" cy="276999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spAutoFit/>
                  </a:bodyPr>
                  <a:lstStyle/>
                  <a:p>
                    <a:pPr algn="ctr"/>
                    <a:r>
                      <a:rPr lang="nl-BE" sz="1200" dirty="0">
                        <a:solidFill>
                          <a:srgbClr val="58656A"/>
                        </a:solidFill>
                      </a:rPr>
                      <a:t>4</a:t>
                    </a:r>
                    <a:endParaRPr lang="en-GB" sz="1200" dirty="0">
                      <a:solidFill>
                        <a:srgbClr val="58656A"/>
                      </a:solidFill>
                    </a:endParaRPr>
                  </a:p>
                </p:txBody>
              </p:sp>
            </p:grpSp>
          </p:grpSp>
          <p:pic>
            <p:nvPicPr>
              <p:cNvPr id="104" name="Picture 6" descr="https://cdn1.iconfinder.com/data/icons/musthave/256/Delete.png"/>
              <p:cNvPicPr>
                <a:picLocks noChangeAspect="1" noChangeArrowheads="1"/>
              </p:cNvPicPr>
              <p:nvPr/>
            </p:nvPicPr>
            <p:blipFill>
              <a:blip r:embed="rId2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895433" y="4588807"/>
                <a:ext cx="110862" cy="11086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135" name="Group 134"/>
          <p:cNvGrpSpPr/>
          <p:nvPr/>
        </p:nvGrpSpPr>
        <p:grpSpPr>
          <a:xfrm>
            <a:off x="1869187" y="3489777"/>
            <a:ext cx="1606261" cy="2172534"/>
            <a:chOff x="1430987" y="3080758"/>
            <a:chExt cx="1606261" cy="2172534"/>
          </a:xfrm>
        </p:grpSpPr>
        <p:sp>
          <p:nvSpPr>
            <p:cNvPr id="136" name="Rectangular Callout 135"/>
            <p:cNvSpPr/>
            <p:nvPr/>
          </p:nvSpPr>
          <p:spPr bwMode="auto">
            <a:xfrm>
              <a:off x="1457944" y="3080758"/>
              <a:ext cx="1579304" cy="2172534"/>
            </a:xfrm>
            <a:prstGeom prst="wedgeRectCallout">
              <a:avLst>
                <a:gd name="adj1" fmla="val 51682"/>
                <a:gd name="adj2" fmla="val -65064"/>
              </a:avLst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000">
                <a:solidFill>
                  <a:srgbClr val="58656A"/>
                </a:solidFill>
                <a:latin typeface="Arial" charset="0"/>
                <a:ea typeface="ＭＳ Ｐゴシック" pitchFamily="1" charset="-128"/>
              </a:endParaRPr>
            </a:p>
          </p:txBody>
        </p:sp>
        <p:grpSp>
          <p:nvGrpSpPr>
            <p:cNvPr id="137" name="Group 136"/>
            <p:cNvGrpSpPr/>
            <p:nvPr/>
          </p:nvGrpSpPr>
          <p:grpSpPr>
            <a:xfrm>
              <a:off x="1518980" y="4088160"/>
              <a:ext cx="1346769" cy="918469"/>
              <a:chOff x="1986921" y="4326493"/>
              <a:chExt cx="1346769" cy="918469"/>
            </a:xfrm>
          </p:grpSpPr>
          <p:sp>
            <p:nvSpPr>
              <p:cNvPr id="139" name="Rectangle 138"/>
              <p:cNvSpPr/>
              <p:nvPr/>
            </p:nvSpPr>
            <p:spPr bwMode="auto">
              <a:xfrm>
                <a:off x="1986921" y="4326493"/>
                <a:ext cx="1346769" cy="887812"/>
              </a:xfrm>
              <a:prstGeom prst="rect">
                <a:avLst/>
              </a:prstGeom>
              <a:noFill/>
              <a:ln w="25400" cap="flat" cmpd="sng" algn="ctr">
                <a:solidFill>
                  <a:srgbClr val="4A5559"/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700" kern="0" dirty="0">
                  <a:solidFill>
                    <a:srgbClr val="58656A">
                      <a:lumMod val="60000"/>
                      <a:lumOff val="40000"/>
                    </a:srgbClr>
                  </a:solidFill>
                  <a:latin typeface="Arial" charset="0"/>
                  <a:ea typeface="ＭＳ Ｐゴシック" pitchFamily="1" charset="-128"/>
                </a:endParaRPr>
              </a:p>
            </p:txBody>
          </p:sp>
          <p:grpSp>
            <p:nvGrpSpPr>
              <p:cNvPr id="140" name="Group 139"/>
              <p:cNvGrpSpPr/>
              <p:nvPr/>
            </p:nvGrpSpPr>
            <p:grpSpPr>
              <a:xfrm>
                <a:off x="2062346" y="4416639"/>
                <a:ext cx="1044475" cy="144364"/>
                <a:chOff x="5252327" y="4134583"/>
                <a:chExt cx="1044475" cy="144364"/>
              </a:xfrm>
            </p:grpSpPr>
            <p:cxnSp>
              <p:nvCxnSpPr>
                <p:cNvPr id="161" name="Straight Connector 160"/>
                <p:cNvCxnSpPr/>
                <p:nvPr/>
              </p:nvCxnSpPr>
              <p:spPr bwMode="auto">
                <a:xfrm flipV="1">
                  <a:off x="5433652" y="4191681"/>
                  <a:ext cx="685277" cy="3240"/>
                </a:xfrm>
                <a:prstGeom prst="line">
                  <a:avLst/>
                </a:prstGeom>
                <a:solidFill>
                  <a:srgbClr val="6E87A9"/>
                </a:solidFill>
                <a:ln w="57150" cap="flat" cmpd="sng" algn="ctr">
                  <a:solidFill>
                    <a:srgbClr val="58656A">
                      <a:lumMod val="60000"/>
                      <a:lumOff val="40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grpSp>
              <p:nvGrpSpPr>
                <p:cNvPr id="162" name="Group 161"/>
                <p:cNvGrpSpPr/>
                <p:nvPr/>
              </p:nvGrpSpPr>
              <p:grpSpPr>
                <a:xfrm>
                  <a:off x="6167601" y="4137465"/>
                  <a:ext cx="129201" cy="104735"/>
                  <a:chOff x="4064000" y="4646225"/>
                  <a:chExt cx="203200" cy="167075"/>
                </a:xfrm>
              </p:grpSpPr>
              <p:sp>
                <p:nvSpPr>
                  <p:cNvPr id="166" name="Rectangle 165"/>
                  <p:cNvSpPr/>
                  <p:nvPr/>
                </p:nvSpPr>
                <p:spPr bwMode="auto">
                  <a:xfrm>
                    <a:off x="4064000" y="4646225"/>
                    <a:ext cx="203200" cy="167075"/>
                  </a:xfrm>
                  <a:prstGeom prst="rect">
                    <a:avLst/>
                  </a:prstGeom>
                  <a:noFill/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GB" sz="2000">
                      <a:solidFill>
                        <a:srgbClr val="58656A"/>
                      </a:solidFill>
                      <a:latin typeface="Arial" charset="0"/>
                      <a:ea typeface="ＭＳ Ｐゴシック" pitchFamily="1" charset="-128"/>
                    </a:endParaRPr>
                  </a:p>
                </p:txBody>
              </p:sp>
              <p:pic>
                <p:nvPicPr>
                  <p:cNvPr id="167" name="Picture 2" descr="http://www.shopwsiada.com/assets/images/red-flag-icon.png"/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3" cstate="screen">
                    <a:extLst>
                      <a:ext uri="{28A0092B-C50C-407E-A947-70E740481C1C}">
                        <a14:useLocalDpi xmlns:a14="http://schemas.microsoft.com/office/drawing/2010/main"/>
                      </a:ext>
                    </a:extLst>
                  </a:blip>
                  <a:srcRect l="1" r="-1" b="37344"/>
                  <a:stretch/>
                </p:blipFill>
                <p:spPr bwMode="auto">
                  <a:xfrm>
                    <a:off x="4071740" y="4661513"/>
                    <a:ext cx="195091" cy="136154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  <p:grpSp>
              <p:nvGrpSpPr>
                <p:cNvPr id="163" name="Group 162"/>
                <p:cNvGrpSpPr/>
                <p:nvPr/>
              </p:nvGrpSpPr>
              <p:grpSpPr>
                <a:xfrm>
                  <a:off x="5252327" y="4134583"/>
                  <a:ext cx="144000" cy="144364"/>
                  <a:chOff x="5338591" y="3723406"/>
                  <a:chExt cx="144000" cy="144364"/>
                </a:xfrm>
              </p:grpSpPr>
              <p:sp>
                <p:nvSpPr>
                  <p:cNvPr id="164" name="Oval 163"/>
                  <p:cNvSpPr/>
                  <p:nvPr/>
                </p:nvSpPr>
                <p:spPr bwMode="auto">
                  <a:xfrm>
                    <a:off x="5338591" y="3723406"/>
                    <a:ext cx="144000" cy="144000"/>
                  </a:xfrm>
                  <a:prstGeom prst="ellipse">
                    <a:avLst/>
                  </a:prstGeom>
                  <a:noFill/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GB" sz="300" dirty="0">
                      <a:solidFill>
                        <a:srgbClr val="58656A"/>
                      </a:solidFill>
                      <a:latin typeface="Arial" charset="0"/>
                      <a:ea typeface="ＭＳ Ｐゴシック" pitchFamily="1" charset="-128"/>
                    </a:endParaRPr>
                  </a:p>
                </p:txBody>
              </p:sp>
              <p:sp>
                <p:nvSpPr>
                  <p:cNvPr id="165" name="TextBox 164"/>
                  <p:cNvSpPr txBox="1"/>
                  <p:nvPr/>
                </p:nvSpPr>
                <p:spPr>
                  <a:xfrm>
                    <a:off x="5355511" y="3723770"/>
                    <a:ext cx="108000" cy="14400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spAutoFit/>
                  </a:bodyPr>
                  <a:lstStyle/>
                  <a:p>
                    <a:pPr algn="ctr"/>
                    <a:r>
                      <a:rPr lang="nl-BE" sz="1200" dirty="0">
                        <a:solidFill>
                          <a:srgbClr val="58656A"/>
                        </a:solidFill>
                      </a:rPr>
                      <a:t>1</a:t>
                    </a:r>
                    <a:endParaRPr lang="en-GB" sz="1200" dirty="0">
                      <a:solidFill>
                        <a:srgbClr val="58656A"/>
                      </a:solidFill>
                    </a:endParaRPr>
                  </a:p>
                </p:txBody>
              </p:sp>
            </p:grpSp>
          </p:grpSp>
          <p:grpSp>
            <p:nvGrpSpPr>
              <p:cNvPr id="141" name="Group 140"/>
              <p:cNvGrpSpPr/>
              <p:nvPr/>
            </p:nvGrpSpPr>
            <p:grpSpPr>
              <a:xfrm>
                <a:off x="2063064" y="4556324"/>
                <a:ext cx="1044475" cy="276999"/>
                <a:chOff x="5252327" y="4068448"/>
                <a:chExt cx="1044475" cy="276999"/>
              </a:xfrm>
            </p:grpSpPr>
            <p:cxnSp>
              <p:nvCxnSpPr>
                <p:cNvPr id="154" name="Straight Connector 153"/>
                <p:cNvCxnSpPr/>
                <p:nvPr/>
              </p:nvCxnSpPr>
              <p:spPr bwMode="auto">
                <a:xfrm flipV="1">
                  <a:off x="5433652" y="4191681"/>
                  <a:ext cx="685277" cy="3240"/>
                </a:xfrm>
                <a:prstGeom prst="line">
                  <a:avLst/>
                </a:prstGeom>
                <a:solidFill>
                  <a:srgbClr val="6E87A9"/>
                </a:solidFill>
                <a:ln w="57150" cap="flat" cmpd="sng" algn="ctr">
                  <a:solidFill>
                    <a:srgbClr val="58656A">
                      <a:lumMod val="60000"/>
                      <a:lumOff val="40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grpSp>
              <p:nvGrpSpPr>
                <p:cNvPr id="155" name="Group 154"/>
                <p:cNvGrpSpPr/>
                <p:nvPr/>
              </p:nvGrpSpPr>
              <p:grpSpPr>
                <a:xfrm>
                  <a:off x="6167601" y="4137465"/>
                  <a:ext cx="129201" cy="104735"/>
                  <a:chOff x="4064000" y="4646225"/>
                  <a:chExt cx="203200" cy="167075"/>
                </a:xfrm>
              </p:grpSpPr>
              <p:sp>
                <p:nvSpPr>
                  <p:cNvPr id="159" name="Rectangle 158"/>
                  <p:cNvSpPr/>
                  <p:nvPr/>
                </p:nvSpPr>
                <p:spPr bwMode="auto">
                  <a:xfrm>
                    <a:off x="4064000" y="4646225"/>
                    <a:ext cx="203200" cy="167075"/>
                  </a:xfrm>
                  <a:prstGeom prst="rect">
                    <a:avLst/>
                  </a:prstGeom>
                  <a:noFill/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GB" sz="2000">
                      <a:solidFill>
                        <a:srgbClr val="58656A"/>
                      </a:solidFill>
                      <a:latin typeface="Arial" charset="0"/>
                      <a:ea typeface="ＭＳ Ｐゴシック" pitchFamily="1" charset="-128"/>
                    </a:endParaRPr>
                  </a:p>
                </p:txBody>
              </p:sp>
              <p:pic>
                <p:nvPicPr>
                  <p:cNvPr id="160" name="Picture 2" descr="http://www.shopwsiada.com/assets/images/red-flag-icon.png"/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3" cstate="screen">
                    <a:extLst>
                      <a:ext uri="{28A0092B-C50C-407E-A947-70E740481C1C}">
                        <a14:useLocalDpi xmlns:a14="http://schemas.microsoft.com/office/drawing/2010/main"/>
                      </a:ext>
                    </a:extLst>
                  </a:blip>
                  <a:srcRect l="1" r="-1" b="37344"/>
                  <a:stretch/>
                </p:blipFill>
                <p:spPr bwMode="auto">
                  <a:xfrm>
                    <a:off x="4071740" y="4661513"/>
                    <a:ext cx="195091" cy="136154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  <p:grpSp>
              <p:nvGrpSpPr>
                <p:cNvPr id="156" name="Group 155"/>
                <p:cNvGrpSpPr/>
                <p:nvPr/>
              </p:nvGrpSpPr>
              <p:grpSpPr>
                <a:xfrm>
                  <a:off x="5252327" y="4068448"/>
                  <a:ext cx="144000" cy="276999"/>
                  <a:chOff x="5338591" y="3657271"/>
                  <a:chExt cx="144000" cy="276999"/>
                </a:xfrm>
              </p:grpSpPr>
              <p:sp>
                <p:nvSpPr>
                  <p:cNvPr id="157" name="Oval 156"/>
                  <p:cNvSpPr/>
                  <p:nvPr/>
                </p:nvSpPr>
                <p:spPr bwMode="auto">
                  <a:xfrm>
                    <a:off x="5338591" y="3723406"/>
                    <a:ext cx="144000" cy="144000"/>
                  </a:xfrm>
                  <a:prstGeom prst="ellipse">
                    <a:avLst/>
                  </a:prstGeom>
                  <a:noFill/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GB" sz="300" dirty="0">
                      <a:solidFill>
                        <a:srgbClr val="58656A"/>
                      </a:solidFill>
                      <a:latin typeface="Arial" charset="0"/>
                      <a:ea typeface="ＭＳ Ｐゴシック" pitchFamily="1" charset="-128"/>
                    </a:endParaRPr>
                  </a:p>
                </p:txBody>
              </p:sp>
              <p:sp>
                <p:nvSpPr>
                  <p:cNvPr id="158" name="TextBox 157"/>
                  <p:cNvSpPr txBox="1"/>
                  <p:nvPr/>
                </p:nvSpPr>
                <p:spPr>
                  <a:xfrm>
                    <a:off x="5355511" y="3657271"/>
                    <a:ext cx="108000" cy="276999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spAutoFit/>
                  </a:bodyPr>
                  <a:lstStyle/>
                  <a:p>
                    <a:pPr algn="ctr"/>
                    <a:r>
                      <a:rPr lang="nl-BE" sz="1200" dirty="0">
                        <a:solidFill>
                          <a:srgbClr val="58656A"/>
                        </a:solidFill>
                      </a:rPr>
                      <a:t>2</a:t>
                    </a:r>
                    <a:endParaRPr lang="en-GB" sz="1200" dirty="0">
                      <a:solidFill>
                        <a:srgbClr val="58656A"/>
                      </a:solidFill>
                    </a:endParaRPr>
                  </a:p>
                </p:txBody>
              </p:sp>
            </p:grpSp>
          </p:grpSp>
          <p:grpSp>
            <p:nvGrpSpPr>
              <p:cNvPr id="142" name="Group 141"/>
              <p:cNvGrpSpPr/>
              <p:nvPr/>
            </p:nvGrpSpPr>
            <p:grpSpPr>
              <a:xfrm>
                <a:off x="2063064" y="4762144"/>
                <a:ext cx="1044475" cy="276999"/>
                <a:chOff x="5252327" y="4068448"/>
                <a:chExt cx="1044475" cy="276999"/>
              </a:xfrm>
            </p:grpSpPr>
            <p:cxnSp>
              <p:nvCxnSpPr>
                <p:cNvPr id="149" name="Straight Connector 148"/>
                <p:cNvCxnSpPr/>
                <p:nvPr/>
              </p:nvCxnSpPr>
              <p:spPr bwMode="auto">
                <a:xfrm flipV="1">
                  <a:off x="5433652" y="4191681"/>
                  <a:ext cx="685277" cy="3240"/>
                </a:xfrm>
                <a:prstGeom prst="line">
                  <a:avLst/>
                </a:prstGeom>
                <a:solidFill>
                  <a:srgbClr val="6E87A9"/>
                </a:solidFill>
                <a:ln w="57150" cap="flat" cmpd="sng" algn="ctr">
                  <a:solidFill>
                    <a:srgbClr val="58656A">
                      <a:lumMod val="60000"/>
                      <a:lumOff val="40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sp>
              <p:nvSpPr>
                <p:cNvPr id="150" name="Rectangle 149"/>
                <p:cNvSpPr/>
                <p:nvPr/>
              </p:nvSpPr>
              <p:spPr bwMode="auto">
                <a:xfrm>
                  <a:off x="6167601" y="4137465"/>
                  <a:ext cx="129201" cy="104735"/>
                </a:xfrm>
                <a:prstGeom prst="rect">
                  <a:avLst/>
                </a:pr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GB" sz="2000">
                    <a:solidFill>
                      <a:srgbClr val="58656A"/>
                    </a:solidFill>
                    <a:latin typeface="Arial" charset="0"/>
                    <a:ea typeface="ＭＳ Ｐゴシック" pitchFamily="1" charset="-128"/>
                  </a:endParaRPr>
                </a:p>
              </p:txBody>
            </p:sp>
            <p:grpSp>
              <p:nvGrpSpPr>
                <p:cNvPr id="151" name="Group 150"/>
                <p:cNvGrpSpPr/>
                <p:nvPr/>
              </p:nvGrpSpPr>
              <p:grpSpPr>
                <a:xfrm>
                  <a:off x="5252327" y="4068448"/>
                  <a:ext cx="144000" cy="276999"/>
                  <a:chOff x="5338591" y="3657271"/>
                  <a:chExt cx="144000" cy="276999"/>
                </a:xfrm>
              </p:grpSpPr>
              <p:sp>
                <p:nvSpPr>
                  <p:cNvPr id="152" name="Oval 151"/>
                  <p:cNvSpPr/>
                  <p:nvPr/>
                </p:nvSpPr>
                <p:spPr bwMode="auto">
                  <a:xfrm>
                    <a:off x="5338591" y="3723406"/>
                    <a:ext cx="144000" cy="144000"/>
                  </a:xfrm>
                  <a:prstGeom prst="ellipse">
                    <a:avLst/>
                  </a:prstGeom>
                  <a:noFill/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GB" sz="300" dirty="0">
                      <a:solidFill>
                        <a:srgbClr val="58656A"/>
                      </a:solidFill>
                      <a:latin typeface="Arial" charset="0"/>
                      <a:ea typeface="ＭＳ Ｐゴシック" pitchFamily="1" charset="-128"/>
                    </a:endParaRPr>
                  </a:p>
                </p:txBody>
              </p:sp>
              <p:sp>
                <p:nvSpPr>
                  <p:cNvPr id="153" name="TextBox 152"/>
                  <p:cNvSpPr txBox="1"/>
                  <p:nvPr/>
                </p:nvSpPr>
                <p:spPr>
                  <a:xfrm>
                    <a:off x="5355511" y="3657271"/>
                    <a:ext cx="108000" cy="276999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spAutoFit/>
                  </a:bodyPr>
                  <a:lstStyle/>
                  <a:p>
                    <a:pPr algn="ctr"/>
                    <a:r>
                      <a:rPr lang="nl-BE" sz="1200" dirty="0">
                        <a:solidFill>
                          <a:srgbClr val="58656A"/>
                        </a:solidFill>
                      </a:rPr>
                      <a:t>3</a:t>
                    </a:r>
                    <a:endParaRPr lang="en-GB" sz="1200" dirty="0">
                      <a:solidFill>
                        <a:srgbClr val="58656A"/>
                      </a:solidFill>
                    </a:endParaRPr>
                  </a:p>
                </p:txBody>
              </p:sp>
            </p:grpSp>
          </p:grpSp>
          <p:grpSp>
            <p:nvGrpSpPr>
              <p:cNvPr id="143" name="Group 142"/>
              <p:cNvGrpSpPr/>
              <p:nvPr/>
            </p:nvGrpSpPr>
            <p:grpSpPr>
              <a:xfrm>
                <a:off x="2063064" y="4967963"/>
                <a:ext cx="1044475" cy="276999"/>
                <a:chOff x="5252327" y="4068448"/>
                <a:chExt cx="1044475" cy="276999"/>
              </a:xfrm>
            </p:grpSpPr>
            <p:cxnSp>
              <p:nvCxnSpPr>
                <p:cNvPr id="144" name="Straight Connector 143"/>
                <p:cNvCxnSpPr/>
                <p:nvPr/>
              </p:nvCxnSpPr>
              <p:spPr bwMode="auto">
                <a:xfrm flipV="1">
                  <a:off x="5433652" y="4191681"/>
                  <a:ext cx="685277" cy="3240"/>
                </a:xfrm>
                <a:prstGeom prst="line">
                  <a:avLst/>
                </a:prstGeom>
                <a:solidFill>
                  <a:srgbClr val="6E87A9"/>
                </a:solidFill>
                <a:ln w="57150" cap="flat" cmpd="sng" algn="ctr">
                  <a:solidFill>
                    <a:srgbClr val="58656A">
                      <a:lumMod val="60000"/>
                      <a:lumOff val="40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sp>
              <p:nvSpPr>
                <p:cNvPr id="145" name="Rectangle 144"/>
                <p:cNvSpPr/>
                <p:nvPr/>
              </p:nvSpPr>
              <p:spPr bwMode="auto">
                <a:xfrm>
                  <a:off x="6167601" y="4137465"/>
                  <a:ext cx="129201" cy="104735"/>
                </a:xfrm>
                <a:prstGeom prst="rect">
                  <a:avLst/>
                </a:pr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GB" sz="2000">
                    <a:solidFill>
                      <a:srgbClr val="58656A"/>
                    </a:solidFill>
                    <a:latin typeface="Arial" charset="0"/>
                    <a:ea typeface="ＭＳ Ｐゴシック" pitchFamily="1" charset="-128"/>
                  </a:endParaRPr>
                </a:p>
              </p:txBody>
            </p:sp>
            <p:grpSp>
              <p:nvGrpSpPr>
                <p:cNvPr id="146" name="Group 145"/>
                <p:cNvGrpSpPr/>
                <p:nvPr/>
              </p:nvGrpSpPr>
              <p:grpSpPr>
                <a:xfrm>
                  <a:off x="5252327" y="4068448"/>
                  <a:ext cx="144000" cy="276999"/>
                  <a:chOff x="5338591" y="3657271"/>
                  <a:chExt cx="144000" cy="276999"/>
                </a:xfrm>
              </p:grpSpPr>
              <p:sp>
                <p:nvSpPr>
                  <p:cNvPr id="147" name="Oval 146"/>
                  <p:cNvSpPr/>
                  <p:nvPr/>
                </p:nvSpPr>
                <p:spPr bwMode="auto">
                  <a:xfrm>
                    <a:off x="5338591" y="3723406"/>
                    <a:ext cx="144000" cy="144000"/>
                  </a:xfrm>
                  <a:prstGeom prst="ellipse">
                    <a:avLst/>
                  </a:prstGeom>
                  <a:noFill/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GB" sz="300" dirty="0">
                      <a:solidFill>
                        <a:srgbClr val="58656A"/>
                      </a:solidFill>
                      <a:latin typeface="Arial" charset="0"/>
                      <a:ea typeface="ＭＳ Ｐゴシック" pitchFamily="1" charset="-128"/>
                    </a:endParaRPr>
                  </a:p>
                </p:txBody>
              </p:sp>
              <p:sp>
                <p:nvSpPr>
                  <p:cNvPr id="148" name="TextBox 147"/>
                  <p:cNvSpPr txBox="1"/>
                  <p:nvPr/>
                </p:nvSpPr>
                <p:spPr>
                  <a:xfrm>
                    <a:off x="5355511" y="3657271"/>
                    <a:ext cx="108000" cy="276999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spAutoFit/>
                  </a:bodyPr>
                  <a:lstStyle/>
                  <a:p>
                    <a:pPr algn="ctr"/>
                    <a:r>
                      <a:rPr lang="nl-BE" sz="1200" dirty="0">
                        <a:solidFill>
                          <a:srgbClr val="58656A"/>
                        </a:solidFill>
                      </a:rPr>
                      <a:t>4</a:t>
                    </a:r>
                    <a:endParaRPr lang="en-GB" sz="1200" dirty="0">
                      <a:solidFill>
                        <a:srgbClr val="58656A"/>
                      </a:solidFill>
                    </a:endParaRPr>
                  </a:p>
                </p:txBody>
              </p:sp>
            </p:grpSp>
          </p:grpSp>
        </p:grpSp>
        <p:sp>
          <p:nvSpPr>
            <p:cNvPr id="138" name="TextBox 137"/>
            <p:cNvSpPr txBox="1"/>
            <p:nvPr/>
          </p:nvSpPr>
          <p:spPr>
            <a:xfrm>
              <a:off x="1430987" y="3184782"/>
              <a:ext cx="1527262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BE" sz="1400" i="1" dirty="0" err="1">
                  <a:solidFill>
                    <a:srgbClr val="58656A"/>
                  </a:solidFill>
                </a:rPr>
                <a:t>Flagging</a:t>
              </a:r>
              <a:r>
                <a:rPr lang="nl-BE" sz="1400" i="1" dirty="0">
                  <a:solidFill>
                    <a:srgbClr val="58656A"/>
                  </a:solidFill>
                </a:rPr>
                <a:t> records </a:t>
              </a:r>
              <a:r>
                <a:rPr lang="nl-BE" sz="1400" i="1" dirty="0" err="1">
                  <a:solidFill>
                    <a:srgbClr val="58656A"/>
                  </a:solidFill>
                </a:rPr>
                <a:t>based</a:t>
              </a:r>
              <a:r>
                <a:rPr lang="nl-BE" sz="1400" i="1" dirty="0">
                  <a:solidFill>
                    <a:srgbClr val="58656A"/>
                  </a:solidFill>
                </a:rPr>
                <a:t> on automatic checks</a:t>
              </a:r>
              <a:endParaRPr lang="en-GB" sz="1400" i="1" dirty="0">
                <a:solidFill>
                  <a:srgbClr val="58656A"/>
                </a:solidFill>
              </a:endParaRPr>
            </a:p>
          </p:txBody>
        </p:sp>
      </p:grpSp>
      <p:grpSp>
        <p:nvGrpSpPr>
          <p:cNvPr id="168" name="Group 167"/>
          <p:cNvGrpSpPr/>
          <p:nvPr/>
        </p:nvGrpSpPr>
        <p:grpSpPr>
          <a:xfrm>
            <a:off x="3598901" y="3498269"/>
            <a:ext cx="2392436" cy="3108349"/>
            <a:chOff x="3160701" y="3089250"/>
            <a:chExt cx="2392436" cy="3108349"/>
          </a:xfrm>
        </p:grpSpPr>
        <p:sp>
          <p:nvSpPr>
            <p:cNvPr id="169" name="Rectangular Callout 168"/>
            <p:cNvSpPr/>
            <p:nvPr/>
          </p:nvSpPr>
          <p:spPr bwMode="auto">
            <a:xfrm>
              <a:off x="3160701" y="3089250"/>
              <a:ext cx="2365479" cy="3108349"/>
            </a:xfrm>
            <a:prstGeom prst="wedgeRectCallout">
              <a:avLst>
                <a:gd name="adj1" fmla="val -397"/>
                <a:gd name="adj2" fmla="val -61288"/>
              </a:avLst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000">
                <a:solidFill>
                  <a:srgbClr val="58656A"/>
                </a:solidFill>
                <a:latin typeface="Arial" charset="0"/>
                <a:ea typeface="ＭＳ Ｐゴシック" pitchFamily="1" charset="-128"/>
              </a:endParaRPr>
            </a:p>
          </p:txBody>
        </p:sp>
        <p:sp>
          <p:nvSpPr>
            <p:cNvPr id="170" name="TextBox 169"/>
            <p:cNvSpPr txBox="1"/>
            <p:nvPr/>
          </p:nvSpPr>
          <p:spPr>
            <a:xfrm>
              <a:off x="3225800" y="3133839"/>
              <a:ext cx="2327337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BE" sz="1400" i="1" dirty="0">
                  <a:solidFill>
                    <a:srgbClr val="58656A"/>
                  </a:solidFill>
                </a:rPr>
                <a:t>Researcher </a:t>
              </a:r>
              <a:r>
                <a:rPr lang="nl-BE" sz="1400" i="1" dirty="0" err="1">
                  <a:solidFill>
                    <a:srgbClr val="58656A"/>
                  </a:solidFill>
                </a:rPr>
                <a:t>analyzes</a:t>
              </a:r>
              <a:r>
                <a:rPr lang="nl-BE" sz="1400" i="1" dirty="0">
                  <a:solidFill>
                    <a:srgbClr val="58656A"/>
                  </a:solidFill>
                </a:rPr>
                <a:t> new records </a:t>
              </a:r>
              <a:r>
                <a:rPr lang="nl-BE" sz="1400" i="1" dirty="0" err="1">
                  <a:solidFill>
                    <a:srgbClr val="58656A"/>
                  </a:solidFill>
                </a:rPr>
                <a:t>by</a:t>
              </a:r>
              <a:r>
                <a:rPr lang="nl-BE" sz="1400" i="1" dirty="0">
                  <a:solidFill>
                    <a:srgbClr val="58656A"/>
                  </a:solidFill>
                </a:rPr>
                <a:t> </a:t>
              </a:r>
              <a:r>
                <a:rPr lang="nl-BE" sz="1400" i="1" dirty="0" err="1">
                  <a:solidFill>
                    <a:srgbClr val="58656A"/>
                  </a:solidFill>
                </a:rPr>
                <a:t>comparing</a:t>
              </a:r>
              <a:r>
                <a:rPr lang="nl-BE" sz="1400" i="1" dirty="0">
                  <a:solidFill>
                    <a:srgbClr val="58656A"/>
                  </a:solidFill>
                </a:rPr>
                <a:t> </a:t>
              </a:r>
              <a:r>
                <a:rPr lang="nl-BE" sz="1400" i="1" dirty="0" err="1">
                  <a:solidFill>
                    <a:srgbClr val="58656A"/>
                  </a:solidFill>
                </a:rPr>
                <a:t>with</a:t>
              </a:r>
              <a:r>
                <a:rPr lang="nl-BE" sz="1400" i="1" dirty="0">
                  <a:solidFill>
                    <a:srgbClr val="58656A"/>
                  </a:solidFill>
                </a:rPr>
                <a:t> </a:t>
              </a:r>
              <a:r>
                <a:rPr lang="nl-BE" sz="1400" i="1" dirty="0" err="1">
                  <a:solidFill>
                    <a:srgbClr val="58656A"/>
                  </a:solidFill>
                </a:rPr>
                <a:t>existing</a:t>
              </a:r>
              <a:r>
                <a:rPr lang="nl-BE" sz="1400" i="1" dirty="0">
                  <a:solidFill>
                    <a:srgbClr val="58656A"/>
                  </a:solidFill>
                </a:rPr>
                <a:t> records </a:t>
              </a:r>
              <a:r>
                <a:rPr lang="nl-BE" sz="1400" i="1" dirty="0" err="1">
                  <a:solidFill>
                    <a:srgbClr val="58656A"/>
                  </a:solidFill>
                </a:rPr>
                <a:t>within</a:t>
              </a:r>
              <a:r>
                <a:rPr lang="nl-BE" sz="1400" i="1" dirty="0">
                  <a:solidFill>
                    <a:srgbClr val="58656A"/>
                  </a:solidFill>
                </a:rPr>
                <a:t> register</a:t>
              </a:r>
              <a:endParaRPr lang="en-GB" sz="1400" i="1" dirty="0">
                <a:solidFill>
                  <a:srgbClr val="58656A"/>
                </a:solidFill>
              </a:endParaRPr>
            </a:p>
          </p:txBody>
        </p:sp>
        <p:grpSp>
          <p:nvGrpSpPr>
            <p:cNvPr id="171" name="Group 170"/>
            <p:cNvGrpSpPr/>
            <p:nvPr/>
          </p:nvGrpSpPr>
          <p:grpSpPr>
            <a:xfrm>
              <a:off x="3704809" y="4088481"/>
              <a:ext cx="1358043" cy="2059940"/>
              <a:chOff x="3704809" y="4088481"/>
              <a:chExt cx="1358043" cy="2059940"/>
            </a:xfrm>
          </p:grpSpPr>
          <p:sp>
            <p:nvSpPr>
              <p:cNvPr id="172" name="Rectangle 171"/>
              <p:cNvSpPr/>
              <p:nvPr/>
            </p:nvSpPr>
            <p:spPr bwMode="auto">
              <a:xfrm>
                <a:off x="3704809" y="4088481"/>
                <a:ext cx="1346769" cy="2059940"/>
              </a:xfrm>
              <a:prstGeom prst="rect">
                <a:avLst/>
              </a:prstGeom>
              <a:solidFill>
                <a:srgbClr val="FFFFFF"/>
              </a:solidFill>
              <a:ln w="25400" cap="flat" cmpd="sng" algn="ctr">
                <a:solidFill>
                  <a:srgbClr val="4A5559"/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700" kern="0" dirty="0">
                  <a:solidFill>
                    <a:srgbClr val="58656A">
                      <a:lumMod val="60000"/>
                      <a:lumOff val="40000"/>
                    </a:srgbClr>
                  </a:solidFill>
                  <a:latin typeface="Arial" charset="0"/>
                  <a:ea typeface="ＭＳ Ｐゴシック" pitchFamily="1" charset="-128"/>
                </a:endParaRPr>
              </a:p>
            </p:txBody>
          </p:sp>
          <p:sp>
            <p:nvSpPr>
              <p:cNvPr id="173" name="TextBox 172"/>
              <p:cNvSpPr txBox="1"/>
              <p:nvPr/>
            </p:nvSpPr>
            <p:spPr>
              <a:xfrm>
                <a:off x="3723488" y="5044746"/>
                <a:ext cx="1188000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nl-BE" sz="1200" dirty="0" err="1">
                    <a:solidFill>
                      <a:srgbClr val="58656A"/>
                    </a:solidFill>
                  </a:rPr>
                  <a:t>Existing</a:t>
                </a:r>
                <a:r>
                  <a:rPr lang="nl-BE" sz="1200" dirty="0">
                    <a:solidFill>
                      <a:srgbClr val="58656A"/>
                    </a:solidFill>
                  </a:rPr>
                  <a:t> records </a:t>
                </a:r>
                <a:endParaRPr lang="en-GB" sz="1200" dirty="0">
                  <a:solidFill>
                    <a:srgbClr val="58656A"/>
                  </a:solidFill>
                </a:endParaRPr>
              </a:p>
            </p:txBody>
          </p:sp>
          <p:grpSp>
            <p:nvGrpSpPr>
              <p:cNvPr id="174" name="Group 173"/>
              <p:cNvGrpSpPr/>
              <p:nvPr/>
            </p:nvGrpSpPr>
            <p:grpSpPr>
              <a:xfrm>
                <a:off x="3805118" y="4184241"/>
                <a:ext cx="1044475" cy="144364"/>
                <a:chOff x="5252327" y="4134583"/>
                <a:chExt cx="1044475" cy="144364"/>
              </a:xfrm>
            </p:grpSpPr>
            <p:cxnSp>
              <p:nvCxnSpPr>
                <p:cNvPr id="217" name="Straight Connector 216"/>
                <p:cNvCxnSpPr/>
                <p:nvPr/>
              </p:nvCxnSpPr>
              <p:spPr bwMode="auto">
                <a:xfrm flipV="1">
                  <a:off x="5433652" y="4191681"/>
                  <a:ext cx="685277" cy="3240"/>
                </a:xfrm>
                <a:prstGeom prst="line">
                  <a:avLst/>
                </a:prstGeom>
                <a:solidFill>
                  <a:srgbClr val="6E87A9"/>
                </a:solidFill>
                <a:ln w="57150" cap="flat" cmpd="sng" algn="ctr">
                  <a:solidFill>
                    <a:srgbClr val="58656A">
                      <a:lumMod val="60000"/>
                      <a:lumOff val="40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grpSp>
              <p:nvGrpSpPr>
                <p:cNvPr id="218" name="Group 217"/>
                <p:cNvGrpSpPr/>
                <p:nvPr/>
              </p:nvGrpSpPr>
              <p:grpSpPr>
                <a:xfrm>
                  <a:off x="6167601" y="4137465"/>
                  <a:ext cx="129201" cy="104735"/>
                  <a:chOff x="4064000" y="4646225"/>
                  <a:chExt cx="203200" cy="167075"/>
                </a:xfrm>
              </p:grpSpPr>
              <p:sp>
                <p:nvSpPr>
                  <p:cNvPr id="222" name="Rectangle 221"/>
                  <p:cNvSpPr/>
                  <p:nvPr/>
                </p:nvSpPr>
                <p:spPr bwMode="auto">
                  <a:xfrm>
                    <a:off x="4064000" y="4646225"/>
                    <a:ext cx="203200" cy="167075"/>
                  </a:xfrm>
                  <a:prstGeom prst="rect">
                    <a:avLst/>
                  </a:prstGeom>
                  <a:noFill/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GB" sz="2000">
                      <a:solidFill>
                        <a:srgbClr val="58656A"/>
                      </a:solidFill>
                      <a:latin typeface="Arial" charset="0"/>
                      <a:ea typeface="ＭＳ Ｐゴシック" pitchFamily="1" charset="-128"/>
                    </a:endParaRPr>
                  </a:p>
                </p:txBody>
              </p:sp>
              <p:pic>
                <p:nvPicPr>
                  <p:cNvPr id="223" name="Picture 2" descr="http://www.shopwsiada.com/assets/images/red-flag-icon.png"/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3" cstate="screen">
                    <a:extLst>
                      <a:ext uri="{28A0092B-C50C-407E-A947-70E740481C1C}">
                        <a14:useLocalDpi xmlns:a14="http://schemas.microsoft.com/office/drawing/2010/main"/>
                      </a:ext>
                    </a:extLst>
                  </a:blip>
                  <a:srcRect l="1" r="-1" b="37344"/>
                  <a:stretch/>
                </p:blipFill>
                <p:spPr bwMode="auto">
                  <a:xfrm>
                    <a:off x="4071740" y="4661513"/>
                    <a:ext cx="195091" cy="136154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  <p:grpSp>
              <p:nvGrpSpPr>
                <p:cNvPr id="219" name="Group 218"/>
                <p:cNvGrpSpPr/>
                <p:nvPr/>
              </p:nvGrpSpPr>
              <p:grpSpPr>
                <a:xfrm>
                  <a:off x="5252327" y="4134583"/>
                  <a:ext cx="144000" cy="144364"/>
                  <a:chOff x="5338591" y="3723406"/>
                  <a:chExt cx="144000" cy="144364"/>
                </a:xfrm>
              </p:grpSpPr>
              <p:sp>
                <p:nvSpPr>
                  <p:cNvPr id="220" name="Oval 219"/>
                  <p:cNvSpPr/>
                  <p:nvPr/>
                </p:nvSpPr>
                <p:spPr bwMode="auto">
                  <a:xfrm>
                    <a:off x="5338591" y="3723406"/>
                    <a:ext cx="144000" cy="144000"/>
                  </a:xfrm>
                  <a:prstGeom prst="ellipse">
                    <a:avLst/>
                  </a:prstGeom>
                  <a:noFill/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GB" sz="300" dirty="0">
                      <a:solidFill>
                        <a:srgbClr val="58656A"/>
                      </a:solidFill>
                      <a:latin typeface="Arial" charset="0"/>
                      <a:ea typeface="ＭＳ Ｐゴシック" pitchFamily="1" charset="-128"/>
                    </a:endParaRPr>
                  </a:p>
                </p:txBody>
              </p:sp>
              <p:sp>
                <p:nvSpPr>
                  <p:cNvPr id="221" name="TextBox 220"/>
                  <p:cNvSpPr txBox="1"/>
                  <p:nvPr/>
                </p:nvSpPr>
                <p:spPr>
                  <a:xfrm>
                    <a:off x="5355511" y="3723770"/>
                    <a:ext cx="108000" cy="14400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spAutoFit/>
                  </a:bodyPr>
                  <a:lstStyle/>
                  <a:p>
                    <a:pPr algn="ctr"/>
                    <a:r>
                      <a:rPr lang="nl-BE" sz="1200" dirty="0">
                        <a:solidFill>
                          <a:srgbClr val="58656A"/>
                        </a:solidFill>
                      </a:rPr>
                      <a:t>1</a:t>
                    </a:r>
                    <a:endParaRPr lang="en-GB" sz="1200" dirty="0">
                      <a:solidFill>
                        <a:srgbClr val="58656A"/>
                      </a:solidFill>
                    </a:endParaRPr>
                  </a:p>
                </p:txBody>
              </p:sp>
            </p:grpSp>
          </p:grpSp>
          <p:grpSp>
            <p:nvGrpSpPr>
              <p:cNvPr id="175" name="Group 174"/>
              <p:cNvGrpSpPr/>
              <p:nvPr/>
            </p:nvGrpSpPr>
            <p:grpSpPr>
              <a:xfrm>
                <a:off x="3805118" y="4323968"/>
                <a:ext cx="1044475" cy="276999"/>
                <a:chOff x="5252327" y="4068448"/>
                <a:chExt cx="1044475" cy="276999"/>
              </a:xfrm>
            </p:grpSpPr>
            <p:cxnSp>
              <p:nvCxnSpPr>
                <p:cNvPr id="210" name="Straight Connector 209"/>
                <p:cNvCxnSpPr/>
                <p:nvPr/>
              </p:nvCxnSpPr>
              <p:spPr bwMode="auto">
                <a:xfrm flipV="1">
                  <a:off x="5433652" y="4191681"/>
                  <a:ext cx="685277" cy="3240"/>
                </a:xfrm>
                <a:prstGeom prst="line">
                  <a:avLst/>
                </a:prstGeom>
                <a:solidFill>
                  <a:srgbClr val="6E87A9"/>
                </a:solidFill>
                <a:ln w="57150" cap="flat" cmpd="sng" algn="ctr">
                  <a:solidFill>
                    <a:srgbClr val="58656A">
                      <a:lumMod val="60000"/>
                      <a:lumOff val="40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grpSp>
              <p:nvGrpSpPr>
                <p:cNvPr id="211" name="Group 210"/>
                <p:cNvGrpSpPr/>
                <p:nvPr/>
              </p:nvGrpSpPr>
              <p:grpSpPr>
                <a:xfrm>
                  <a:off x="6167601" y="4137465"/>
                  <a:ext cx="129201" cy="104735"/>
                  <a:chOff x="4064000" y="4646225"/>
                  <a:chExt cx="203200" cy="167075"/>
                </a:xfrm>
              </p:grpSpPr>
              <p:sp>
                <p:nvSpPr>
                  <p:cNvPr id="215" name="Rectangle 214"/>
                  <p:cNvSpPr/>
                  <p:nvPr/>
                </p:nvSpPr>
                <p:spPr bwMode="auto">
                  <a:xfrm>
                    <a:off x="4064000" y="4646225"/>
                    <a:ext cx="203200" cy="167075"/>
                  </a:xfrm>
                  <a:prstGeom prst="rect">
                    <a:avLst/>
                  </a:prstGeom>
                  <a:noFill/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GB" sz="2000">
                      <a:solidFill>
                        <a:srgbClr val="58656A"/>
                      </a:solidFill>
                      <a:latin typeface="Arial" charset="0"/>
                      <a:ea typeface="ＭＳ Ｐゴシック" pitchFamily="1" charset="-128"/>
                    </a:endParaRPr>
                  </a:p>
                </p:txBody>
              </p:sp>
              <p:pic>
                <p:nvPicPr>
                  <p:cNvPr id="216" name="Picture 2" descr="http://www.shopwsiada.com/assets/images/red-flag-icon.png"/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3" cstate="screen">
                    <a:extLst>
                      <a:ext uri="{28A0092B-C50C-407E-A947-70E740481C1C}">
                        <a14:useLocalDpi xmlns:a14="http://schemas.microsoft.com/office/drawing/2010/main"/>
                      </a:ext>
                    </a:extLst>
                  </a:blip>
                  <a:srcRect l="1" r="-1" b="37344"/>
                  <a:stretch/>
                </p:blipFill>
                <p:spPr bwMode="auto">
                  <a:xfrm>
                    <a:off x="4071740" y="4661513"/>
                    <a:ext cx="195091" cy="136154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  <p:grpSp>
              <p:nvGrpSpPr>
                <p:cNvPr id="212" name="Group 211"/>
                <p:cNvGrpSpPr/>
                <p:nvPr/>
              </p:nvGrpSpPr>
              <p:grpSpPr>
                <a:xfrm>
                  <a:off x="5252327" y="4068448"/>
                  <a:ext cx="144000" cy="276999"/>
                  <a:chOff x="5338591" y="3657271"/>
                  <a:chExt cx="144000" cy="276999"/>
                </a:xfrm>
              </p:grpSpPr>
              <p:sp>
                <p:nvSpPr>
                  <p:cNvPr id="213" name="Oval 212"/>
                  <p:cNvSpPr/>
                  <p:nvPr/>
                </p:nvSpPr>
                <p:spPr bwMode="auto">
                  <a:xfrm>
                    <a:off x="5338591" y="3723406"/>
                    <a:ext cx="144000" cy="144000"/>
                  </a:xfrm>
                  <a:prstGeom prst="ellipse">
                    <a:avLst/>
                  </a:prstGeom>
                  <a:noFill/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GB" sz="300" dirty="0">
                      <a:solidFill>
                        <a:srgbClr val="58656A"/>
                      </a:solidFill>
                      <a:latin typeface="Arial" charset="0"/>
                      <a:ea typeface="ＭＳ Ｐゴシック" pitchFamily="1" charset="-128"/>
                    </a:endParaRPr>
                  </a:p>
                </p:txBody>
              </p:sp>
              <p:sp>
                <p:nvSpPr>
                  <p:cNvPr id="214" name="TextBox 213"/>
                  <p:cNvSpPr txBox="1"/>
                  <p:nvPr/>
                </p:nvSpPr>
                <p:spPr>
                  <a:xfrm>
                    <a:off x="5355511" y="3657271"/>
                    <a:ext cx="108000" cy="276999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spAutoFit/>
                  </a:bodyPr>
                  <a:lstStyle/>
                  <a:p>
                    <a:pPr algn="ctr"/>
                    <a:r>
                      <a:rPr lang="nl-BE" sz="1200" dirty="0">
                        <a:solidFill>
                          <a:srgbClr val="58656A"/>
                        </a:solidFill>
                      </a:rPr>
                      <a:t>2</a:t>
                    </a:r>
                    <a:endParaRPr lang="en-GB" sz="1200" dirty="0">
                      <a:solidFill>
                        <a:srgbClr val="58656A"/>
                      </a:solidFill>
                    </a:endParaRPr>
                  </a:p>
                </p:txBody>
              </p:sp>
            </p:grpSp>
          </p:grpSp>
          <p:grpSp>
            <p:nvGrpSpPr>
              <p:cNvPr id="176" name="Group 175"/>
              <p:cNvGrpSpPr/>
              <p:nvPr/>
            </p:nvGrpSpPr>
            <p:grpSpPr>
              <a:xfrm>
                <a:off x="3805118" y="4522052"/>
                <a:ext cx="1044475" cy="276999"/>
                <a:chOff x="5252327" y="4068448"/>
                <a:chExt cx="1044475" cy="276999"/>
              </a:xfrm>
            </p:grpSpPr>
            <p:cxnSp>
              <p:nvCxnSpPr>
                <p:cNvPr id="205" name="Straight Connector 204"/>
                <p:cNvCxnSpPr/>
                <p:nvPr/>
              </p:nvCxnSpPr>
              <p:spPr bwMode="auto">
                <a:xfrm flipV="1">
                  <a:off x="5433652" y="4191681"/>
                  <a:ext cx="685277" cy="3240"/>
                </a:xfrm>
                <a:prstGeom prst="line">
                  <a:avLst/>
                </a:prstGeom>
                <a:solidFill>
                  <a:srgbClr val="6E87A9"/>
                </a:solidFill>
                <a:ln w="57150" cap="flat" cmpd="sng" algn="ctr">
                  <a:solidFill>
                    <a:srgbClr val="58656A">
                      <a:lumMod val="60000"/>
                      <a:lumOff val="40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sp>
              <p:nvSpPr>
                <p:cNvPr id="206" name="Rectangle 205"/>
                <p:cNvSpPr/>
                <p:nvPr/>
              </p:nvSpPr>
              <p:spPr bwMode="auto">
                <a:xfrm>
                  <a:off x="6167601" y="4137465"/>
                  <a:ext cx="129201" cy="104735"/>
                </a:xfrm>
                <a:prstGeom prst="rect">
                  <a:avLst/>
                </a:pr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GB" sz="2000">
                    <a:solidFill>
                      <a:srgbClr val="58656A"/>
                    </a:solidFill>
                    <a:latin typeface="Arial" charset="0"/>
                    <a:ea typeface="ＭＳ Ｐゴシック" pitchFamily="1" charset="-128"/>
                  </a:endParaRPr>
                </a:p>
              </p:txBody>
            </p:sp>
            <p:grpSp>
              <p:nvGrpSpPr>
                <p:cNvPr id="207" name="Group 206"/>
                <p:cNvGrpSpPr/>
                <p:nvPr/>
              </p:nvGrpSpPr>
              <p:grpSpPr>
                <a:xfrm>
                  <a:off x="5252327" y="4068448"/>
                  <a:ext cx="144000" cy="276999"/>
                  <a:chOff x="5338591" y="3657271"/>
                  <a:chExt cx="144000" cy="276999"/>
                </a:xfrm>
              </p:grpSpPr>
              <p:sp>
                <p:nvSpPr>
                  <p:cNvPr id="208" name="Oval 207"/>
                  <p:cNvSpPr/>
                  <p:nvPr/>
                </p:nvSpPr>
                <p:spPr bwMode="auto">
                  <a:xfrm>
                    <a:off x="5338591" y="3723406"/>
                    <a:ext cx="144000" cy="144000"/>
                  </a:xfrm>
                  <a:prstGeom prst="ellipse">
                    <a:avLst/>
                  </a:prstGeom>
                  <a:noFill/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GB" sz="300" dirty="0">
                      <a:solidFill>
                        <a:srgbClr val="58656A"/>
                      </a:solidFill>
                      <a:latin typeface="Arial" charset="0"/>
                      <a:ea typeface="ＭＳ Ｐゴシック" pitchFamily="1" charset="-128"/>
                    </a:endParaRPr>
                  </a:p>
                </p:txBody>
              </p:sp>
              <p:sp>
                <p:nvSpPr>
                  <p:cNvPr id="209" name="TextBox 208"/>
                  <p:cNvSpPr txBox="1"/>
                  <p:nvPr/>
                </p:nvSpPr>
                <p:spPr>
                  <a:xfrm>
                    <a:off x="5355511" y="3657271"/>
                    <a:ext cx="108000" cy="276999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spAutoFit/>
                  </a:bodyPr>
                  <a:lstStyle/>
                  <a:p>
                    <a:pPr algn="ctr"/>
                    <a:r>
                      <a:rPr lang="nl-BE" sz="1200" dirty="0">
                        <a:solidFill>
                          <a:srgbClr val="58656A"/>
                        </a:solidFill>
                      </a:rPr>
                      <a:t>3</a:t>
                    </a:r>
                    <a:endParaRPr lang="en-GB" sz="1200" dirty="0">
                      <a:solidFill>
                        <a:srgbClr val="58656A"/>
                      </a:solidFill>
                    </a:endParaRPr>
                  </a:p>
                </p:txBody>
              </p:sp>
            </p:grpSp>
          </p:grpSp>
          <p:grpSp>
            <p:nvGrpSpPr>
              <p:cNvPr id="177" name="Group 176"/>
              <p:cNvGrpSpPr/>
              <p:nvPr/>
            </p:nvGrpSpPr>
            <p:grpSpPr>
              <a:xfrm>
                <a:off x="3805118" y="4733304"/>
                <a:ext cx="1044475" cy="276999"/>
                <a:chOff x="5252327" y="4068448"/>
                <a:chExt cx="1044475" cy="276999"/>
              </a:xfrm>
            </p:grpSpPr>
            <p:cxnSp>
              <p:nvCxnSpPr>
                <p:cNvPr id="200" name="Straight Connector 199"/>
                <p:cNvCxnSpPr/>
                <p:nvPr/>
              </p:nvCxnSpPr>
              <p:spPr bwMode="auto">
                <a:xfrm flipV="1">
                  <a:off x="5433652" y="4191681"/>
                  <a:ext cx="685277" cy="3240"/>
                </a:xfrm>
                <a:prstGeom prst="line">
                  <a:avLst/>
                </a:prstGeom>
                <a:solidFill>
                  <a:srgbClr val="6E87A9"/>
                </a:solidFill>
                <a:ln w="57150" cap="flat" cmpd="sng" algn="ctr">
                  <a:solidFill>
                    <a:srgbClr val="58656A">
                      <a:lumMod val="60000"/>
                      <a:lumOff val="40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sp>
              <p:nvSpPr>
                <p:cNvPr id="201" name="Rectangle 200"/>
                <p:cNvSpPr/>
                <p:nvPr/>
              </p:nvSpPr>
              <p:spPr bwMode="auto">
                <a:xfrm>
                  <a:off x="6167601" y="4137465"/>
                  <a:ext cx="129201" cy="104735"/>
                </a:xfrm>
                <a:prstGeom prst="rect">
                  <a:avLst/>
                </a:pr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GB" sz="2000">
                    <a:solidFill>
                      <a:srgbClr val="58656A"/>
                    </a:solidFill>
                    <a:latin typeface="Arial" charset="0"/>
                    <a:ea typeface="ＭＳ Ｐゴシック" pitchFamily="1" charset="-128"/>
                  </a:endParaRPr>
                </a:p>
              </p:txBody>
            </p:sp>
            <p:grpSp>
              <p:nvGrpSpPr>
                <p:cNvPr id="202" name="Group 201"/>
                <p:cNvGrpSpPr/>
                <p:nvPr/>
              </p:nvGrpSpPr>
              <p:grpSpPr>
                <a:xfrm>
                  <a:off x="5252327" y="4068448"/>
                  <a:ext cx="144000" cy="276999"/>
                  <a:chOff x="5338591" y="3657271"/>
                  <a:chExt cx="144000" cy="276999"/>
                </a:xfrm>
              </p:grpSpPr>
              <p:sp>
                <p:nvSpPr>
                  <p:cNvPr id="203" name="Oval 202"/>
                  <p:cNvSpPr/>
                  <p:nvPr/>
                </p:nvSpPr>
                <p:spPr bwMode="auto">
                  <a:xfrm>
                    <a:off x="5338591" y="3723406"/>
                    <a:ext cx="144000" cy="144000"/>
                  </a:xfrm>
                  <a:prstGeom prst="ellipse">
                    <a:avLst/>
                  </a:prstGeom>
                  <a:noFill/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GB" sz="300" dirty="0">
                      <a:solidFill>
                        <a:srgbClr val="58656A"/>
                      </a:solidFill>
                      <a:latin typeface="Arial" charset="0"/>
                      <a:ea typeface="ＭＳ Ｐゴシック" pitchFamily="1" charset="-128"/>
                    </a:endParaRPr>
                  </a:p>
                </p:txBody>
              </p:sp>
              <p:sp>
                <p:nvSpPr>
                  <p:cNvPr id="204" name="TextBox 203"/>
                  <p:cNvSpPr txBox="1"/>
                  <p:nvPr/>
                </p:nvSpPr>
                <p:spPr>
                  <a:xfrm>
                    <a:off x="5355511" y="3657271"/>
                    <a:ext cx="108000" cy="276999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spAutoFit/>
                  </a:bodyPr>
                  <a:lstStyle/>
                  <a:p>
                    <a:pPr algn="ctr"/>
                    <a:r>
                      <a:rPr lang="nl-BE" sz="1200" dirty="0">
                        <a:solidFill>
                          <a:srgbClr val="58656A"/>
                        </a:solidFill>
                      </a:rPr>
                      <a:t>4</a:t>
                    </a:r>
                    <a:endParaRPr lang="en-GB" sz="1200" dirty="0">
                      <a:solidFill>
                        <a:srgbClr val="58656A"/>
                      </a:solidFill>
                    </a:endParaRPr>
                  </a:p>
                </p:txBody>
              </p:sp>
            </p:grpSp>
          </p:grpSp>
          <p:grpSp>
            <p:nvGrpSpPr>
              <p:cNvPr id="178" name="Group 177"/>
              <p:cNvGrpSpPr/>
              <p:nvPr/>
            </p:nvGrpSpPr>
            <p:grpSpPr>
              <a:xfrm>
                <a:off x="3805118" y="5472225"/>
                <a:ext cx="840711" cy="3985"/>
                <a:chOff x="3826346" y="5493143"/>
                <a:chExt cx="840711" cy="3985"/>
              </a:xfrm>
            </p:grpSpPr>
            <p:cxnSp>
              <p:nvCxnSpPr>
                <p:cNvPr id="198" name="Straight Connector 197"/>
                <p:cNvCxnSpPr/>
                <p:nvPr/>
              </p:nvCxnSpPr>
              <p:spPr bwMode="auto">
                <a:xfrm>
                  <a:off x="3826346" y="5497128"/>
                  <a:ext cx="108001" cy="0"/>
                </a:xfrm>
                <a:prstGeom prst="line">
                  <a:avLst/>
                </a:prstGeom>
                <a:solidFill>
                  <a:srgbClr val="6E87A9"/>
                </a:solidFill>
                <a:ln w="57150" cap="flat" cmpd="sng" algn="ctr">
                  <a:solidFill>
                    <a:srgbClr val="00B05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99" name="Straight Connector 198"/>
                <p:cNvCxnSpPr/>
                <p:nvPr/>
              </p:nvCxnSpPr>
              <p:spPr bwMode="auto">
                <a:xfrm flipV="1">
                  <a:off x="3981779" y="5493143"/>
                  <a:ext cx="685278" cy="3240"/>
                </a:xfrm>
                <a:prstGeom prst="line">
                  <a:avLst/>
                </a:prstGeom>
                <a:solidFill>
                  <a:srgbClr val="6E87A9"/>
                </a:solidFill>
                <a:ln w="57150" cap="flat" cmpd="sng" algn="ctr">
                  <a:solidFill>
                    <a:srgbClr val="58656A">
                      <a:lumMod val="60000"/>
                      <a:lumOff val="40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cxnSp>
            <p:nvCxnSpPr>
              <p:cNvPr id="179" name="Straight Connector 178"/>
              <p:cNvCxnSpPr/>
              <p:nvPr/>
            </p:nvCxnSpPr>
            <p:spPr bwMode="auto">
              <a:xfrm>
                <a:off x="3716083" y="5054254"/>
                <a:ext cx="1346769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180" name="Group 179"/>
              <p:cNvGrpSpPr/>
              <p:nvPr/>
            </p:nvGrpSpPr>
            <p:grpSpPr>
              <a:xfrm>
                <a:off x="3805118" y="5363410"/>
                <a:ext cx="840711" cy="3240"/>
                <a:chOff x="3826346" y="5363410"/>
                <a:chExt cx="840711" cy="3240"/>
              </a:xfrm>
            </p:grpSpPr>
            <p:cxnSp>
              <p:nvCxnSpPr>
                <p:cNvPr id="196" name="Straight Connector 195"/>
                <p:cNvCxnSpPr/>
                <p:nvPr/>
              </p:nvCxnSpPr>
              <p:spPr bwMode="auto">
                <a:xfrm>
                  <a:off x="3826346" y="5364220"/>
                  <a:ext cx="108001" cy="0"/>
                </a:xfrm>
                <a:prstGeom prst="line">
                  <a:avLst/>
                </a:prstGeom>
                <a:solidFill>
                  <a:srgbClr val="6E87A9"/>
                </a:solidFill>
                <a:ln w="57150" cap="flat" cmpd="sng" algn="ctr">
                  <a:solidFill>
                    <a:srgbClr val="00B05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97" name="Straight Connector 196"/>
                <p:cNvCxnSpPr/>
                <p:nvPr/>
              </p:nvCxnSpPr>
              <p:spPr bwMode="auto">
                <a:xfrm flipV="1">
                  <a:off x="3981779" y="5363410"/>
                  <a:ext cx="685278" cy="3240"/>
                </a:xfrm>
                <a:prstGeom prst="line">
                  <a:avLst/>
                </a:prstGeom>
                <a:solidFill>
                  <a:srgbClr val="6E87A9"/>
                </a:solidFill>
                <a:ln w="57150" cap="flat" cmpd="sng" algn="ctr">
                  <a:solidFill>
                    <a:srgbClr val="58656A">
                      <a:lumMod val="60000"/>
                      <a:lumOff val="40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181" name="Group 180"/>
              <p:cNvGrpSpPr/>
              <p:nvPr/>
            </p:nvGrpSpPr>
            <p:grpSpPr>
              <a:xfrm>
                <a:off x="3805118" y="5581785"/>
                <a:ext cx="840711" cy="3985"/>
                <a:chOff x="3826346" y="5493143"/>
                <a:chExt cx="840711" cy="3985"/>
              </a:xfrm>
            </p:grpSpPr>
            <p:cxnSp>
              <p:nvCxnSpPr>
                <p:cNvPr id="194" name="Straight Connector 193"/>
                <p:cNvCxnSpPr/>
                <p:nvPr/>
              </p:nvCxnSpPr>
              <p:spPr bwMode="auto">
                <a:xfrm>
                  <a:off x="3826346" y="5497128"/>
                  <a:ext cx="108001" cy="0"/>
                </a:xfrm>
                <a:prstGeom prst="line">
                  <a:avLst/>
                </a:prstGeom>
                <a:solidFill>
                  <a:srgbClr val="6E87A9"/>
                </a:solidFill>
                <a:ln w="57150" cap="flat" cmpd="sng" algn="ctr">
                  <a:solidFill>
                    <a:srgbClr val="00B05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95" name="Straight Connector 194"/>
                <p:cNvCxnSpPr/>
                <p:nvPr/>
              </p:nvCxnSpPr>
              <p:spPr bwMode="auto">
                <a:xfrm flipV="1">
                  <a:off x="3981779" y="5493143"/>
                  <a:ext cx="685278" cy="3240"/>
                </a:xfrm>
                <a:prstGeom prst="line">
                  <a:avLst/>
                </a:prstGeom>
                <a:solidFill>
                  <a:srgbClr val="6E87A9"/>
                </a:solidFill>
                <a:ln w="57150" cap="flat" cmpd="sng" algn="ctr">
                  <a:solidFill>
                    <a:srgbClr val="58656A">
                      <a:lumMod val="60000"/>
                      <a:lumOff val="40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182" name="Group 181"/>
              <p:cNvGrpSpPr/>
              <p:nvPr/>
            </p:nvGrpSpPr>
            <p:grpSpPr>
              <a:xfrm>
                <a:off x="3805118" y="5691345"/>
                <a:ext cx="840711" cy="3985"/>
                <a:chOff x="3826346" y="5493143"/>
                <a:chExt cx="840711" cy="3985"/>
              </a:xfrm>
            </p:grpSpPr>
            <p:cxnSp>
              <p:nvCxnSpPr>
                <p:cNvPr id="192" name="Straight Connector 191"/>
                <p:cNvCxnSpPr/>
                <p:nvPr/>
              </p:nvCxnSpPr>
              <p:spPr bwMode="auto">
                <a:xfrm>
                  <a:off x="3826346" y="5497128"/>
                  <a:ext cx="108001" cy="0"/>
                </a:xfrm>
                <a:prstGeom prst="line">
                  <a:avLst/>
                </a:prstGeom>
                <a:solidFill>
                  <a:srgbClr val="6E87A9"/>
                </a:solidFill>
                <a:ln w="57150" cap="flat" cmpd="sng" algn="ctr">
                  <a:solidFill>
                    <a:srgbClr val="00B05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93" name="Straight Connector 192"/>
                <p:cNvCxnSpPr/>
                <p:nvPr/>
              </p:nvCxnSpPr>
              <p:spPr bwMode="auto">
                <a:xfrm flipV="1">
                  <a:off x="3981779" y="5493143"/>
                  <a:ext cx="685278" cy="3240"/>
                </a:xfrm>
                <a:prstGeom prst="line">
                  <a:avLst/>
                </a:prstGeom>
                <a:solidFill>
                  <a:srgbClr val="6E87A9"/>
                </a:solidFill>
                <a:ln w="57150" cap="flat" cmpd="sng" algn="ctr">
                  <a:solidFill>
                    <a:srgbClr val="58656A">
                      <a:lumMod val="60000"/>
                      <a:lumOff val="40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183" name="Group 182"/>
              <p:cNvGrpSpPr/>
              <p:nvPr/>
            </p:nvGrpSpPr>
            <p:grpSpPr>
              <a:xfrm>
                <a:off x="3805118" y="5800905"/>
                <a:ext cx="840711" cy="3985"/>
                <a:chOff x="3826346" y="5493143"/>
                <a:chExt cx="840711" cy="3985"/>
              </a:xfrm>
            </p:grpSpPr>
            <p:cxnSp>
              <p:nvCxnSpPr>
                <p:cNvPr id="190" name="Straight Connector 189"/>
                <p:cNvCxnSpPr/>
                <p:nvPr/>
              </p:nvCxnSpPr>
              <p:spPr bwMode="auto">
                <a:xfrm>
                  <a:off x="3826346" y="5497128"/>
                  <a:ext cx="108001" cy="0"/>
                </a:xfrm>
                <a:prstGeom prst="line">
                  <a:avLst/>
                </a:prstGeom>
                <a:solidFill>
                  <a:srgbClr val="6E87A9"/>
                </a:solidFill>
                <a:ln w="57150" cap="flat" cmpd="sng" algn="ctr">
                  <a:solidFill>
                    <a:srgbClr val="00B05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91" name="Straight Connector 190"/>
                <p:cNvCxnSpPr/>
                <p:nvPr/>
              </p:nvCxnSpPr>
              <p:spPr bwMode="auto">
                <a:xfrm flipV="1">
                  <a:off x="3981779" y="5493143"/>
                  <a:ext cx="685278" cy="3240"/>
                </a:xfrm>
                <a:prstGeom prst="line">
                  <a:avLst/>
                </a:prstGeom>
                <a:solidFill>
                  <a:srgbClr val="6E87A9"/>
                </a:solidFill>
                <a:ln w="57150" cap="flat" cmpd="sng" algn="ctr">
                  <a:solidFill>
                    <a:srgbClr val="58656A">
                      <a:lumMod val="60000"/>
                      <a:lumOff val="40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184" name="Group 183"/>
              <p:cNvGrpSpPr/>
              <p:nvPr/>
            </p:nvGrpSpPr>
            <p:grpSpPr>
              <a:xfrm>
                <a:off x="3805118" y="5910465"/>
                <a:ext cx="840711" cy="3985"/>
                <a:chOff x="3826346" y="5493143"/>
                <a:chExt cx="840711" cy="3985"/>
              </a:xfrm>
            </p:grpSpPr>
            <p:cxnSp>
              <p:nvCxnSpPr>
                <p:cNvPr id="188" name="Straight Connector 187"/>
                <p:cNvCxnSpPr/>
                <p:nvPr/>
              </p:nvCxnSpPr>
              <p:spPr bwMode="auto">
                <a:xfrm>
                  <a:off x="3826346" y="5497128"/>
                  <a:ext cx="108001" cy="0"/>
                </a:xfrm>
                <a:prstGeom prst="line">
                  <a:avLst/>
                </a:prstGeom>
                <a:solidFill>
                  <a:srgbClr val="6E87A9"/>
                </a:solidFill>
                <a:ln w="57150" cap="flat" cmpd="sng" algn="ctr">
                  <a:solidFill>
                    <a:srgbClr val="00B05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89" name="Straight Connector 188"/>
                <p:cNvCxnSpPr/>
                <p:nvPr/>
              </p:nvCxnSpPr>
              <p:spPr bwMode="auto">
                <a:xfrm flipV="1">
                  <a:off x="3981779" y="5493143"/>
                  <a:ext cx="685278" cy="3240"/>
                </a:xfrm>
                <a:prstGeom prst="line">
                  <a:avLst/>
                </a:prstGeom>
                <a:solidFill>
                  <a:srgbClr val="6E87A9"/>
                </a:solidFill>
                <a:ln w="57150" cap="flat" cmpd="sng" algn="ctr">
                  <a:solidFill>
                    <a:srgbClr val="58656A">
                      <a:lumMod val="60000"/>
                      <a:lumOff val="40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185" name="Group 184"/>
              <p:cNvGrpSpPr/>
              <p:nvPr/>
            </p:nvGrpSpPr>
            <p:grpSpPr>
              <a:xfrm>
                <a:off x="3805118" y="6020028"/>
                <a:ext cx="840711" cy="3985"/>
                <a:chOff x="3826346" y="5493143"/>
                <a:chExt cx="840711" cy="3985"/>
              </a:xfrm>
            </p:grpSpPr>
            <p:cxnSp>
              <p:nvCxnSpPr>
                <p:cNvPr id="186" name="Straight Connector 185"/>
                <p:cNvCxnSpPr/>
                <p:nvPr/>
              </p:nvCxnSpPr>
              <p:spPr bwMode="auto">
                <a:xfrm>
                  <a:off x="3826346" y="5497128"/>
                  <a:ext cx="108001" cy="0"/>
                </a:xfrm>
                <a:prstGeom prst="line">
                  <a:avLst/>
                </a:prstGeom>
                <a:solidFill>
                  <a:srgbClr val="6E87A9"/>
                </a:solidFill>
                <a:ln w="57150" cap="flat" cmpd="sng" algn="ctr">
                  <a:solidFill>
                    <a:srgbClr val="00B05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87" name="Straight Connector 186"/>
                <p:cNvCxnSpPr/>
                <p:nvPr/>
              </p:nvCxnSpPr>
              <p:spPr bwMode="auto">
                <a:xfrm flipV="1">
                  <a:off x="3981779" y="5493143"/>
                  <a:ext cx="685278" cy="3240"/>
                </a:xfrm>
                <a:prstGeom prst="line">
                  <a:avLst/>
                </a:prstGeom>
                <a:solidFill>
                  <a:srgbClr val="6E87A9"/>
                </a:solidFill>
                <a:ln w="57150" cap="flat" cmpd="sng" algn="ctr">
                  <a:solidFill>
                    <a:srgbClr val="58656A">
                      <a:lumMod val="60000"/>
                      <a:lumOff val="40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</p:grpSp>
      <p:sp>
        <p:nvSpPr>
          <p:cNvPr id="224" name="TextBox 223"/>
          <p:cNvSpPr txBox="1"/>
          <p:nvPr/>
        </p:nvSpPr>
        <p:spPr>
          <a:xfrm>
            <a:off x="971600" y="1484784"/>
            <a:ext cx="6956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i="1" dirty="0" err="1">
                <a:solidFill>
                  <a:srgbClr val="58656A"/>
                </a:solidFill>
              </a:rPr>
              <a:t>Illustration</a:t>
            </a:r>
            <a:r>
              <a:rPr lang="nl-BE" i="1" dirty="0">
                <a:solidFill>
                  <a:srgbClr val="58656A"/>
                </a:solidFill>
              </a:rPr>
              <a:t> </a:t>
            </a:r>
            <a:r>
              <a:rPr lang="nl-BE" i="1" dirty="0" err="1">
                <a:solidFill>
                  <a:srgbClr val="58656A"/>
                </a:solidFill>
              </a:rPr>
              <a:t>with</a:t>
            </a:r>
            <a:r>
              <a:rPr lang="nl-BE" i="1" dirty="0">
                <a:solidFill>
                  <a:srgbClr val="58656A"/>
                </a:solidFill>
              </a:rPr>
              <a:t> 4 new </a:t>
            </a:r>
            <a:r>
              <a:rPr lang="nl-BE" i="1" dirty="0" err="1">
                <a:solidFill>
                  <a:srgbClr val="58656A"/>
                </a:solidFill>
              </a:rPr>
              <a:t>incoming</a:t>
            </a:r>
            <a:r>
              <a:rPr lang="nl-BE" i="1" dirty="0">
                <a:solidFill>
                  <a:srgbClr val="58656A"/>
                </a:solidFill>
              </a:rPr>
              <a:t> records </a:t>
            </a:r>
            <a:r>
              <a:rPr lang="nl-BE" i="1" dirty="0" err="1">
                <a:solidFill>
                  <a:srgbClr val="58656A"/>
                </a:solidFill>
              </a:rPr>
              <a:t>for</a:t>
            </a:r>
            <a:r>
              <a:rPr lang="nl-BE" i="1" dirty="0">
                <a:solidFill>
                  <a:srgbClr val="58656A"/>
                </a:solidFill>
              </a:rPr>
              <a:t> </a:t>
            </a:r>
            <a:r>
              <a:rPr lang="nl-BE" i="1" dirty="0" err="1">
                <a:solidFill>
                  <a:srgbClr val="58656A"/>
                </a:solidFill>
              </a:rPr>
              <a:t>an</a:t>
            </a:r>
            <a:r>
              <a:rPr lang="nl-BE" i="1" dirty="0">
                <a:solidFill>
                  <a:srgbClr val="58656A"/>
                </a:solidFill>
              </a:rPr>
              <a:t> </a:t>
            </a:r>
            <a:r>
              <a:rPr lang="nl-BE" i="1" dirty="0" err="1">
                <a:solidFill>
                  <a:srgbClr val="58656A"/>
                </a:solidFill>
              </a:rPr>
              <a:t>existing</a:t>
            </a:r>
            <a:r>
              <a:rPr lang="nl-BE" i="1" dirty="0">
                <a:solidFill>
                  <a:srgbClr val="58656A"/>
                </a:solidFill>
              </a:rPr>
              <a:t> register</a:t>
            </a:r>
            <a:endParaRPr lang="en-GB" i="1" dirty="0">
              <a:solidFill>
                <a:srgbClr val="58656A"/>
              </a:solidFill>
            </a:endParaRPr>
          </a:p>
        </p:txBody>
      </p:sp>
      <p:sp>
        <p:nvSpPr>
          <p:cNvPr id="225" name="Rounded Rectangle 4"/>
          <p:cNvSpPr/>
          <p:nvPr/>
        </p:nvSpPr>
        <p:spPr bwMode="auto">
          <a:xfrm>
            <a:off x="2796910" y="2422598"/>
            <a:ext cx="990000" cy="72144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FFFFFF"/>
                </a:solidFill>
                <a:latin typeface="Arial" charset="0"/>
                <a:ea typeface="ＭＳ Ｐゴシック" pitchFamily="1" charset="-128"/>
              </a:rPr>
              <a:t>Pre-checks</a:t>
            </a:r>
          </a:p>
        </p:txBody>
      </p:sp>
      <p:sp>
        <p:nvSpPr>
          <p:cNvPr id="226" name="Rectangle 12"/>
          <p:cNvSpPr/>
          <p:nvPr/>
        </p:nvSpPr>
        <p:spPr bwMode="auto">
          <a:xfrm>
            <a:off x="2592454" y="2103826"/>
            <a:ext cx="1309111" cy="1252350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58656A"/>
                </a:solidFill>
                <a:latin typeface="Arial" charset="0"/>
                <a:ea typeface="ＭＳ Ｐゴシック" pitchFamily="1" charset="-128"/>
              </a:rPr>
              <a:t>SAS ETL</a:t>
            </a:r>
          </a:p>
        </p:txBody>
      </p:sp>
      <p:cxnSp>
        <p:nvCxnSpPr>
          <p:cNvPr id="227" name="Straight Arrow Connector 35"/>
          <p:cNvCxnSpPr>
            <a:stCxn id="91" idx="3"/>
            <a:endCxn id="226" idx="1"/>
          </p:cNvCxnSpPr>
          <p:nvPr/>
        </p:nvCxnSpPr>
        <p:spPr bwMode="auto">
          <a:xfrm>
            <a:off x="2223440" y="2725883"/>
            <a:ext cx="369014" cy="411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114749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Data Warehouse Layers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Different levels of data storage</a:t>
            </a:r>
          </a:p>
        </p:txBody>
      </p:sp>
    </p:spTree>
    <p:extLst>
      <p:ext uri="{BB962C8B-B14F-4D97-AF65-F5344CB8AC3E}">
        <p14:creationId xmlns:p14="http://schemas.microsoft.com/office/powerpoint/2010/main" val="1758484114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43">
  <a:themeElements>
    <a:clrScheme name="Sciensano">
      <a:dk1>
        <a:srgbClr val="58595B"/>
      </a:dk1>
      <a:lt1>
        <a:srgbClr val="FFFFFF"/>
      </a:lt1>
      <a:dk2>
        <a:srgbClr val="006633"/>
      </a:dk2>
      <a:lt2>
        <a:srgbClr val="3AAA35"/>
      </a:lt2>
      <a:accent1>
        <a:srgbClr val="3AAA35"/>
      </a:accent1>
      <a:accent2>
        <a:srgbClr val="006633"/>
      </a:accent2>
      <a:accent3>
        <a:srgbClr val="BCCF00"/>
      </a:accent3>
      <a:accent4>
        <a:srgbClr val="FAD500"/>
      </a:accent4>
      <a:accent5>
        <a:srgbClr val="F29D00"/>
      </a:accent5>
      <a:accent6>
        <a:srgbClr val="C85019"/>
      </a:accent6>
      <a:hlink>
        <a:srgbClr val="58595B"/>
      </a:hlink>
      <a:folHlink>
        <a:srgbClr val="3AAA35"/>
      </a:folHlink>
    </a:clrScheme>
    <a:fontScheme name="Sciensa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Presentation43UK</Template>
  <TotalTime>0</TotalTime>
  <Words>1294</Words>
  <Application>Microsoft Office PowerPoint</Application>
  <PresentationFormat>On-screen Show (4:3)</PresentationFormat>
  <Paragraphs>280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7" baseType="lpstr">
      <vt:lpstr>Arial</vt:lpstr>
      <vt:lpstr>Tahoma</vt:lpstr>
      <vt:lpstr>Wingdings</vt:lpstr>
      <vt:lpstr>Presentation43</vt:lpstr>
      <vt:lpstr>PowerPoint Presentation</vt:lpstr>
      <vt:lpstr>PowerPoint Presentation</vt:lpstr>
      <vt:lpstr>High level flow</vt:lpstr>
      <vt:lpstr>Technical facilitator</vt:lpstr>
      <vt:lpstr>PowerPoint Presentation</vt:lpstr>
      <vt:lpstr>Data Quality Control</vt:lpstr>
      <vt:lpstr>Data Quality Control</vt:lpstr>
      <vt:lpstr>Data Quality Control</vt:lpstr>
      <vt:lpstr>PowerPoint Presentation</vt:lpstr>
      <vt:lpstr>Data Warehouse Layers</vt:lpstr>
      <vt:lpstr>PowerPoint Presentation</vt:lpstr>
      <vt:lpstr>DWH Validation</vt:lpstr>
      <vt:lpstr>STG Flow Control Flags</vt:lpstr>
      <vt:lpstr>DWH Validation</vt:lpstr>
      <vt:lpstr>STG Flow Control Flags</vt:lpstr>
      <vt:lpstr>Corporate Data warehouse</vt:lpstr>
      <vt:lpstr>Recap: Data Validation Steps</vt:lpstr>
      <vt:lpstr>PowerPoint Presentation</vt:lpstr>
      <vt:lpstr>Data Analysis</vt:lpstr>
      <vt:lpstr>Data Analysis</vt:lpstr>
      <vt:lpstr>PowerPoint Presentation</vt:lpstr>
      <vt:lpstr>User access</vt:lpstr>
      <vt:lpstr>PowerPoint Presentation</vt:lpstr>
      <vt:lpstr>Citrix</vt:lpstr>
      <vt:lpstr>Citrix</vt:lpstr>
      <vt:lpstr>Citrix</vt:lpstr>
      <vt:lpstr>PowerPoint Presentation</vt:lpstr>
      <vt:lpstr>Enterprise Guide</vt:lpstr>
      <vt:lpstr>Enterprise Guide</vt:lpstr>
      <vt:lpstr>Enterprise Guide</vt:lpstr>
      <vt:lpstr>Enterprise Guide</vt:lpstr>
      <vt:lpstr>Enterprise Guide</vt:lpstr>
      <vt:lpstr>PowerPoint Presentation</vt:lpstr>
    </vt:vector>
  </TitlesOfParts>
  <Company>SCIENSANO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Andreas Gryncewicz</dc:creator>
  <cp:lastModifiedBy>Andreas Gryncewicz</cp:lastModifiedBy>
  <cp:revision>49</cp:revision>
  <dcterms:created xsi:type="dcterms:W3CDTF">2020-11-24T13:11:36Z</dcterms:created>
  <dcterms:modified xsi:type="dcterms:W3CDTF">2023-06-16T05:53:07Z</dcterms:modified>
</cp:coreProperties>
</file>