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05" r:id="rId2"/>
    <p:sldId id="440" r:id="rId3"/>
    <p:sldId id="468" r:id="rId4"/>
    <p:sldId id="473" r:id="rId5"/>
    <p:sldId id="474" r:id="rId6"/>
    <p:sldId id="472" r:id="rId7"/>
    <p:sldId id="437" r:id="rId8"/>
    <p:sldId id="451" r:id="rId9"/>
    <p:sldId id="447" r:id="rId1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84649" autoAdjust="0"/>
  </p:normalViewPr>
  <p:slideViewPr>
    <p:cSldViewPr snapToGrid="0" showGuides="1">
      <p:cViewPr varScale="1">
        <p:scale>
          <a:sx n="82" d="100"/>
          <a:sy n="82" d="100"/>
        </p:scale>
        <p:origin x="1090"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21-08-24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21-08-24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23/08/2024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679556270"/>
              </p:ext>
            </p:extLst>
          </p:nvPr>
        </p:nvGraphicFramePr>
        <p:xfrm>
          <a:off x="326571" y="1856792"/>
          <a:ext cx="11484427" cy="2857588"/>
        </p:xfrm>
        <a:graphic>
          <a:graphicData uri="http://schemas.openxmlformats.org/drawingml/2006/table">
            <a:tbl>
              <a:tblPr firstRow="1" bandRow="1">
                <a:tableStyleId>{5C22544A-7EE6-4342-B048-85BDC9FD1C3A}</a:tableStyleId>
              </a:tblPr>
              <a:tblGrid>
                <a:gridCol w="399812">
                  <a:extLst>
                    <a:ext uri="{9D8B030D-6E8A-4147-A177-3AD203B41FA5}">
                      <a16:colId xmlns:a16="http://schemas.microsoft.com/office/drawing/2014/main" val="2362710029"/>
                    </a:ext>
                  </a:extLst>
                </a:gridCol>
                <a:gridCol w="1563543">
                  <a:extLst>
                    <a:ext uri="{9D8B030D-6E8A-4147-A177-3AD203B41FA5}">
                      <a16:colId xmlns:a16="http://schemas.microsoft.com/office/drawing/2014/main" val="2935475783"/>
                    </a:ext>
                  </a:extLst>
                </a:gridCol>
                <a:gridCol w="7483405">
                  <a:extLst>
                    <a:ext uri="{9D8B030D-6E8A-4147-A177-3AD203B41FA5}">
                      <a16:colId xmlns:a16="http://schemas.microsoft.com/office/drawing/2014/main" val="382615948"/>
                    </a:ext>
                  </a:extLst>
                </a:gridCol>
                <a:gridCol w="2037667">
                  <a:extLst>
                    <a:ext uri="{9D8B030D-6E8A-4147-A177-3AD203B41FA5}">
                      <a16:colId xmlns:a16="http://schemas.microsoft.com/office/drawing/2014/main" val="130071155"/>
                    </a:ext>
                  </a:extLst>
                </a:gridCol>
              </a:tblGrid>
              <a:tr h="394950">
                <a:tc>
                  <a:txBody>
                    <a:bodyPr/>
                    <a:lstStyle/>
                    <a:p>
                      <a:endParaRPr lang="fr-BE"/>
                    </a:p>
                  </a:txBody>
                  <a:tcPr/>
                </a:tc>
                <a:tc>
                  <a:txBody>
                    <a:bodyPr/>
                    <a:lstStyle/>
                    <a:p>
                      <a:r>
                        <a:rPr lang="fr-BE" sz="2000" dirty="0"/>
                        <a:t>WHAT</a:t>
                      </a:r>
                    </a:p>
                  </a:txBody>
                  <a:tcPr/>
                </a:tc>
                <a:tc>
                  <a:txBody>
                    <a:bodyPr/>
                    <a:lstStyle/>
                    <a:p>
                      <a:r>
                        <a:rPr lang="fr-BE" sz="2000" dirty="0"/>
                        <a:t>KEY INFO</a:t>
                      </a:r>
                    </a:p>
                  </a:txBody>
                  <a:tcPr/>
                </a:tc>
                <a:tc>
                  <a:txBody>
                    <a:bodyPr/>
                    <a:lstStyle/>
                    <a:p>
                      <a:r>
                        <a:rPr lang="fr-BE" sz="2000" dirty="0"/>
                        <a:t>KEY DATES</a:t>
                      </a:r>
                    </a:p>
                  </a:txBody>
                  <a:tcPr/>
                </a:tc>
                <a:extLst>
                  <a:ext uri="{0D108BD9-81ED-4DB2-BD59-A6C34878D82A}">
                    <a16:rowId xmlns:a16="http://schemas.microsoft.com/office/drawing/2014/main" val="2150303798"/>
                  </a:ext>
                </a:extLst>
              </a:tr>
              <a:tr h="2461348">
                <a:tc>
                  <a:txBody>
                    <a:bodyPr/>
                    <a:lstStyle/>
                    <a:p>
                      <a:endParaRPr lang="fr-BE" dirty="0"/>
                    </a:p>
                  </a:txBody>
                  <a:tcPr anchor="ctr"/>
                </a:tc>
                <a:tc>
                  <a:txBody>
                    <a:bodyPr/>
                    <a:lstStyle/>
                    <a:p>
                      <a:endParaRPr lang="en-US" sz="1800" b="0" kern="1200" dirty="0">
                        <a:solidFill>
                          <a:schemeClr val="dk1"/>
                        </a:solidFill>
                        <a:effectLst/>
                        <a:latin typeface="+mn-lt"/>
                        <a:ea typeface="+mn-ea"/>
                        <a:cs typeface="+mn-cs"/>
                      </a:endParaRPr>
                    </a:p>
                  </a:txBody>
                  <a:tcPr anchor="ctr"/>
                </a:tc>
                <a:tc>
                  <a:txBody>
                    <a:bodyPr/>
                    <a:lstStyle/>
                    <a:p>
                      <a:pPr marL="0" indent="0" algn="l">
                        <a:lnSpc>
                          <a:spcPct val="150000"/>
                        </a:lnSpc>
                        <a:buFont typeface="Wingdings" panose="05000000000000000000" pitchFamily="2" charset="2"/>
                        <a:buNone/>
                      </a:pPr>
                      <a:r>
                        <a:rPr lang="fr-BE" sz="1800" i="0" dirty="0" err="1"/>
                        <a:t>Coming</a:t>
                      </a:r>
                      <a:r>
                        <a:rPr lang="fr-BE" sz="1800" i="0" dirty="0"/>
                        <a:t> </a:t>
                      </a:r>
                      <a:r>
                        <a:rPr lang="fr-BE" sz="1800" i="0" dirty="0" err="1"/>
                        <a:t>soon</a:t>
                      </a:r>
                      <a:r>
                        <a:rPr lang="fr-BE" sz="1800" i="0" dirty="0"/>
                        <a:t>…</a:t>
                      </a:r>
                    </a:p>
                  </a:txBody>
                  <a:tcPr anchor="ctr"/>
                </a:tc>
                <a:tc>
                  <a:txBody>
                    <a:bodyPr/>
                    <a:lstStyle/>
                    <a:p>
                      <a:endParaRPr lang="fr-BE" sz="1600" dirty="0"/>
                    </a:p>
                  </a:txBody>
                  <a:tcPr anchor="ctr"/>
                </a:tc>
                <a:extLst>
                  <a:ext uri="{0D108BD9-81ED-4DB2-BD59-A6C34878D82A}">
                    <a16:rowId xmlns:a16="http://schemas.microsoft.com/office/drawing/2014/main" val="1951700620"/>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809917852"/>
              </p:ext>
            </p:extLst>
          </p:nvPr>
        </p:nvGraphicFramePr>
        <p:xfrm>
          <a:off x="363895" y="1388726"/>
          <a:ext cx="11447105" cy="2870744"/>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649111">
                <a:tc>
                  <a:txBody>
                    <a:bodyPr/>
                    <a:lstStyle/>
                    <a:p>
                      <a:pPr algn="l"/>
                      <a:r>
                        <a:rPr lang="en-US" sz="1400" b="0" kern="1200" dirty="0">
                          <a:solidFill>
                            <a:schemeClr val="bg2">
                              <a:lumMod val="50000"/>
                            </a:schemeClr>
                          </a:solidFill>
                          <a:latin typeface="+mn-lt"/>
                          <a:ea typeface="+mn-ea"/>
                          <a:cs typeface="+mn-cs"/>
                        </a:rPr>
                        <a:t>Bart De Maeyer</a:t>
                      </a:r>
                    </a:p>
                    <a:p>
                      <a:pPr algn="l"/>
                      <a:r>
                        <a:rPr lang="en-US" sz="1400" b="1" kern="1200" dirty="0">
                          <a:solidFill>
                            <a:schemeClr val="bg2">
                              <a:lumMod val="50000"/>
                            </a:schemeClr>
                          </a:solidFill>
                          <a:latin typeface="+mn-lt"/>
                          <a:ea typeface="+mn-ea"/>
                          <a:cs typeface="+mn-cs"/>
                        </a:rPr>
                        <a:t>UZA</a:t>
                      </a:r>
                    </a:p>
                    <a:p>
                      <a:pPr algn="l"/>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400" b="0" kern="1200" dirty="0">
                          <a:solidFill>
                            <a:schemeClr val="bg2">
                              <a:lumMod val="50000"/>
                            </a:schemeClr>
                          </a:solidFill>
                          <a:latin typeface="+mn-lt"/>
                          <a:ea typeface="+mn-ea"/>
                          <a:cs typeface="+mn-cs"/>
                        </a:rPr>
                        <a:t>INC0214314 – </a:t>
                      </a:r>
                      <a:r>
                        <a:rPr lang="fr-BE" sz="1400" b="0" kern="1200" dirty="0" err="1">
                          <a:solidFill>
                            <a:schemeClr val="bg2">
                              <a:lumMod val="50000"/>
                            </a:schemeClr>
                          </a:solidFill>
                          <a:latin typeface="+mn-lt"/>
                          <a:ea typeface="+mn-ea"/>
                          <a:cs typeface="+mn-cs"/>
                        </a:rPr>
                        <a:t>Invalid</a:t>
                      </a:r>
                      <a:r>
                        <a:rPr lang="fr-BE" sz="1400" b="0" kern="1200" dirty="0">
                          <a:solidFill>
                            <a:schemeClr val="bg2">
                              <a:lumMod val="50000"/>
                            </a:schemeClr>
                          </a:solidFill>
                          <a:latin typeface="+mn-lt"/>
                          <a:ea typeface="+mn-ea"/>
                          <a:cs typeface="+mn-cs"/>
                        </a:rPr>
                        <a:t> </a:t>
                      </a:r>
                      <a:r>
                        <a:rPr lang="fr-BE" sz="1400" b="0" kern="1200" dirty="0" err="1">
                          <a:solidFill>
                            <a:schemeClr val="bg2">
                              <a:lumMod val="50000"/>
                            </a:schemeClr>
                          </a:solidFill>
                          <a:latin typeface="+mn-lt"/>
                          <a:ea typeface="+mn-ea"/>
                          <a:cs typeface="+mn-cs"/>
                        </a:rPr>
                        <a:t>payloads</a:t>
                      </a:r>
                      <a:r>
                        <a:rPr lang="fr-BE" sz="1400" b="0" kern="1200" dirty="0">
                          <a:solidFill>
                            <a:schemeClr val="bg2">
                              <a:lumMod val="50000"/>
                            </a:schemeClr>
                          </a:solidFill>
                          <a:latin typeface="+mn-lt"/>
                          <a:ea typeface="+mn-ea"/>
                          <a:cs typeface="+mn-cs"/>
                        </a:rPr>
                        <a:t> in NIPPIN </a:t>
                      </a:r>
                      <a:r>
                        <a:rPr lang="fr-BE" sz="1400" b="0" kern="1200" dirty="0" err="1">
                          <a:solidFill>
                            <a:schemeClr val="bg2">
                              <a:lumMod val="50000"/>
                            </a:schemeClr>
                          </a:solidFill>
                          <a:latin typeface="+mn-lt"/>
                          <a:ea typeface="+mn-ea"/>
                          <a:cs typeface="+mn-cs"/>
                        </a:rPr>
                        <a:t>database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Resolution has been tested and is scheduled to be deployed over the coming week.</a:t>
                      </a:r>
                    </a:p>
                  </a:txBody>
                  <a:tcPr marL="86357" marR="86357" marT="43206" marB="43206" anchor="ctr" horzOverflow="overflow"/>
                </a:tc>
                <a:extLst>
                  <a:ext uri="{0D108BD9-81ED-4DB2-BD59-A6C34878D82A}">
                    <a16:rowId xmlns:a16="http://schemas.microsoft.com/office/drawing/2014/main" val="1583963352"/>
                  </a:ext>
                </a:extLst>
              </a:tr>
              <a:tr h="922240">
                <a:tc>
                  <a:txBody>
                    <a:bodyPr/>
                    <a:lstStyle/>
                    <a:p>
                      <a:pPr algn="l"/>
                      <a:r>
                        <a:rPr lang="en-US" sz="1400" b="0" kern="1200" dirty="0">
                          <a:solidFill>
                            <a:schemeClr val="bg2">
                              <a:lumMod val="50000"/>
                            </a:schemeClr>
                          </a:solidFill>
                          <a:latin typeface="+mn-lt"/>
                          <a:ea typeface="+mn-ea"/>
                          <a:cs typeface="+mn-cs"/>
                        </a:rPr>
                        <a:t>Bart De Maeyer</a:t>
                      </a:r>
                    </a:p>
                    <a:p>
                      <a:pPr algn="l"/>
                      <a:r>
                        <a:rPr lang="en-US" sz="1400" b="1" kern="1200" dirty="0">
                          <a:solidFill>
                            <a:schemeClr val="bg2">
                              <a:lumMod val="50000"/>
                            </a:schemeClr>
                          </a:solidFill>
                          <a:latin typeface="+mn-lt"/>
                          <a:ea typeface="+mn-ea"/>
                          <a:cs typeface="+mn-cs"/>
                        </a:rPr>
                        <a:t>UZA</a:t>
                      </a:r>
                    </a:p>
                    <a:p>
                      <a:pPr algn="l"/>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INC0214354 – Problem submitting registrations to BCFR</a:t>
                      </a: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Resolved. </a:t>
                      </a:r>
                    </a:p>
                  </a:txBody>
                  <a:tcPr marL="86357" marR="86357" marT="43206" marB="43206" anchor="ctr" horzOverflow="overflow"/>
                </a:tc>
                <a:extLst>
                  <a:ext uri="{0D108BD9-81ED-4DB2-BD59-A6C34878D82A}">
                    <a16:rowId xmlns:a16="http://schemas.microsoft.com/office/drawing/2014/main" val="1347410263"/>
                  </a:ext>
                </a:extLst>
              </a:tr>
              <a:tr h="922240">
                <a:tc>
                  <a:txBody>
                    <a:bodyPr/>
                    <a:lstStyle/>
                    <a:p>
                      <a:pPr algn="l"/>
                      <a:r>
                        <a:rPr lang="en-US" sz="1400" b="0" kern="1200" dirty="0">
                          <a:solidFill>
                            <a:schemeClr val="bg2">
                              <a:lumMod val="50000"/>
                            </a:schemeClr>
                          </a:solidFill>
                          <a:latin typeface="+mn-lt"/>
                          <a:ea typeface="+mn-ea"/>
                          <a:cs typeface="+mn-cs"/>
                        </a:rPr>
                        <a:t>Bart De Maeyer</a:t>
                      </a:r>
                    </a:p>
                    <a:p>
                      <a:pPr algn="l"/>
                      <a:r>
                        <a:rPr lang="en-US" sz="1400" b="1" kern="1200" dirty="0">
                          <a:solidFill>
                            <a:schemeClr val="bg2">
                              <a:lumMod val="50000"/>
                            </a:schemeClr>
                          </a:solidFill>
                          <a:latin typeface="+mn-lt"/>
                          <a:ea typeface="+mn-ea"/>
                          <a:cs typeface="+mn-cs"/>
                        </a:rPr>
                        <a:t>UZA</a:t>
                      </a:r>
                    </a:p>
                    <a:p>
                      <a:pPr algn="l"/>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400" b="0" i="0" kern="1200" dirty="0">
                          <a:solidFill>
                            <a:schemeClr val="bg2">
                              <a:lumMod val="50000"/>
                            </a:schemeClr>
                          </a:solidFill>
                          <a:effectLst/>
                          <a:latin typeface="+mn-lt"/>
                          <a:ea typeface="+mn-ea"/>
                          <a:cs typeface="+mn-cs"/>
                        </a:rPr>
                        <a:t>INC0214357</a:t>
                      </a:r>
                      <a:r>
                        <a:rPr lang="en-US" sz="1400" b="0" i="0" kern="1200" dirty="0">
                          <a:solidFill>
                            <a:schemeClr val="bg2">
                              <a:lumMod val="50000"/>
                            </a:schemeClr>
                          </a:solidFill>
                          <a:effectLst/>
                          <a:latin typeface="+mn-lt"/>
                          <a:ea typeface="+mn-ea"/>
                          <a:cs typeface="+mn-cs"/>
                        </a:rPr>
                        <a:t>- Issue with draft records for BCFR</a:t>
                      </a:r>
                      <a:endParaRPr lang="fr-BE" sz="1800" b="0" i="0" kern="1200" dirty="0">
                        <a:solidFill>
                          <a:schemeClr val="dk1"/>
                        </a:solidFill>
                        <a:effectLst/>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bg2">
                              <a:lumMod val="50000"/>
                            </a:schemeClr>
                          </a:solidFill>
                          <a:effectLst/>
                          <a:latin typeface="+mn-lt"/>
                          <a:ea typeface="+mn-ea"/>
                          <a:cs typeface="+mn-cs"/>
                        </a:rPr>
                        <a:t>Being worked on and will be resolved by the start of September.</a:t>
                      </a:r>
                      <a:endParaRPr lang="en-US" sz="1400" b="0" kern="1200" dirty="0">
                        <a:solidFill>
                          <a:schemeClr val="bg2">
                            <a:lumMod val="50000"/>
                          </a:schemeClr>
                        </a:solidFill>
                      </a:endParaRPr>
                    </a:p>
                  </a:txBody>
                  <a:tcPr marL="86357" marR="86357" marT="43206" marB="43206" anchor="ctr" horzOverflow="overflow"/>
                </a:tc>
                <a:extLst>
                  <a:ext uri="{0D108BD9-81ED-4DB2-BD59-A6C34878D82A}">
                    <a16:rowId xmlns:a16="http://schemas.microsoft.com/office/drawing/2014/main" val="3727707811"/>
                  </a:ext>
                </a:extLst>
              </a:tr>
            </a:tbl>
          </a:graphicData>
        </a:graphic>
      </p:graphicFrame>
    </p:spTree>
    <p:extLst>
      <p:ext uri="{BB962C8B-B14F-4D97-AF65-F5344CB8AC3E}">
        <p14:creationId xmlns:p14="http://schemas.microsoft.com/office/powerpoint/2010/main" val="205847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4239902229"/>
              </p:ext>
            </p:extLst>
          </p:nvPr>
        </p:nvGraphicFramePr>
        <p:xfrm>
          <a:off x="363895" y="1388726"/>
          <a:ext cx="11447105" cy="1948504"/>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19403">
                <a:tc>
                  <a:txBody>
                    <a:bodyPr/>
                    <a:lstStyle/>
                    <a:p>
                      <a:pPr algn="l"/>
                      <a:r>
                        <a:rPr lang="en-US" sz="1400" b="0" kern="1200" dirty="0">
                          <a:solidFill>
                            <a:schemeClr val="bg2">
                              <a:lumMod val="50000"/>
                            </a:schemeClr>
                          </a:solidFill>
                        </a:rPr>
                        <a:t>Dirk De Beule</a:t>
                      </a: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INC0213995: JRE and Log4j vulnerabilities on vhd4dpp.ai.internal.uzgent.be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Testing to be conducted in ACC and PROD. Once patch is tested and confirmed as appropriate we will release to </a:t>
                      </a:r>
                      <a:r>
                        <a:rPr lang="en-US" sz="1400" b="0" kern="1200" dirty="0" err="1">
                          <a:solidFill>
                            <a:schemeClr val="bg2">
                              <a:lumMod val="50000"/>
                            </a:schemeClr>
                          </a:solidFill>
                        </a:rPr>
                        <a:t>UZGent</a:t>
                      </a:r>
                      <a:r>
                        <a:rPr lang="en-US" sz="1400" b="0" kern="1200" dirty="0">
                          <a:solidFill>
                            <a:schemeClr val="bg2">
                              <a:lumMod val="50000"/>
                            </a:schemeClr>
                          </a:solidFill>
                        </a:rPr>
                        <a: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rPr>
                        <a:t>Guillaume </a:t>
                      </a:r>
                      <a:r>
                        <a:rPr lang="en-US" sz="1400" b="0" kern="1200" dirty="0" err="1">
                          <a:solidFill>
                            <a:schemeClr val="bg2">
                              <a:lumMod val="50000"/>
                            </a:schemeClr>
                          </a:solidFill>
                        </a:rPr>
                        <a:t>Delbecque</a:t>
                      </a:r>
                      <a:endParaRPr lang="en-US" sz="1400" b="0" kern="1200" dirty="0">
                        <a:solidFill>
                          <a:schemeClr val="bg2">
                            <a:lumMod val="50000"/>
                          </a:schemeClr>
                        </a:solidFill>
                      </a:endParaRPr>
                    </a:p>
                    <a:p>
                      <a:pPr algn="l"/>
                      <a:r>
                        <a:rPr lang="en-US" sz="1400" b="1" kern="1200" dirty="0">
                          <a:solidFill>
                            <a:schemeClr val="bg2">
                              <a:lumMod val="50000"/>
                            </a:schemeClr>
                          </a:solidFill>
                        </a:rPr>
                        <a:t>CH Mouscron</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INC0213754: Local study associate doesn’t see the registrations made by the local study support, there is unable to verify and submit. This ticket was open since March.</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Some movement on the ticket yesterday, but not quite at resolution stage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2669109164"/>
                  </a:ext>
                </a:extLst>
              </a:tr>
            </a:tbl>
          </a:graphicData>
        </a:graphic>
      </p:graphicFrame>
    </p:spTree>
    <p:extLst>
      <p:ext uri="{BB962C8B-B14F-4D97-AF65-F5344CB8AC3E}">
        <p14:creationId xmlns:p14="http://schemas.microsoft.com/office/powerpoint/2010/main" val="18612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4249622856"/>
              </p:ext>
            </p:extLst>
          </p:nvPr>
        </p:nvGraphicFramePr>
        <p:xfrm>
          <a:off x="363895" y="1388726"/>
          <a:ext cx="11447105" cy="4013304"/>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8952">
                <a:tc>
                  <a:txBody>
                    <a:bodyPr/>
                    <a:lstStyle/>
                    <a:p>
                      <a:pPr algn="l"/>
                      <a:r>
                        <a:rPr lang="en-US" sz="1400" b="0" kern="1200" dirty="0">
                          <a:solidFill>
                            <a:schemeClr val="bg2">
                              <a:lumMod val="50000"/>
                            </a:schemeClr>
                          </a:solidFill>
                        </a:rPr>
                        <a:t>Ryan Monroe</a:t>
                      </a:r>
                    </a:p>
                    <a:p>
                      <a:pPr algn="l"/>
                      <a:r>
                        <a:rPr lang="en-US" sz="1400" b="1" kern="1200" dirty="0">
                          <a:solidFill>
                            <a:schemeClr val="bg2">
                              <a:lumMod val="50000"/>
                            </a:schemeClr>
                          </a:solidFill>
                          <a:latin typeface="+mn-lt"/>
                          <a:ea typeface="+mn-ea"/>
                          <a:cs typeface="+mn-cs"/>
                        </a:rPr>
                        <a:t>UCL St Luc</a:t>
                      </a:r>
                    </a:p>
                  </a:txBody>
                  <a:tcPr marL="86357" marR="86357" marT="43206" marB="43206" anchor="ctr" horzOverflow="overflow"/>
                </a:tc>
                <a:tc>
                  <a:txBody>
                    <a:bodyPr/>
                    <a:lstStyle/>
                    <a:p>
                      <a:r>
                        <a:rPr lang="en-US" sz="1400" kern="1200" dirty="0">
                          <a:solidFill>
                            <a:schemeClr val="dk1"/>
                          </a:solidFill>
                          <a:effectLst/>
                          <a:latin typeface="+mn-lt"/>
                          <a:ea typeface="+mn-ea"/>
                          <a:cs typeface="+mn-cs"/>
                        </a:rPr>
                        <a:t>Would it be possible to schedule a call with your </a:t>
                      </a:r>
                      <a:r>
                        <a:rPr lang="en-US" sz="1400" kern="1200" dirty="0" err="1">
                          <a:solidFill>
                            <a:schemeClr val="dk1"/>
                          </a:solidFill>
                          <a:effectLst/>
                          <a:latin typeface="+mn-lt"/>
                          <a:ea typeface="+mn-ea"/>
                          <a:cs typeface="+mn-cs"/>
                        </a:rPr>
                        <a:t>technicial</a:t>
                      </a:r>
                      <a:r>
                        <a:rPr lang="en-US" sz="1400" kern="1200" dirty="0">
                          <a:solidFill>
                            <a:schemeClr val="dk1"/>
                          </a:solidFill>
                          <a:effectLst/>
                          <a:latin typeface="+mn-lt"/>
                          <a:ea typeface="+mn-ea"/>
                          <a:cs typeface="+mn-cs"/>
                        </a:rPr>
                        <a:t> team regarding the item below? We haven’t had much luck reaching out to the support team to acquire info/documentation on back-end transfer methods supported on architecture 1. Our INC0214307 was converted to RITM0015642. </a:t>
                      </a:r>
                      <a:endParaRPr lang="fr-BE"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fr-BE"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For practical purposes, our team is asked to integrate HIV </a:t>
                      </a:r>
                      <a:r>
                        <a:rPr lang="en-US" sz="1400" kern="1200" dirty="0" err="1">
                          <a:solidFill>
                            <a:schemeClr val="dk1"/>
                          </a:solidFill>
                          <a:effectLst/>
                          <a:latin typeface="+mn-lt"/>
                          <a:ea typeface="+mn-ea"/>
                          <a:cs typeface="+mn-cs"/>
                        </a:rPr>
                        <a:t>registres</a:t>
                      </a:r>
                      <a:r>
                        <a:rPr lang="en-US" sz="1400" kern="1200" dirty="0">
                          <a:solidFill>
                            <a:schemeClr val="dk1"/>
                          </a:solidFill>
                          <a:effectLst/>
                          <a:latin typeface="+mn-lt"/>
                          <a:ea typeface="+mn-ea"/>
                          <a:cs typeface="+mn-cs"/>
                        </a:rPr>
                        <a:t> (HDBP0002-Cohort, HDBP0079-PEP) in Q3/Q4 2024.  </a:t>
                      </a:r>
                      <a:endParaRPr lang="fr-BE"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fr-BE"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Thus our questions for a call would be: </a:t>
                      </a:r>
                      <a:endParaRPr lang="fr-BE"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fr-BE" sz="1400" kern="1200" dirty="0">
                        <a:solidFill>
                          <a:schemeClr val="dk1"/>
                        </a:solidFill>
                        <a:effectLst/>
                        <a:latin typeface="+mn-lt"/>
                        <a:ea typeface="+mn-ea"/>
                        <a:cs typeface="+mn-cs"/>
                      </a:endParaRPr>
                    </a:p>
                    <a:p>
                      <a:pPr lvl="0"/>
                      <a:r>
                        <a:rPr lang="en-US" sz="1400" kern="1200" dirty="0">
                          <a:solidFill>
                            <a:schemeClr val="dk1"/>
                          </a:solidFill>
                          <a:effectLst/>
                          <a:latin typeface="+mn-lt"/>
                          <a:ea typeface="+mn-ea"/>
                          <a:cs typeface="+mn-cs"/>
                        </a:rPr>
                        <a:t>If you could provide an estimate for when these </a:t>
                      </a:r>
                      <a:r>
                        <a:rPr lang="en-US" sz="1400" kern="1200" dirty="0" err="1">
                          <a:solidFill>
                            <a:schemeClr val="dk1"/>
                          </a:solidFill>
                          <a:effectLst/>
                          <a:latin typeface="+mn-lt"/>
                          <a:ea typeface="+mn-ea"/>
                          <a:cs typeface="+mn-cs"/>
                        </a:rPr>
                        <a:t>registres</a:t>
                      </a:r>
                      <a:r>
                        <a:rPr lang="en-US" sz="1400" kern="1200" dirty="0">
                          <a:solidFill>
                            <a:schemeClr val="dk1"/>
                          </a:solidFill>
                          <a:effectLst/>
                          <a:latin typeface="+mn-lt"/>
                          <a:ea typeface="+mn-ea"/>
                          <a:cs typeface="+mn-cs"/>
                        </a:rPr>
                        <a:t> will be migrated to architecture 2, that would be very useful to us. </a:t>
                      </a:r>
                      <a:endParaRPr lang="fr-BE"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fr-BE" sz="1400" kern="1200" dirty="0">
                        <a:solidFill>
                          <a:schemeClr val="dk1"/>
                        </a:solidFill>
                        <a:effectLst/>
                        <a:latin typeface="+mn-lt"/>
                        <a:ea typeface="+mn-ea"/>
                        <a:cs typeface="+mn-cs"/>
                      </a:endParaRPr>
                    </a:p>
                    <a:p>
                      <a:pPr lvl="0"/>
                      <a:r>
                        <a:rPr lang="en-US" sz="1400" kern="1200" dirty="0">
                          <a:solidFill>
                            <a:schemeClr val="dk1"/>
                          </a:solidFill>
                          <a:effectLst/>
                          <a:latin typeface="+mn-lt"/>
                          <a:ea typeface="+mn-ea"/>
                          <a:cs typeface="+mn-cs"/>
                        </a:rPr>
                        <a:t>Additionally, if API method is available, we would like to understand how similar it is to the API method in use for architecture 2. </a:t>
                      </a:r>
                      <a:endParaRPr lang="fr-BE" sz="14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We will be in touch in order to schedule a meeting with you</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555253310"/>
                  </a:ext>
                </a:extLst>
              </a:tr>
            </a:tbl>
          </a:graphicData>
        </a:graphic>
      </p:graphicFrame>
    </p:spTree>
    <p:extLst>
      <p:ext uri="{BB962C8B-B14F-4D97-AF65-F5344CB8AC3E}">
        <p14:creationId xmlns:p14="http://schemas.microsoft.com/office/powerpoint/2010/main" val="30579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99829</TotalTime>
  <Words>439</Words>
  <Application>Microsoft Office PowerPoint</Application>
  <PresentationFormat>Widescreen</PresentationFormat>
  <Paragraphs>65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SC_theme</vt:lpstr>
      <vt:lpstr>ICT Info session 23/08/2024</vt:lpstr>
      <vt:lpstr>CONTENTS</vt:lpstr>
      <vt:lpstr>ANNOUNCEMENTS </vt:lpstr>
      <vt:lpstr>OPEN QUESTIONS </vt:lpstr>
      <vt:lpstr>OPEN QUESTIONS  </vt:lpstr>
      <vt:lpstr>OPEN QUESTIONS – Previous session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1232</cp:revision>
  <dcterms:created xsi:type="dcterms:W3CDTF">2018-09-19T06:42:22Z</dcterms:created>
  <dcterms:modified xsi:type="dcterms:W3CDTF">2024-08-23T08:02:22Z</dcterms:modified>
</cp:coreProperties>
</file>