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305" r:id="rId2"/>
    <p:sldId id="440" r:id="rId3"/>
    <p:sldId id="468" r:id="rId4"/>
    <p:sldId id="473" r:id="rId5"/>
    <p:sldId id="474" r:id="rId6"/>
    <p:sldId id="472" r:id="rId7"/>
    <p:sldId id="437" r:id="rId8"/>
    <p:sldId id="451" r:id="rId9"/>
    <p:sldId id="447" r:id="rId1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84649" autoAdjust="0"/>
  </p:normalViewPr>
  <p:slideViewPr>
    <p:cSldViewPr snapToGrid="0" showGuides="1">
      <p:cViewPr varScale="1">
        <p:scale>
          <a:sx n="82" d="100"/>
          <a:sy n="82" d="100"/>
        </p:scale>
        <p:origin x="1090" y="72"/>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08-08-24</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08-08-24</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docs.healthdata.be/documentation/hd4dp-v2-health-data-data-providers/1-end-end-process-submit-dcd-registrations#submit-DCD-registration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sciensano.bams.belnet.be/fmlurlsvc/?fewReq=:B:JVk/NDMxPyNzODcrNSNsYTg1ND81NCN2bGJrZHFwd2A4MDBjMDI0ZGEyYWY1Z2QwNGc1ZzM1NjdgMTBkNTxgNmA0ZD1kZzA0ZCNxODQyNzUwNjM8MzMjdGxhODEzPEBwM21QNTc1MTA1KDEzPEBwM21SNTc1MTA1I3dmdXE4amtnamR3YWxrYittYGRpcW1hZHFkRXZmbGBrdmRraitnYCNmODY2I21haTg1&amp;url=https%3a%2f%2fdocs.healthdata.be%2fdocumentation%2fbelgian-hiv-aids-cohort-study%2fhd4dp-v1-csv-upload"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09/08/2024</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543195" y="1663681"/>
            <a:ext cx="11271249" cy="3854469"/>
          </a:xfrm>
        </p:spPr>
        <p:txBody>
          <a:bodyPr>
            <a:normAutofit/>
          </a:bodyPr>
          <a:lstStyle/>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Open Questions &amp; Answers</a:t>
            </a:r>
          </a:p>
          <a:p>
            <a:pPr marL="342900" indent="-342900">
              <a:buFont typeface="Arial" panose="020B0604020202020204" pitchFamily="34" charset="0"/>
              <a:buChar char="•"/>
            </a:pPr>
            <a:r>
              <a:rPr lang="en-IE" dirty="0"/>
              <a:t>Topics for Discussion</a:t>
            </a:r>
          </a:p>
          <a:p>
            <a:pPr marL="342900" indent="-342900">
              <a:buFont typeface="Arial" panose="020B0604020202020204" pitchFamily="34" charset="0"/>
              <a:buChar char="•"/>
            </a:pPr>
            <a:r>
              <a:rPr lang="en-IE" dirty="0"/>
              <a:t>Round Table</a:t>
            </a:r>
          </a:p>
          <a:p>
            <a:pPr marL="342900" indent="-342900">
              <a:buFont typeface="Arial" panose="020B0604020202020204" pitchFamily="34" charset="0"/>
              <a:buChar char="•"/>
            </a:pPr>
            <a:r>
              <a:rPr lang="en-IE" dirty="0"/>
              <a:t>Next Time</a:t>
            </a:r>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graphicFrame>
        <p:nvGraphicFramePr>
          <p:cNvPr id="3" name="Table 3">
            <a:extLst>
              <a:ext uri="{FF2B5EF4-FFF2-40B4-BE49-F238E27FC236}">
                <a16:creationId xmlns:a16="http://schemas.microsoft.com/office/drawing/2014/main" id="{64C4E005-0693-42F1-810C-D13317CD6030}"/>
              </a:ext>
            </a:extLst>
          </p:cNvPr>
          <p:cNvGraphicFramePr>
            <a:graphicFrameLocks noGrp="1"/>
          </p:cNvGraphicFramePr>
          <p:nvPr>
            <p:extLst>
              <p:ext uri="{D42A27DB-BD31-4B8C-83A1-F6EECF244321}">
                <p14:modId xmlns:p14="http://schemas.microsoft.com/office/powerpoint/2010/main" val="1890625785"/>
              </p:ext>
            </p:extLst>
          </p:nvPr>
        </p:nvGraphicFramePr>
        <p:xfrm>
          <a:off x="326571" y="1856792"/>
          <a:ext cx="11484427" cy="2857588"/>
        </p:xfrm>
        <a:graphic>
          <a:graphicData uri="http://schemas.openxmlformats.org/drawingml/2006/table">
            <a:tbl>
              <a:tblPr firstRow="1" bandRow="1">
                <a:tableStyleId>{5C22544A-7EE6-4342-B048-85BDC9FD1C3A}</a:tableStyleId>
              </a:tblPr>
              <a:tblGrid>
                <a:gridCol w="399812">
                  <a:extLst>
                    <a:ext uri="{9D8B030D-6E8A-4147-A177-3AD203B41FA5}">
                      <a16:colId xmlns:a16="http://schemas.microsoft.com/office/drawing/2014/main" val="2362710029"/>
                    </a:ext>
                  </a:extLst>
                </a:gridCol>
                <a:gridCol w="1563543">
                  <a:extLst>
                    <a:ext uri="{9D8B030D-6E8A-4147-A177-3AD203B41FA5}">
                      <a16:colId xmlns:a16="http://schemas.microsoft.com/office/drawing/2014/main" val="2935475783"/>
                    </a:ext>
                  </a:extLst>
                </a:gridCol>
                <a:gridCol w="7483405">
                  <a:extLst>
                    <a:ext uri="{9D8B030D-6E8A-4147-A177-3AD203B41FA5}">
                      <a16:colId xmlns:a16="http://schemas.microsoft.com/office/drawing/2014/main" val="382615948"/>
                    </a:ext>
                  </a:extLst>
                </a:gridCol>
                <a:gridCol w="2037667">
                  <a:extLst>
                    <a:ext uri="{9D8B030D-6E8A-4147-A177-3AD203B41FA5}">
                      <a16:colId xmlns:a16="http://schemas.microsoft.com/office/drawing/2014/main" val="130071155"/>
                    </a:ext>
                  </a:extLst>
                </a:gridCol>
              </a:tblGrid>
              <a:tr h="394950">
                <a:tc>
                  <a:txBody>
                    <a:bodyPr/>
                    <a:lstStyle/>
                    <a:p>
                      <a:endParaRPr lang="fr-BE"/>
                    </a:p>
                  </a:txBody>
                  <a:tcPr/>
                </a:tc>
                <a:tc>
                  <a:txBody>
                    <a:bodyPr/>
                    <a:lstStyle/>
                    <a:p>
                      <a:r>
                        <a:rPr lang="fr-BE" sz="2000" dirty="0"/>
                        <a:t>WHAT</a:t>
                      </a:r>
                    </a:p>
                  </a:txBody>
                  <a:tcPr/>
                </a:tc>
                <a:tc>
                  <a:txBody>
                    <a:bodyPr/>
                    <a:lstStyle/>
                    <a:p>
                      <a:r>
                        <a:rPr lang="fr-BE" sz="2000" dirty="0"/>
                        <a:t>KEY INFO</a:t>
                      </a:r>
                    </a:p>
                  </a:txBody>
                  <a:tcPr/>
                </a:tc>
                <a:tc>
                  <a:txBody>
                    <a:bodyPr/>
                    <a:lstStyle/>
                    <a:p>
                      <a:r>
                        <a:rPr lang="fr-BE" sz="2000" dirty="0"/>
                        <a:t>KEY DATES</a:t>
                      </a:r>
                    </a:p>
                  </a:txBody>
                  <a:tcPr/>
                </a:tc>
                <a:extLst>
                  <a:ext uri="{0D108BD9-81ED-4DB2-BD59-A6C34878D82A}">
                    <a16:rowId xmlns:a16="http://schemas.microsoft.com/office/drawing/2014/main" val="2150303798"/>
                  </a:ext>
                </a:extLst>
              </a:tr>
              <a:tr h="2461348">
                <a:tc>
                  <a:txBody>
                    <a:bodyPr/>
                    <a:lstStyle/>
                    <a:p>
                      <a:endParaRPr lang="fr-BE" dirty="0"/>
                    </a:p>
                  </a:txBody>
                  <a:tcPr anchor="ctr"/>
                </a:tc>
                <a:tc>
                  <a:txBody>
                    <a:bodyPr/>
                    <a:lstStyle/>
                    <a:p>
                      <a:endParaRPr lang="en-US" sz="1800" b="0" kern="1200" dirty="0">
                        <a:solidFill>
                          <a:schemeClr val="dk1"/>
                        </a:solidFill>
                        <a:effectLst/>
                        <a:latin typeface="+mn-lt"/>
                        <a:ea typeface="+mn-ea"/>
                        <a:cs typeface="+mn-cs"/>
                      </a:endParaRPr>
                    </a:p>
                  </a:txBody>
                  <a:tcPr anchor="ctr"/>
                </a:tc>
                <a:tc>
                  <a:txBody>
                    <a:bodyPr/>
                    <a:lstStyle/>
                    <a:p>
                      <a:pPr marL="0" indent="0" algn="l">
                        <a:lnSpc>
                          <a:spcPct val="150000"/>
                        </a:lnSpc>
                        <a:buFont typeface="Wingdings" panose="05000000000000000000" pitchFamily="2" charset="2"/>
                        <a:buNone/>
                      </a:pPr>
                      <a:r>
                        <a:rPr lang="fr-BE" sz="1800" i="0" dirty="0"/>
                        <a:t>Nothing to </a:t>
                      </a:r>
                      <a:r>
                        <a:rPr lang="fr-BE" sz="1800" i="0" dirty="0" err="1"/>
                        <a:t>share</a:t>
                      </a:r>
                      <a:r>
                        <a:rPr lang="fr-BE" sz="1800" i="0" dirty="0"/>
                        <a:t> </a:t>
                      </a:r>
                      <a:r>
                        <a:rPr lang="fr-BE" sz="1800" i="0" dirty="0" err="1"/>
                        <a:t>today</a:t>
                      </a:r>
                      <a:r>
                        <a:rPr lang="fr-BE" sz="1800" i="0" dirty="0"/>
                        <a:t>….</a:t>
                      </a:r>
                    </a:p>
                  </a:txBody>
                  <a:tcPr anchor="ctr"/>
                </a:tc>
                <a:tc>
                  <a:txBody>
                    <a:bodyPr/>
                    <a:lstStyle/>
                    <a:p>
                      <a:endParaRPr lang="fr-BE" sz="1600" dirty="0"/>
                    </a:p>
                  </a:txBody>
                  <a:tcPr anchor="ctr"/>
                </a:tc>
                <a:extLst>
                  <a:ext uri="{0D108BD9-81ED-4DB2-BD59-A6C34878D82A}">
                    <a16:rowId xmlns:a16="http://schemas.microsoft.com/office/drawing/2014/main" val="1951700620"/>
                  </a:ext>
                </a:extLst>
              </a:tr>
            </a:tbl>
          </a:graphicData>
        </a:graphic>
      </p:graphicFrame>
    </p:spTree>
    <p:extLst>
      <p:ext uri="{BB962C8B-B14F-4D97-AF65-F5344CB8AC3E}">
        <p14:creationId xmlns:p14="http://schemas.microsoft.com/office/powerpoint/2010/main" val="197643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2442386940"/>
              </p:ext>
            </p:extLst>
          </p:nvPr>
        </p:nvGraphicFramePr>
        <p:xfrm>
          <a:off x="363895" y="1388726"/>
          <a:ext cx="11447105" cy="4485900"/>
        </p:xfrm>
        <a:graphic>
          <a:graphicData uri="http://schemas.openxmlformats.org/drawingml/2006/table">
            <a:tbl>
              <a:tblPr>
                <a:tableStyleId>{3C2FFA5D-87B4-456A-9821-1D502468CF0F}</a:tableStyleId>
              </a:tblPr>
              <a:tblGrid>
                <a:gridCol w="1546828">
                  <a:extLst>
                    <a:ext uri="{9D8B030D-6E8A-4147-A177-3AD203B41FA5}">
                      <a16:colId xmlns:a16="http://schemas.microsoft.com/office/drawing/2014/main" val="2046094590"/>
                    </a:ext>
                  </a:extLst>
                </a:gridCol>
                <a:gridCol w="5748231">
                  <a:extLst>
                    <a:ext uri="{9D8B030D-6E8A-4147-A177-3AD203B41FA5}">
                      <a16:colId xmlns:a16="http://schemas.microsoft.com/office/drawing/2014/main" val="2643545263"/>
                    </a:ext>
                  </a:extLst>
                </a:gridCol>
                <a:gridCol w="4152046">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NAME</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QUESTION</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ANSWER</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extLst>
                  <a:ext uri="{0D108BD9-81ED-4DB2-BD59-A6C34878D82A}">
                    <a16:rowId xmlns:a16="http://schemas.microsoft.com/office/drawing/2014/main" val="684195950"/>
                  </a:ext>
                </a:extLst>
              </a:tr>
              <a:tr h="719403">
                <a:tc>
                  <a:txBody>
                    <a:bodyPr/>
                    <a:lstStyle/>
                    <a:p>
                      <a:pPr algn="l"/>
                      <a:r>
                        <a:rPr lang="en-US" sz="1400" b="0" kern="1200" dirty="0">
                          <a:solidFill>
                            <a:schemeClr val="bg2">
                              <a:lumMod val="50000"/>
                            </a:schemeClr>
                          </a:solidFill>
                          <a:latin typeface="+mn-lt"/>
                          <a:ea typeface="+mn-ea"/>
                          <a:cs typeface="+mn-cs"/>
                        </a:rPr>
                        <a:t>Laurent Crabbe</a:t>
                      </a:r>
                      <a:br>
                        <a:rPr lang="en-US" sz="1400" b="0" kern="1200" dirty="0">
                          <a:solidFill>
                            <a:schemeClr val="bg2">
                              <a:lumMod val="50000"/>
                            </a:schemeClr>
                          </a:solidFill>
                          <a:latin typeface="+mn-lt"/>
                          <a:ea typeface="+mn-ea"/>
                          <a:cs typeface="+mn-cs"/>
                        </a:rPr>
                      </a:br>
                      <a:r>
                        <a:rPr lang="en-US" sz="1400" b="1" kern="1200" dirty="0">
                          <a:solidFill>
                            <a:schemeClr val="bg2">
                              <a:lumMod val="50000"/>
                            </a:schemeClr>
                          </a:solidFill>
                          <a:latin typeface="+mn-lt"/>
                          <a:ea typeface="+mn-ea"/>
                          <a:cs typeface="+mn-cs"/>
                        </a:rPr>
                        <a:t>CHWAPI</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INC0212831: Various items/mails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Issues reconciling registry submissions and </a:t>
                      </a:r>
                      <a:r>
                        <a:rPr lang="en-US" sz="1400" b="0" kern="1200" dirty="0" err="1">
                          <a:solidFill>
                            <a:schemeClr val="bg2">
                              <a:lumMod val="50000"/>
                            </a:schemeClr>
                          </a:solidFill>
                          <a:latin typeface="+mn-lt"/>
                          <a:ea typeface="+mn-ea"/>
                          <a:cs typeface="+mn-cs"/>
                        </a:rPr>
                        <a:t>MyCareNet</a:t>
                      </a:r>
                      <a:r>
                        <a:rPr lang="en-US" sz="1400" b="0" kern="1200" dirty="0">
                          <a:solidFill>
                            <a:schemeClr val="bg2">
                              <a:lumMod val="50000"/>
                            </a:schemeClr>
                          </a:solidFill>
                          <a:latin typeface="+mn-lt"/>
                          <a:ea typeface="+mn-ea"/>
                          <a:cs typeface="+mn-cs"/>
                        </a:rPr>
                        <a:t> submissions. Could we resolve this over a Teams call?</a:t>
                      </a: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We will indeed plan a call with you to address all your outstanding questions</a:t>
                      </a:r>
                    </a:p>
                  </a:txBody>
                  <a:tcPr marL="86357" marR="86357" marT="43206" marB="43206" anchor="ctr" horzOverflow="overflow"/>
                </a:tc>
                <a:extLst>
                  <a:ext uri="{0D108BD9-81ED-4DB2-BD59-A6C34878D82A}">
                    <a16:rowId xmlns:a16="http://schemas.microsoft.com/office/drawing/2014/main" val="4214025138"/>
                  </a:ext>
                </a:extLst>
              </a:tr>
              <a:tr h="9222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Laurent Crabbe</a:t>
                      </a:r>
                      <a:br>
                        <a:rPr lang="en-US" sz="1400" b="0" kern="1200" dirty="0">
                          <a:solidFill>
                            <a:schemeClr val="bg2">
                              <a:lumMod val="50000"/>
                            </a:schemeClr>
                          </a:solidFill>
                          <a:latin typeface="+mn-lt"/>
                          <a:ea typeface="+mn-ea"/>
                          <a:cs typeface="+mn-cs"/>
                        </a:rPr>
                      </a:br>
                      <a:r>
                        <a:rPr lang="en-US" sz="1400" b="1" kern="1200" dirty="0">
                          <a:solidFill>
                            <a:schemeClr val="bg2">
                              <a:lumMod val="50000"/>
                            </a:schemeClr>
                          </a:solidFill>
                          <a:latin typeface="+mn-lt"/>
                          <a:ea typeface="+mn-ea"/>
                          <a:cs typeface="+mn-cs"/>
                        </a:rPr>
                        <a:t>CHWAPI</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Re: VPN solution</a:t>
                      </a:r>
                    </a:p>
                    <a:p>
                      <a:pPr marL="0" marR="0" lvl="0" indent="0" algn="l" defTabSz="457200" rtl="0" eaLnBrk="1" fontAlgn="auto" latinLnBrk="0" hangingPunct="1">
                        <a:lnSpc>
                          <a:spcPct val="100000"/>
                        </a:lnSpc>
                        <a:spcBef>
                          <a:spcPts val="0"/>
                        </a:spcBef>
                        <a:spcAft>
                          <a:spcPts val="0"/>
                        </a:spcAft>
                        <a:buClrTx/>
                        <a:buSzTx/>
                        <a:buFontTx/>
                        <a:buNone/>
                        <a:tabLst/>
                        <a:defRPr/>
                      </a:pPr>
                      <a:r>
                        <a:rPr lang="fr-BE" sz="1400" b="0" kern="1200" dirty="0">
                          <a:solidFill>
                            <a:schemeClr val="bg2">
                              <a:lumMod val="50000"/>
                            </a:schemeClr>
                          </a:solidFill>
                          <a:latin typeface="+mn-lt"/>
                          <a:ea typeface="+mn-ea"/>
                          <a:cs typeface="+mn-cs"/>
                        </a:rPr>
                        <a:t>•	</a:t>
                      </a:r>
                      <a:r>
                        <a:rPr lang="fr-BE" sz="1400" b="0" kern="1200" dirty="0" err="1">
                          <a:solidFill>
                            <a:schemeClr val="bg2">
                              <a:lumMod val="50000"/>
                            </a:schemeClr>
                          </a:solidFill>
                          <a:latin typeface="+mn-lt"/>
                          <a:ea typeface="+mn-ea"/>
                          <a:cs typeface="+mn-cs"/>
                        </a:rPr>
                        <a:t>We</a:t>
                      </a:r>
                      <a:r>
                        <a:rPr lang="fr-BE" sz="1400" b="0" kern="1200" dirty="0">
                          <a:solidFill>
                            <a:schemeClr val="bg2">
                              <a:lumMod val="50000"/>
                            </a:schemeClr>
                          </a:solidFill>
                          <a:latin typeface="+mn-lt"/>
                          <a:ea typeface="+mn-ea"/>
                          <a:cs typeface="+mn-cs"/>
                        </a:rPr>
                        <a:t> </a:t>
                      </a:r>
                      <a:r>
                        <a:rPr lang="fr-BE" sz="1400" b="0" kern="1200" dirty="0" err="1">
                          <a:solidFill>
                            <a:schemeClr val="bg2">
                              <a:lumMod val="50000"/>
                            </a:schemeClr>
                          </a:solidFill>
                          <a:latin typeface="+mn-lt"/>
                          <a:ea typeface="+mn-ea"/>
                          <a:cs typeface="+mn-cs"/>
                        </a:rPr>
                        <a:t>would</a:t>
                      </a:r>
                      <a:r>
                        <a:rPr lang="fr-BE" sz="1400" b="0" kern="1200" dirty="0">
                          <a:solidFill>
                            <a:schemeClr val="bg2">
                              <a:lumMod val="50000"/>
                            </a:schemeClr>
                          </a:solidFill>
                          <a:latin typeface="+mn-lt"/>
                          <a:ea typeface="+mn-ea"/>
                          <a:cs typeface="+mn-cs"/>
                        </a:rPr>
                        <a:t> </a:t>
                      </a:r>
                      <a:r>
                        <a:rPr lang="fr-BE" sz="1400" b="0" kern="1200" dirty="0" err="1">
                          <a:solidFill>
                            <a:schemeClr val="bg2">
                              <a:lumMod val="50000"/>
                            </a:schemeClr>
                          </a:solidFill>
                          <a:latin typeface="+mn-lt"/>
                          <a:ea typeface="+mn-ea"/>
                          <a:cs typeface="+mn-cs"/>
                        </a:rPr>
                        <a:t>rather</a:t>
                      </a:r>
                      <a:r>
                        <a:rPr lang="fr-BE" sz="1400" b="0" kern="1200" dirty="0">
                          <a:solidFill>
                            <a:schemeClr val="bg2">
                              <a:lumMod val="50000"/>
                            </a:schemeClr>
                          </a:solidFill>
                          <a:latin typeface="+mn-lt"/>
                          <a:ea typeface="+mn-ea"/>
                          <a:cs typeface="+mn-cs"/>
                        </a:rPr>
                        <a:t> not </a:t>
                      </a:r>
                      <a:r>
                        <a:rPr lang="fr-BE" sz="1400" b="0" kern="1200" dirty="0" err="1">
                          <a:solidFill>
                            <a:schemeClr val="bg2">
                              <a:lumMod val="50000"/>
                            </a:schemeClr>
                          </a:solidFill>
                          <a:latin typeface="+mn-lt"/>
                          <a:ea typeface="+mn-ea"/>
                          <a:cs typeface="+mn-cs"/>
                        </a:rPr>
                        <a:t>adopt</a:t>
                      </a:r>
                      <a:r>
                        <a:rPr lang="fr-BE" sz="1400" b="0" kern="1200" dirty="0">
                          <a:solidFill>
                            <a:schemeClr val="bg2">
                              <a:lumMod val="50000"/>
                            </a:schemeClr>
                          </a:solidFill>
                          <a:latin typeface="+mn-lt"/>
                          <a:ea typeface="+mn-ea"/>
                          <a:cs typeface="+mn-cs"/>
                        </a:rPr>
                        <a:t> a new VPN solution. Our solution </a:t>
                      </a:r>
                      <a:r>
                        <a:rPr lang="fr-BE" sz="1400" b="0" kern="1200" dirty="0" err="1">
                          <a:solidFill>
                            <a:schemeClr val="bg2">
                              <a:lumMod val="50000"/>
                            </a:schemeClr>
                          </a:solidFill>
                          <a:latin typeface="+mn-lt"/>
                          <a:ea typeface="+mn-ea"/>
                          <a:cs typeface="+mn-cs"/>
                        </a:rPr>
                        <a:t>is</a:t>
                      </a:r>
                      <a:r>
                        <a:rPr lang="fr-BE" sz="1400" b="0" kern="1200" dirty="0">
                          <a:solidFill>
                            <a:schemeClr val="bg2">
                              <a:lumMod val="50000"/>
                            </a:schemeClr>
                          </a:solidFill>
                          <a:latin typeface="+mn-lt"/>
                          <a:ea typeface="+mn-ea"/>
                          <a:cs typeface="+mn-cs"/>
                        </a:rPr>
                        <a:t> the </a:t>
                      </a:r>
                      <a:r>
                        <a:rPr lang="fr-BE" sz="1400" b="0" kern="1200" dirty="0" err="1">
                          <a:solidFill>
                            <a:schemeClr val="bg2">
                              <a:lumMod val="50000"/>
                            </a:schemeClr>
                          </a:solidFill>
                          <a:latin typeface="+mn-lt"/>
                          <a:ea typeface="+mn-ea"/>
                          <a:cs typeface="+mn-cs"/>
                        </a:rPr>
                        <a:t>only</a:t>
                      </a:r>
                      <a:r>
                        <a:rPr lang="fr-BE" sz="1400" b="0" kern="1200" dirty="0">
                          <a:solidFill>
                            <a:schemeClr val="bg2">
                              <a:lumMod val="50000"/>
                            </a:schemeClr>
                          </a:solidFill>
                          <a:latin typeface="+mn-lt"/>
                          <a:ea typeface="+mn-ea"/>
                          <a:cs typeface="+mn-cs"/>
                        </a:rPr>
                        <a:t> </a:t>
                      </a:r>
                      <a:r>
                        <a:rPr lang="fr-BE" sz="1400" b="0" kern="1200" dirty="0" err="1">
                          <a:solidFill>
                            <a:schemeClr val="bg2">
                              <a:lumMod val="50000"/>
                            </a:schemeClr>
                          </a:solidFill>
                          <a:latin typeface="+mn-lt"/>
                          <a:ea typeface="+mn-ea"/>
                          <a:cs typeface="+mn-cs"/>
                        </a:rPr>
                        <a:t>accepted</a:t>
                      </a:r>
                      <a:r>
                        <a:rPr lang="fr-BE" sz="1400" b="0" kern="1200" dirty="0">
                          <a:solidFill>
                            <a:schemeClr val="bg2">
                              <a:lumMod val="50000"/>
                            </a:schemeClr>
                          </a:solidFill>
                          <a:latin typeface="+mn-lt"/>
                          <a:ea typeface="+mn-ea"/>
                          <a:cs typeface="+mn-cs"/>
                        </a:rPr>
                        <a:t> one. </a:t>
                      </a:r>
                    </a:p>
                    <a:p>
                      <a:pPr marL="0" marR="0" lvl="0" indent="0" algn="l" defTabSz="457200" rtl="0" eaLnBrk="1" fontAlgn="auto" latinLnBrk="0" hangingPunct="1">
                        <a:lnSpc>
                          <a:spcPct val="100000"/>
                        </a:lnSpc>
                        <a:spcBef>
                          <a:spcPts val="0"/>
                        </a:spcBef>
                        <a:spcAft>
                          <a:spcPts val="0"/>
                        </a:spcAft>
                        <a:buClrTx/>
                        <a:buSzTx/>
                        <a:buFontTx/>
                        <a:buNone/>
                        <a:tabLst/>
                        <a:defRPr/>
                      </a:pPr>
                      <a:r>
                        <a:rPr lang="fr-BE" sz="1400" b="0" kern="1200" dirty="0">
                          <a:solidFill>
                            <a:schemeClr val="bg2">
                              <a:lumMod val="50000"/>
                            </a:schemeClr>
                          </a:solidFill>
                          <a:latin typeface="+mn-lt"/>
                          <a:ea typeface="+mn-ea"/>
                          <a:cs typeface="+mn-cs"/>
                        </a:rPr>
                        <a:t>•	</a:t>
                      </a:r>
                      <a:r>
                        <a:rPr lang="en-US" sz="1400" b="0" kern="1200" dirty="0">
                          <a:solidFill>
                            <a:schemeClr val="bg2">
                              <a:lumMod val="50000"/>
                            </a:schemeClr>
                          </a:solidFill>
                          <a:latin typeface="+mn-lt"/>
                          <a:ea typeface="+mn-ea"/>
                          <a:cs typeface="+mn-cs"/>
                        </a:rPr>
                        <a:t>On the other hand, we can set up the IPsec VPN solution with permanently open information feedback (if necessary) and internal access on request or following predefined rules.</a:t>
                      </a: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Can you clarify what you mean by permanently open information feedback? We would like to ensure that we are on the same page.</a:t>
                      </a:r>
                    </a:p>
                  </a:txBody>
                  <a:tcPr marL="86357" marR="86357" marT="43206" marB="43206" anchor="ctr" horzOverflow="overflow"/>
                </a:tc>
                <a:extLst>
                  <a:ext uri="{0D108BD9-81ED-4DB2-BD59-A6C34878D82A}">
                    <a16:rowId xmlns:a16="http://schemas.microsoft.com/office/drawing/2014/main" val="3081759864"/>
                  </a:ext>
                </a:extLst>
              </a:tr>
              <a:tr h="649111">
                <a:tc>
                  <a:txBody>
                    <a:bodyPr/>
                    <a:lstStyle/>
                    <a:p>
                      <a:pPr algn="l"/>
                      <a:r>
                        <a:rPr lang="en-US" sz="1400" b="0" kern="1200" dirty="0">
                          <a:solidFill>
                            <a:schemeClr val="bg2">
                              <a:lumMod val="50000"/>
                            </a:schemeClr>
                          </a:solidFill>
                          <a:latin typeface="+mn-lt"/>
                          <a:ea typeface="+mn-ea"/>
                          <a:cs typeface="+mn-cs"/>
                        </a:rPr>
                        <a:t>Bart De Maeyer</a:t>
                      </a:r>
                    </a:p>
                    <a:p>
                      <a:pPr algn="l"/>
                      <a:r>
                        <a:rPr lang="en-US" sz="1400" b="1" kern="1200" dirty="0">
                          <a:solidFill>
                            <a:schemeClr val="bg2">
                              <a:lumMod val="50000"/>
                            </a:schemeClr>
                          </a:solidFill>
                          <a:latin typeface="+mn-lt"/>
                          <a:ea typeface="+mn-ea"/>
                          <a:cs typeface="+mn-cs"/>
                        </a:rPr>
                        <a:t>UZA</a:t>
                      </a:r>
                    </a:p>
                    <a:p>
                      <a:pPr algn="l"/>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400" b="0" kern="1200" dirty="0">
                          <a:solidFill>
                            <a:schemeClr val="bg2">
                              <a:lumMod val="50000"/>
                            </a:schemeClr>
                          </a:solidFill>
                          <a:latin typeface="+mn-lt"/>
                          <a:ea typeface="+mn-ea"/>
                          <a:cs typeface="+mn-cs"/>
                        </a:rPr>
                        <a:t>INC0214314 – </a:t>
                      </a:r>
                      <a:r>
                        <a:rPr lang="fr-BE" sz="1400" b="0" kern="1200" dirty="0" err="1">
                          <a:solidFill>
                            <a:schemeClr val="bg2">
                              <a:lumMod val="50000"/>
                            </a:schemeClr>
                          </a:solidFill>
                          <a:latin typeface="+mn-lt"/>
                          <a:ea typeface="+mn-ea"/>
                          <a:cs typeface="+mn-cs"/>
                        </a:rPr>
                        <a:t>Invalid</a:t>
                      </a:r>
                      <a:r>
                        <a:rPr lang="fr-BE" sz="1400" b="0" kern="1200" dirty="0">
                          <a:solidFill>
                            <a:schemeClr val="bg2">
                              <a:lumMod val="50000"/>
                            </a:schemeClr>
                          </a:solidFill>
                          <a:latin typeface="+mn-lt"/>
                          <a:ea typeface="+mn-ea"/>
                          <a:cs typeface="+mn-cs"/>
                        </a:rPr>
                        <a:t> </a:t>
                      </a:r>
                      <a:r>
                        <a:rPr lang="fr-BE" sz="1400" b="0" kern="1200" dirty="0" err="1">
                          <a:solidFill>
                            <a:schemeClr val="bg2">
                              <a:lumMod val="50000"/>
                            </a:schemeClr>
                          </a:solidFill>
                          <a:latin typeface="+mn-lt"/>
                          <a:ea typeface="+mn-ea"/>
                          <a:cs typeface="+mn-cs"/>
                        </a:rPr>
                        <a:t>payloads</a:t>
                      </a:r>
                      <a:r>
                        <a:rPr lang="fr-BE" sz="1400" b="0" kern="1200" dirty="0">
                          <a:solidFill>
                            <a:schemeClr val="bg2">
                              <a:lumMod val="50000"/>
                            </a:schemeClr>
                          </a:solidFill>
                          <a:latin typeface="+mn-lt"/>
                          <a:ea typeface="+mn-ea"/>
                          <a:cs typeface="+mn-cs"/>
                        </a:rPr>
                        <a:t> in NIPPIN </a:t>
                      </a:r>
                      <a:r>
                        <a:rPr lang="fr-BE" sz="1400" b="0" kern="1200" dirty="0" err="1">
                          <a:solidFill>
                            <a:schemeClr val="bg2">
                              <a:lumMod val="50000"/>
                            </a:schemeClr>
                          </a:solidFill>
                          <a:latin typeface="+mn-lt"/>
                          <a:ea typeface="+mn-ea"/>
                          <a:cs typeface="+mn-cs"/>
                        </a:rPr>
                        <a:t>database</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Resolution in progress</a:t>
                      </a:r>
                    </a:p>
                  </a:txBody>
                  <a:tcPr marL="86357" marR="86357" marT="43206" marB="43206" anchor="ctr" horzOverflow="overflow"/>
                </a:tc>
                <a:extLst>
                  <a:ext uri="{0D108BD9-81ED-4DB2-BD59-A6C34878D82A}">
                    <a16:rowId xmlns:a16="http://schemas.microsoft.com/office/drawing/2014/main" val="1583963352"/>
                  </a:ext>
                </a:extLst>
              </a:tr>
              <a:tr h="922240">
                <a:tc>
                  <a:txBody>
                    <a:bodyPr/>
                    <a:lstStyle/>
                    <a:p>
                      <a:pPr algn="l"/>
                      <a:r>
                        <a:rPr lang="en-US" sz="1400" b="0" kern="1200" dirty="0">
                          <a:solidFill>
                            <a:schemeClr val="bg2">
                              <a:lumMod val="50000"/>
                            </a:schemeClr>
                          </a:solidFill>
                          <a:latin typeface="+mn-lt"/>
                          <a:ea typeface="+mn-ea"/>
                          <a:cs typeface="+mn-cs"/>
                        </a:rPr>
                        <a:t>Bart De Maeyer</a:t>
                      </a:r>
                    </a:p>
                    <a:p>
                      <a:pPr algn="l"/>
                      <a:r>
                        <a:rPr lang="en-US" sz="1400" b="1" kern="1200" dirty="0">
                          <a:solidFill>
                            <a:schemeClr val="bg2">
                              <a:lumMod val="50000"/>
                            </a:schemeClr>
                          </a:solidFill>
                          <a:latin typeface="+mn-lt"/>
                          <a:ea typeface="+mn-ea"/>
                          <a:cs typeface="+mn-cs"/>
                        </a:rPr>
                        <a:t>UZA</a:t>
                      </a:r>
                    </a:p>
                    <a:p>
                      <a:pPr algn="l"/>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INC0214354 – Problem submitting registrations to BCFR</a:t>
                      </a: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Your ticket highlighted an issue on our end in the documentation relating to submitting DCD registrations.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Click </a:t>
                      </a:r>
                      <a:r>
                        <a:rPr lang="en-US" sz="1400" b="0" kern="1200" dirty="0">
                          <a:solidFill>
                            <a:schemeClr val="bg2">
                              <a:lumMod val="50000"/>
                            </a:schemeClr>
                          </a:solidFill>
                          <a:hlinkClick r:id="rId2"/>
                        </a:rPr>
                        <a:t>here</a:t>
                      </a:r>
                      <a:r>
                        <a:rPr lang="en-US" sz="1400" b="0" kern="1200" dirty="0">
                          <a:solidFill>
                            <a:schemeClr val="bg2">
                              <a:lumMod val="50000"/>
                            </a:schemeClr>
                          </a:solidFill>
                        </a:rPr>
                        <a:t> for the updated information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The second issue (CD_RIZIV_TREAT_PHYS &amp; CD_TRSPLT_STA) is yet to be resolved.</a:t>
                      </a:r>
                    </a:p>
                  </a:txBody>
                  <a:tcPr marL="86357" marR="86357" marT="43206" marB="43206" anchor="ctr" horzOverflow="overflow"/>
                </a:tc>
                <a:extLst>
                  <a:ext uri="{0D108BD9-81ED-4DB2-BD59-A6C34878D82A}">
                    <a16:rowId xmlns:a16="http://schemas.microsoft.com/office/drawing/2014/main" val="1347410263"/>
                  </a:ext>
                </a:extLst>
              </a:tr>
            </a:tbl>
          </a:graphicData>
        </a:graphic>
      </p:graphicFrame>
    </p:spTree>
    <p:extLst>
      <p:ext uri="{BB962C8B-B14F-4D97-AF65-F5344CB8AC3E}">
        <p14:creationId xmlns:p14="http://schemas.microsoft.com/office/powerpoint/2010/main" val="205847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 </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2447573138"/>
              </p:ext>
            </p:extLst>
          </p:nvPr>
        </p:nvGraphicFramePr>
        <p:xfrm>
          <a:off x="363895" y="1388726"/>
          <a:ext cx="11447105" cy="3297464"/>
        </p:xfrm>
        <a:graphic>
          <a:graphicData uri="http://schemas.openxmlformats.org/drawingml/2006/table">
            <a:tbl>
              <a:tblPr>
                <a:tableStyleId>{3C2FFA5D-87B4-456A-9821-1D502468CF0F}</a:tableStyleId>
              </a:tblPr>
              <a:tblGrid>
                <a:gridCol w="1546828">
                  <a:extLst>
                    <a:ext uri="{9D8B030D-6E8A-4147-A177-3AD203B41FA5}">
                      <a16:colId xmlns:a16="http://schemas.microsoft.com/office/drawing/2014/main" val="2046094590"/>
                    </a:ext>
                  </a:extLst>
                </a:gridCol>
                <a:gridCol w="5748231">
                  <a:extLst>
                    <a:ext uri="{9D8B030D-6E8A-4147-A177-3AD203B41FA5}">
                      <a16:colId xmlns:a16="http://schemas.microsoft.com/office/drawing/2014/main" val="2643545263"/>
                    </a:ext>
                  </a:extLst>
                </a:gridCol>
                <a:gridCol w="4152046">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NAME</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QUESTION</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ANSWER</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extLst>
                  <a:ext uri="{0D108BD9-81ED-4DB2-BD59-A6C34878D82A}">
                    <a16:rowId xmlns:a16="http://schemas.microsoft.com/office/drawing/2014/main" val="684195950"/>
                  </a:ext>
                </a:extLst>
              </a:tr>
              <a:tr h="719403">
                <a:tc>
                  <a:txBody>
                    <a:bodyPr/>
                    <a:lstStyle/>
                    <a:p>
                      <a:pPr algn="l"/>
                      <a:r>
                        <a:rPr lang="en-US" sz="1400" b="0" kern="1200" dirty="0">
                          <a:solidFill>
                            <a:schemeClr val="bg2">
                              <a:lumMod val="50000"/>
                            </a:schemeClr>
                          </a:solidFill>
                        </a:rPr>
                        <a:t>Dirk De Beule</a:t>
                      </a:r>
                    </a:p>
                    <a:p>
                      <a:pPr algn="l"/>
                      <a:r>
                        <a:rPr lang="en-US" sz="1400" b="1" kern="1200" dirty="0">
                          <a:solidFill>
                            <a:schemeClr val="bg2">
                              <a:lumMod val="50000"/>
                            </a:schemeClr>
                          </a:solidFill>
                        </a:rPr>
                        <a:t>UZ Gent</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INC0213995: JRE and Log4j vulnerabilities on vhd4dpp.ai.internal.uzgent.be</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We are fixing the spring boot Java version and once tested well and deployed to the acceptance environment then we move to production after testing. As the code hadn’t been updated for years it required a significant overhaul.</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4214025138"/>
                  </a:ext>
                </a:extLst>
              </a:tr>
              <a:tr h="922240">
                <a:tc>
                  <a:txBody>
                    <a:bodyPr/>
                    <a:lstStyle/>
                    <a:p>
                      <a:pPr algn="l"/>
                      <a:r>
                        <a:rPr lang="en-US" sz="1400" b="0" kern="1200" dirty="0">
                          <a:solidFill>
                            <a:schemeClr val="bg2">
                              <a:lumMod val="50000"/>
                            </a:schemeClr>
                          </a:solidFill>
                          <a:latin typeface="+mn-lt"/>
                          <a:ea typeface="+mn-ea"/>
                          <a:cs typeface="+mn-cs"/>
                        </a:rPr>
                        <a:t>Bart De </a:t>
                      </a:r>
                      <a:r>
                        <a:rPr lang="en-US" sz="1400" b="0" kern="1200" dirty="0" err="1">
                          <a:solidFill>
                            <a:schemeClr val="bg2">
                              <a:lumMod val="50000"/>
                            </a:schemeClr>
                          </a:solidFill>
                          <a:latin typeface="+mn-lt"/>
                          <a:ea typeface="+mn-ea"/>
                          <a:cs typeface="+mn-cs"/>
                        </a:rPr>
                        <a:t>Maeyer</a:t>
                      </a:r>
                      <a:endParaRPr lang="en-US" sz="1400" b="0" kern="1200" dirty="0">
                        <a:solidFill>
                          <a:schemeClr val="bg2">
                            <a:lumMod val="50000"/>
                          </a:schemeClr>
                        </a:solidFill>
                        <a:latin typeface="+mn-lt"/>
                        <a:ea typeface="+mn-ea"/>
                        <a:cs typeface="+mn-cs"/>
                      </a:endParaRPr>
                    </a:p>
                    <a:p>
                      <a:pPr algn="l"/>
                      <a:r>
                        <a:rPr lang="en-US" sz="1400" b="1" kern="1200" dirty="0">
                          <a:solidFill>
                            <a:schemeClr val="bg2">
                              <a:lumMod val="50000"/>
                            </a:schemeClr>
                          </a:solidFill>
                          <a:latin typeface="+mn-lt"/>
                          <a:ea typeface="+mn-ea"/>
                          <a:cs typeface="+mn-cs"/>
                        </a:rPr>
                        <a:t>UZA</a:t>
                      </a: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BCFR stable upload</a:t>
                      </a: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CSV export is currently in development.</a:t>
                      </a:r>
                    </a:p>
                  </a:txBody>
                  <a:tcPr marL="86357" marR="86357" marT="43206" marB="43206" anchor="ctr" horzOverflow="overflow"/>
                </a:tc>
                <a:extLst>
                  <a:ext uri="{0D108BD9-81ED-4DB2-BD59-A6C34878D82A}">
                    <a16:rowId xmlns:a16="http://schemas.microsoft.com/office/drawing/2014/main" val="3081759864"/>
                  </a:ext>
                </a:extLst>
              </a:tr>
              <a:tr h="922240">
                <a:tc>
                  <a:txBody>
                    <a:bodyPr/>
                    <a:lstStyle/>
                    <a:p>
                      <a:pPr algn="l"/>
                      <a:r>
                        <a:rPr lang="en-US" sz="1400" b="0" kern="1200" dirty="0">
                          <a:solidFill>
                            <a:schemeClr val="bg2">
                              <a:lumMod val="50000"/>
                            </a:schemeClr>
                          </a:solidFill>
                        </a:rPr>
                        <a:t>Guillaume </a:t>
                      </a:r>
                      <a:r>
                        <a:rPr lang="en-US" sz="1400" b="0" kern="1200" dirty="0" err="1">
                          <a:solidFill>
                            <a:schemeClr val="bg2">
                              <a:lumMod val="50000"/>
                            </a:schemeClr>
                          </a:solidFill>
                        </a:rPr>
                        <a:t>Delbecque</a:t>
                      </a:r>
                      <a:endParaRPr lang="en-US" sz="1400" b="0" kern="1200" dirty="0">
                        <a:solidFill>
                          <a:schemeClr val="bg2">
                            <a:lumMod val="50000"/>
                          </a:schemeClr>
                        </a:solidFill>
                      </a:endParaRPr>
                    </a:p>
                    <a:p>
                      <a:pPr algn="l"/>
                      <a:r>
                        <a:rPr lang="en-US" sz="1400" b="1" kern="1200" dirty="0">
                          <a:solidFill>
                            <a:schemeClr val="bg2">
                              <a:lumMod val="50000"/>
                            </a:schemeClr>
                          </a:solidFill>
                        </a:rPr>
                        <a:t>CH Mouscron</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INC0213754: Local study associate doesn’t see the registrations made by the local study support, there is unable to verify and submit. This ticket was open since March.</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Investigation is still ongoing. </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2669109164"/>
                  </a:ext>
                </a:extLst>
              </a:tr>
            </a:tbl>
          </a:graphicData>
        </a:graphic>
      </p:graphicFrame>
    </p:spTree>
    <p:extLst>
      <p:ext uri="{BB962C8B-B14F-4D97-AF65-F5344CB8AC3E}">
        <p14:creationId xmlns:p14="http://schemas.microsoft.com/office/powerpoint/2010/main" val="186123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2292820973"/>
              </p:ext>
            </p:extLst>
          </p:nvPr>
        </p:nvGraphicFramePr>
        <p:xfrm>
          <a:off x="363895" y="1388726"/>
          <a:ext cx="11447105" cy="4440024"/>
        </p:xfrm>
        <a:graphic>
          <a:graphicData uri="http://schemas.openxmlformats.org/drawingml/2006/table">
            <a:tbl>
              <a:tblPr>
                <a:tableStyleId>{3C2FFA5D-87B4-456A-9821-1D502468CF0F}</a:tableStyleId>
              </a:tblPr>
              <a:tblGrid>
                <a:gridCol w="1546828">
                  <a:extLst>
                    <a:ext uri="{9D8B030D-6E8A-4147-A177-3AD203B41FA5}">
                      <a16:colId xmlns:a16="http://schemas.microsoft.com/office/drawing/2014/main" val="2046094590"/>
                    </a:ext>
                  </a:extLst>
                </a:gridCol>
                <a:gridCol w="5748231">
                  <a:extLst>
                    <a:ext uri="{9D8B030D-6E8A-4147-A177-3AD203B41FA5}">
                      <a16:colId xmlns:a16="http://schemas.microsoft.com/office/drawing/2014/main" val="2643545263"/>
                    </a:ext>
                  </a:extLst>
                </a:gridCol>
                <a:gridCol w="4152046">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NAME</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QUESTION</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ANSWER</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extLst>
                  <a:ext uri="{0D108BD9-81ED-4DB2-BD59-A6C34878D82A}">
                    <a16:rowId xmlns:a16="http://schemas.microsoft.com/office/drawing/2014/main" val="684195950"/>
                  </a:ext>
                </a:extLst>
              </a:tr>
              <a:tr h="768952">
                <a:tc>
                  <a:txBody>
                    <a:bodyPr/>
                    <a:lstStyle/>
                    <a:p>
                      <a:pPr algn="l"/>
                      <a:r>
                        <a:rPr lang="en-US" sz="1400" b="0" kern="1200" dirty="0">
                          <a:solidFill>
                            <a:schemeClr val="bg2">
                              <a:lumMod val="50000"/>
                            </a:schemeClr>
                          </a:solidFill>
                        </a:rPr>
                        <a:t>Ryan Monroe</a:t>
                      </a:r>
                    </a:p>
                    <a:p>
                      <a:pPr algn="l"/>
                      <a:r>
                        <a:rPr lang="en-US" sz="1400" b="1" kern="1200" dirty="0">
                          <a:solidFill>
                            <a:schemeClr val="bg2">
                              <a:lumMod val="50000"/>
                            </a:schemeClr>
                          </a:solidFill>
                          <a:latin typeface="+mn-lt"/>
                          <a:ea typeface="+mn-ea"/>
                          <a:cs typeface="+mn-cs"/>
                        </a:rPr>
                        <a:t>UCL St Luc</a:t>
                      </a:r>
                    </a:p>
                  </a:txBody>
                  <a:tcPr marL="86357" marR="86357" marT="43206" marB="43206" anchor="ctr" horzOverflow="overflow"/>
                </a:tc>
                <a:tc>
                  <a:txBody>
                    <a:bodyPr/>
                    <a:lstStyle/>
                    <a:p>
                      <a:r>
                        <a:rPr lang="en-US" sz="1400" b="0" kern="1200" dirty="0">
                          <a:solidFill>
                            <a:schemeClr val="bg2">
                              <a:lumMod val="50000"/>
                            </a:schemeClr>
                          </a:solidFill>
                          <a:latin typeface="+mn-lt"/>
                          <a:ea typeface="+mn-ea"/>
                          <a:cs typeface="+mn-cs"/>
                        </a:rPr>
                        <a:t>We’ve successfully integrated several QERMID registries on HD4DP v2 with our Epic EHR platform. </a:t>
                      </a:r>
                      <a:endParaRPr lang="fr-BE" sz="1400" b="0" kern="1200" dirty="0">
                        <a:solidFill>
                          <a:schemeClr val="bg2">
                            <a:lumMod val="50000"/>
                          </a:schemeClr>
                        </a:solidFill>
                        <a:latin typeface="+mn-lt"/>
                        <a:ea typeface="+mn-ea"/>
                        <a:cs typeface="+mn-cs"/>
                      </a:endParaRPr>
                    </a:p>
                    <a:p>
                      <a:r>
                        <a:rPr lang="en-US" sz="1400" b="0" kern="1200" dirty="0">
                          <a:solidFill>
                            <a:schemeClr val="bg2">
                              <a:lumMod val="50000"/>
                            </a:schemeClr>
                          </a:solidFill>
                          <a:latin typeface="+mn-lt"/>
                          <a:ea typeface="+mn-ea"/>
                          <a:cs typeface="+mn-cs"/>
                        </a:rPr>
                        <a:t>For those, our process submits through the API and its working quite well. </a:t>
                      </a:r>
                      <a:endParaRPr lang="fr-BE" sz="1400" b="0" kern="1200" dirty="0">
                        <a:solidFill>
                          <a:schemeClr val="bg2">
                            <a:lumMod val="50000"/>
                          </a:schemeClr>
                        </a:solidFill>
                        <a:latin typeface="+mn-lt"/>
                        <a:ea typeface="+mn-ea"/>
                        <a:cs typeface="+mn-cs"/>
                      </a:endParaRPr>
                    </a:p>
                    <a:p>
                      <a:r>
                        <a:rPr lang="en-US" sz="1400" b="0" kern="1200" dirty="0">
                          <a:solidFill>
                            <a:schemeClr val="bg2">
                              <a:lumMod val="50000"/>
                            </a:schemeClr>
                          </a:solidFill>
                          <a:latin typeface="+mn-lt"/>
                          <a:ea typeface="+mn-ea"/>
                          <a:cs typeface="+mn-cs"/>
                        </a:rPr>
                        <a:t>We’re now looking at integrating some of the older registries, specifically </a:t>
                      </a:r>
                      <a:r>
                        <a:rPr lang="en-US" sz="1400" b="0" kern="1200" dirty="0">
                          <a:solidFill>
                            <a:schemeClr val="bg2">
                              <a:lumMod val="50000"/>
                            </a:schemeClr>
                          </a:solidFill>
                          <a:latin typeface="+mn-lt"/>
                          <a:ea typeface="+mn-ea"/>
                          <a:cs typeface="+mn-cs"/>
                          <a:hlinkClick r:id="rId2">
                            <a:extLst>
                              <a:ext uri="{A12FA001-AC4F-418D-AE19-62706E023703}">
                                <ahyp:hlinkClr xmlns:ahyp="http://schemas.microsoft.com/office/drawing/2018/hyperlinkcolor" val="tx"/>
                              </a:ext>
                            </a:extLst>
                          </a:hlinkClick>
                        </a:rPr>
                        <a:t>HDBP0002 HIV Cohort</a:t>
                      </a:r>
                      <a:r>
                        <a:rPr lang="en-US" sz="1400" b="0" kern="1200" dirty="0">
                          <a:solidFill>
                            <a:schemeClr val="bg2">
                              <a:lumMod val="50000"/>
                            </a:schemeClr>
                          </a:solidFill>
                          <a:latin typeface="+mn-lt"/>
                          <a:ea typeface="+mn-ea"/>
                          <a:cs typeface="+mn-cs"/>
                        </a:rPr>
                        <a:t>.</a:t>
                      </a:r>
                      <a:endParaRPr lang="fr-BE" sz="1400" b="0" kern="1200" dirty="0">
                        <a:solidFill>
                          <a:schemeClr val="bg2">
                            <a:lumMod val="50000"/>
                          </a:schemeClr>
                        </a:solidFill>
                        <a:latin typeface="+mn-lt"/>
                        <a:ea typeface="+mn-ea"/>
                        <a:cs typeface="+mn-cs"/>
                      </a:endParaRPr>
                    </a:p>
                    <a:p>
                      <a:r>
                        <a:rPr lang="en-US" sz="1400" b="0" kern="1200" dirty="0">
                          <a:solidFill>
                            <a:schemeClr val="bg2">
                              <a:lumMod val="50000"/>
                            </a:schemeClr>
                          </a:solidFill>
                          <a:latin typeface="+mn-lt"/>
                          <a:ea typeface="+mn-ea"/>
                          <a:cs typeface="+mn-cs"/>
                        </a:rPr>
                        <a:t> </a:t>
                      </a:r>
                      <a:endParaRPr lang="fr-BE" sz="1400" b="0" kern="1200" dirty="0">
                        <a:solidFill>
                          <a:schemeClr val="bg2">
                            <a:lumMod val="50000"/>
                          </a:schemeClr>
                        </a:solidFill>
                        <a:latin typeface="+mn-lt"/>
                        <a:ea typeface="+mn-ea"/>
                        <a:cs typeface="+mn-cs"/>
                      </a:endParaRPr>
                    </a:p>
                    <a:p>
                      <a:r>
                        <a:rPr lang="en-US" sz="1400" b="0" kern="1200" dirty="0">
                          <a:solidFill>
                            <a:schemeClr val="bg2">
                              <a:lumMod val="50000"/>
                            </a:schemeClr>
                          </a:solidFill>
                          <a:latin typeface="+mn-lt"/>
                          <a:ea typeface="+mn-ea"/>
                          <a:cs typeface="+mn-cs"/>
                        </a:rPr>
                        <a:t>Three quick questions:</a:t>
                      </a:r>
                      <a:endParaRPr lang="fr-BE" sz="1400" b="0" kern="1200" dirty="0">
                        <a:solidFill>
                          <a:schemeClr val="bg2">
                            <a:lumMod val="50000"/>
                          </a:schemeClr>
                        </a:solidFill>
                        <a:latin typeface="+mn-lt"/>
                        <a:ea typeface="+mn-ea"/>
                        <a:cs typeface="+mn-cs"/>
                      </a:endParaRPr>
                    </a:p>
                    <a:p>
                      <a:pPr lvl="0"/>
                      <a:r>
                        <a:rPr lang="en-US" sz="1400" b="0" kern="1200" dirty="0">
                          <a:solidFill>
                            <a:schemeClr val="bg2">
                              <a:lumMod val="50000"/>
                            </a:schemeClr>
                          </a:solidFill>
                          <a:latin typeface="+mn-lt"/>
                          <a:ea typeface="+mn-ea"/>
                          <a:cs typeface="+mn-cs"/>
                        </a:rPr>
                        <a:t>This registry group appears to still be on HD4DP v1 platform.  We had heard through a support ticket that there isn’t an established timeline to convert it over to HD4DP v2 platform at this time.  Can you please confirm? </a:t>
                      </a:r>
                      <a:endParaRPr lang="fr-BE" sz="1400" b="0" kern="1200" dirty="0">
                        <a:solidFill>
                          <a:schemeClr val="bg2">
                            <a:lumMod val="50000"/>
                          </a:schemeClr>
                        </a:solidFill>
                        <a:latin typeface="+mn-lt"/>
                        <a:ea typeface="+mn-ea"/>
                        <a:cs typeface="+mn-cs"/>
                      </a:endParaRPr>
                    </a:p>
                    <a:p>
                      <a:pPr lvl="0"/>
                      <a:r>
                        <a:rPr lang="en-US" sz="1400" b="0" kern="1200" dirty="0">
                          <a:solidFill>
                            <a:schemeClr val="bg2">
                              <a:lumMod val="50000"/>
                            </a:schemeClr>
                          </a:solidFill>
                          <a:latin typeface="+mn-lt"/>
                          <a:ea typeface="+mn-ea"/>
                          <a:cs typeface="+mn-cs"/>
                        </a:rPr>
                        <a:t>Is there a dev/test environment available for v1 platform?  Comparable to Acceptance like we have for v2 platform. </a:t>
                      </a:r>
                      <a:endParaRPr lang="fr-BE" sz="1400" b="0" kern="1200" dirty="0">
                        <a:solidFill>
                          <a:schemeClr val="bg2">
                            <a:lumMod val="50000"/>
                          </a:schemeClr>
                        </a:solidFill>
                        <a:latin typeface="+mn-lt"/>
                        <a:ea typeface="+mn-ea"/>
                        <a:cs typeface="+mn-cs"/>
                      </a:endParaRPr>
                    </a:p>
                    <a:p>
                      <a:pPr lvl="0"/>
                      <a:r>
                        <a:rPr lang="en-US" sz="1400" b="0" kern="1200" dirty="0">
                          <a:solidFill>
                            <a:schemeClr val="bg2">
                              <a:lumMod val="50000"/>
                            </a:schemeClr>
                          </a:solidFill>
                          <a:latin typeface="+mn-lt"/>
                          <a:ea typeface="+mn-ea"/>
                          <a:cs typeface="+mn-cs"/>
                        </a:rPr>
                        <a:t>Does this registry group or any others still on v1 platform support back-end transfer methods (either the API or FTP-based csv upload like v2 platform)?  Our impression from the technical docs is that it only permits front-end csv downloads or manual entry in GUI. </a:t>
                      </a:r>
                      <a:endParaRPr lang="fr-BE" sz="1400" b="0" kern="1200" dirty="0">
                        <a:solidFill>
                          <a:schemeClr val="bg2">
                            <a:lumMod val="50000"/>
                          </a:schemeClr>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US" sz="1400" b="0" kern="1200" dirty="0">
                          <a:solidFill>
                            <a:schemeClr val="bg2">
                              <a:lumMod val="50000"/>
                            </a:schemeClr>
                          </a:solidFill>
                        </a:rPr>
                        <a:t>Correct. We will soon have an overview of the timeline for migrations from architecture 1 to architecture 2.</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US" sz="1400" b="0" kern="1200" dirty="0">
                          <a:solidFill>
                            <a:schemeClr val="bg2">
                              <a:lumMod val="50000"/>
                            </a:schemeClr>
                          </a:solidFill>
                          <a:latin typeface="+mn-lt"/>
                          <a:ea typeface="+mn-ea"/>
                          <a:cs typeface="+mn-cs"/>
                        </a:rPr>
                        <a:t>There is indeed an acceptance environment for testing. Please create a ticket with a request for access to this environment and we’ll happily get you set up.</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US" sz="1400" b="0" kern="1200" dirty="0">
                          <a:solidFill>
                            <a:schemeClr val="bg2">
                              <a:lumMod val="50000"/>
                            </a:schemeClr>
                          </a:solidFill>
                          <a:latin typeface="+mn-lt"/>
                          <a:ea typeface="+mn-ea"/>
                          <a:cs typeface="+mn-cs"/>
                        </a:rPr>
                        <a:t>Fast-track method can be used where HD4DP1 will pick up and process itself. Similar to how SFTP works. From what I gather, API method is available, but documentation needs to be reworked beforehand.</a:t>
                      </a:r>
                    </a:p>
                  </a:txBody>
                  <a:tcPr marL="86357" marR="86357" marT="43206" marB="43206" anchor="ctr" horzOverflow="overflow"/>
                </a:tc>
                <a:extLst>
                  <a:ext uri="{0D108BD9-81ED-4DB2-BD59-A6C34878D82A}">
                    <a16:rowId xmlns:a16="http://schemas.microsoft.com/office/drawing/2014/main" val="555253310"/>
                  </a:ext>
                </a:extLst>
              </a:tr>
            </a:tbl>
          </a:graphicData>
        </a:graphic>
      </p:graphicFrame>
    </p:spTree>
    <p:extLst>
      <p:ext uri="{BB962C8B-B14F-4D97-AF65-F5344CB8AC3E}">
        <p14:creationId xmlns:p14="http://schemas.microsoft.com/office/powerpoint/2010/main" val="305793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C496-573B-3CE3-CB52-BE0DED684517}"/>
              </a:ext>
            </a:extLst>
          </p:cNvPr>
          <p:cNvSpPr>
            <a:spLocks noGrp="1"/>
          </p:cNvSpPr>
          <p:nvPr>
            <p:ph type="title"/>
          </p:nvPr>
        </p:nvSpPr>
        <p:spPr/>
        <p:txBody>
          <a:bodyPr/>
          <a:lstStyle/>
          <a:p>
            <a:r>
              <a:rPr lang="en-IE" dirty="0"/>
              <a:t>BI-WEEKLY ICT MEETING</a:t>
            </a:r>
          </a:p>
        </p:txBody>
      </p:sp>
      <p:pic>
        <p:nvPicPr>
          <p:cNvPr id="1030" name="Picture 6">
            <a:extLst>
              <a:ext uri="{FF2B5EF4-FFF2-40B4-BE49-F238E27FC236}">
                <a16:creationId xmlns:a16="http://schemas.microsoft.com/office/drawing/2014/main" id="{11E330B4-B7D0-F65D-7881-2B21AD44E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83" y="2230439"/>
            <a:ext cx="11216640" cy="220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4E3A91B-3CCF-9361-244A-663AC054846E}"/>
              </a:ext>
            </a:extLst>
          </p:cNvPr>
          <p:cNvSpPr>
            <a:spLocks noGrp="1"/>
          </p:cNvSpPr>
          <p:nvPr>
            <p:ph type="subTitle" idx="1"/>
          </p:nvPr>
        </p:nvSpPr>
        <p:spPr/>
        <p:txBody>
          <a:bodyPr/>
          <a:lstStyle/>
          <a:p>
            <a:endParaRPr lang="en-IE"/>
          </a:p>
        </p:txBody>
      </p:sp>
      <p:sp>
        <p:nvSpPr>
          <p:cNvPr id="4" name="Title 3">
            <a:extLst>
              <a:ext uri="{FF2B5EF4-FFF2-40B4-BE49-F238E27FC236}">
                <a16:creationId xmlns:a16="http://schemas.microsoft.com/office/drawing/2014/main" id="{4FD70855-F26D-B4A5-8963-687B1601FFDB}"/>
              </a:ext>
            </a:extLst>
          </p:cNvPr>
          <p:cNvSpPr>
            <a:spLocks noGrp="1"/>
          </p:cNvSpPr>
          <p:nvPr>
            <p:ph type="ctrTitle"/>
          </p:nvPr>
        </p:nvSpPr>
        <p:spPr/>
        <p:txBody>
          <a:bodyPr/>
          <a:lstStyle/>
          <a:p>
            <a:r>
              <a:rPr lang="en-IE" dirty="0"/>
              <a:t>APPENDIX</a:t>
            </a:r>
          </a:p>
        </p:txBody>
      </p:sp>
    </p:spTree>
    <p:extLst>
      <p:ext uri="{BB962C8B-B14F-4D97-AF65-F5344CB8AC3E}">
        <p14:creationId xmlns:p14="http://schemas.microsoft.com/office/powerpoint/2010/main" val="30955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97307</TotalTime>
  <Words>699</Words>
  <Application>Microsoft Office PowerPoint</Application>
  <PresentationFormat>Widescreen</PresentationFormat>
  <Paragraphs>77</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SC_theme</vt:lpstr>
      <vt:lpstr>ICT Info session 09/08/2024</vt:lpstr>
      <vt:lpstr>CONTENTS</vt:lpstr>
      <vt:lpstr>ANNOUNCEMENTS </vt:lpstr>
      <vt:lpstr>OPEN QUESTIONS </vt:lpstr>
      <vt:lpstr>OPEN QUESTIONS  </vt:lpstr>
      <vt:lpstr>OPEN QUESTIONS – Previous session </vt:lpstr>
      <vt:lpstr>ROUND TABLE APPROACH</vt:lpstr>
      <vt:lpstr>BI-WEEKLY ICT MEETING</vt:lpstr>
      <vt:lpstr>APPENDIX</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cp:lastModifiedBy>
  <cp:revision>1224</cp:revision>
  <dcterms:created xsi:type="dcterms:W3CDTF">2018-09-19T06:42:22Z</dcterms:created>
  <dcterms:modified xsi:type="dcterms:W3CDTF">2024-08-09T08:27:16Z</dcterms:modified>
</cp:coreProperties>
</file>