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305" r:id="rId2"/>
    <p:sldId id="440" r:id="rId3"/>
    <p:sldId id="468" r:id="rId4"/>
    <p:sldId id="473" r:id="rId5"/>
    <p:sldId id="472" r:id="rId6"/>
    <p:sldId id="469" r:id="rId7"/>
    <p:sldId id="437" r:id="rId8"/>
    <p:sldId id="451" r:id="rId9"/>
    <p:sldId id="447" r:id="rId10"/>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39B54A"/>
    <a:srgbClr val="69AA41"/>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84649" autoAdjust="0"/>
  </p:normalViewPr>
  <p:slideViewPr>
    <p:cSldViewPr snapToGrid="0" showGuides="1">
      <p:cViewPr varScale="1">
        <p:scale>
          <a:sx n="188" d="100"/>
          <a:sy n="188" d="100"/>
        </p:scale>
        <p:origin x="664" y="184"/>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25/07/24</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25/07/24</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a:t>26/07/2024</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id="{A63365D1-DD12-254C-0EB7-403EC9C8B6E3}"/>
              </a:ext>
            </a:extLst>
          </p:cNvPr>
          <p:cNvSpPr>
            <a:spLocks noGrp="1"/>
          </p:cNvSpPr>
          <p:nvPr>
            <p:ph idx="1"/>
          </p:nvPr>
        </p:nvSpPr>
        <p:spPr>
          <a:xfrm>
            <a:off x="543195" y="1663681"/>
            <a:ext cx="11271249" cy="3854469"/>
          </a:xfrm>
        </p:spPr>
        <p:txBody>
          <a:bodyPr>
            <a:normAutofit/>
          </a:bodyPr>
          <a:lstStyle/>
          <a:p>
            <a:pPr marL="342900" indent="-342900">
              <a:buFont typeface="Arial" panose="020B0604020202020204" pitchFamily="34" charset="0"/>
              <a:buChar char="•"/>
            </a:pPr>
            <a:r>
              <a:rPr lang="en-IE" dirty="0"/>
              <a:t>Announcements</a:t>
            </a:r>
          </a:p>
          <a:p>
            <a:pPr marL="342900" indent="-342900">
              <a:buFont typeface="Arial" panose="020B0604020202020204" pitchFamily="34" charset="0"/>
              <a:buChar char="•"/>
            </a:pPr>
            <a:r>
              <a:rPr lang="en-IE" dirty="0"/>
              <a:t>Open Questions &amp; Answers</a:t>
            </a:r>
          </a:p>
          <a:p>
            <a:pPr marL="342900" indent="-342900">
              <a:buFont typeface="Arial" panose="020B0604020202020204" pitchFamily="34" charset="0"/>
              <a:buChar char="•"/>
            </a:pPr>
            <a:r>
              <a:rPr lang="en-IE" dirty="0"/>
              <a:t>Topics for Discussion</a:t>
            </a:r>
          </a:p>
          <a:p>
            <a:pPr marL="342900" indent="-342900">
              <a:buFont typeface="Arial" panose="020B0604020202020204" pitchFamily="34" charset="0"/>
              <a:buChar char="•"/>
            </a:pPr>
            <a:r>
              <a:rPr lang="en-IE" dirty="0"/>
              <a:t>Round Table</a:t>
            </a:r>
          </a:p>
          <a:p>
            <a:pPr marL="342900" indent="-342900">
              <a:buFont typeface="Arial" panose="020B0604020202020204" pitchFamily="34" charset="0"/>
              <a:buChar char="•"/>
            </a:pPr>
            <a:r>
              <a:rPr lang="en-IE" dirty="0"/>
              <a:t>Next Time</a:t>
            </a:r>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graphicFrame>
        <p:nvGraphicFramePr>
          <p:cNvPr id="3" name="Table 3">
            <a:extLst>
              <a:ext uri="{FF2B5EF4-FFF2-40B4-BE49-F238E27FC236}">
                <a16:creationId xmlns:a16="http://schemas.microsoft.com/office/drawing/2014/main" id="{64C4E005-0693-42F1-810C-D13317CD6030}"/>
              </a:ext>
            </a:extLst>
          </p:cNvPr>
          <p:cNvGraphicFramePr>
            <a:graphicFrameLocks noGrp="1"/>
          </p:cNvGraphicFramePr>
          <p:nvPr>
            <p:extLst>
              <p:ext uri="{D42A27DB-BD31-4B8C-83A1-F6EECF244321}">
                <p14:modId xmlns:p14="http://schemas.microsoft.com/office/powerpoint/2010/main" val="4019839512"/>
              </p:ext>
            </p:extLst>
          </p:nvPr>
        </p:nvGraphicFramePr>
        <p:xfrm>
          <a:off x="354563" y="1856792"/>
          <a:ext cx="11456435" cy="1969667"/>
        </p:xfrm>
        <a:graphic>
          <a:graphicData uri="http://schemas.openxmlformats.org/drawingml/2006/table">
            <a:tbl>
              <a:tblPr firstRow="1" bandRow="1">
                <a:tableStyleId>{5C22544A-7EE6-4342-B048-85BDC9FD1C3A}</a:tableStyleId>
              </a:tblPr>
              <a:tblGrid>
                <a:gridCol w="398838">
                  <a:extLst>
                    <a:ext uri="{9D8B030D-6E8A-4147-A177-3AD203B41FA5}">
                      <a16:colId xmlns:a16="http://schemas.microsoft.com/office/drawing/2014/main" val="2362710029"/>
                    </a:ext>
                  </a:extLst>
                </a:gridCol>
                <a:gridCol w="1559732">
                  <a:extLst>
                    <a:ext uri="{9D8B030D-6E8A-4147-A177-3AD203B41FA5}">
                      <a16:colId xmlns:a16="http://schemas.microsoft.com/office/drawing/2014/main" val="2935475783"/>
                    </a:ext>
                  </a:extLst>
                </a:gridCol>
                <a:gridCol w="7465165">
                  <a:extLst>
                    <a:ext uri="{9D8B030D-6E8A-4147-A177-3AD203B41FA5}">
                      <a16:colId xmlns:a16="http://schemas.microsoft.com/office/drawing/2014/main" val="382615948"/>
                    </a:ext>
                  </a:extLst>
                </a:gridCol>
                <a:gridCol w="2032700">
                  <a:extLst>
                    <a:ext uri="{9D8B030D-6E8A-4147-A177-3AD203B41FA5}">
                      <a16:colId xmlns:a16="http://schemas.microsoft.com/office/drawing/2014/main" val="130071155"/>
                    </a:ext>
                  </a:extLst>
                </a:gridCol>
              </a:tblGrid>
              <a:tr h="322553">
                <a:tc>
                  <a:txBody>
                    <a:bodyPr/>
                    <a:lstStyle/>
                    <a:p>
                      <a:endParaRPr lang="fr-BE"/>
                    </a:p>
                  </a:txBody>
                  <a:tcPr/>
                </a:tc>
                <a:tc>
                  <a:txBody>
                    <a:bodyPr/>
                    <a:lstStyle/>
                    <a:p>
                      <a:r>
                        <a:rPr lang="fr-BE" sz="2000" dirty="0"/>
                        <a:t>WHAT</a:t>
                      </a:r>
                    </a:p>
                  </a:txBody>
                  <a:tcPr/>
                </a:tc>
                <a:tc>
                  <a:txBody>
                    <a:bodyPr/>
                    <a:lstStyle/>
                    <a:p>
                      <a:r>
                        <a:rPr lang="fr-BE" sz="2000" dirty="0"/>
                        <a:t>KEY INFO</a:t>
                      </a:r>
                    </a:p>
                  </a:txBody>
                  <a:tcPr/>
                </a:tc>
                <a:tc>
                  <a:txBody>
                    <a:bodyPr/>
                    <a:lstStyle/>
                    <a:p>
                      <a:r>
                        <a:rPr lang="fr-BE" sz="2000" dirty="0"/>
                        <a:t>KEY DATES</a:t>
                      </a:r>
                    </a:p>
                  </a:txBody>
                  <a:tcPr/>
                </a:tc>
                <a:extLst>
                  <a:ext uri="{0D108BD9-81ED-4DB2-BD59-A6C34878D82A}">
                    <a16:rowId xmlns:a16="http://schemas.microsoft.com/office/drawing/2014/main" val="2150303798"/>
                  </a:ext>
                </a:extLst>
              </a:tr>
              <a:tr h="1573427">
                <a:tc>
                  <a:txBody>
                    <a:bodyPr/>
                    <a:lstStyle/>
                    <a:p>
                      <a:r>
                        <a:rPr lang="fr-BE" dirty="0"/>
                        <a:t>1</a:t>
                      </a:r>
                    </a:p>
                  </a:txBody>
                  <a:tcPr anchor="ctr"/>
                </a:tc>
                <a:tc>
                  <a:txBody>
                    <a:bodyPr/>
                    <a:lstStyle/>
                    <a:p>
                      <a:r>
                        <a:rPr lang="en-US" sz="1800" b="0" kern="1200" dirty="0">
                          <a:solidFill>
                            <a:schemeClr val="dk1"/>
                          </a:solidFill>
                          <a:effectLst/>
                          <a:latin typeface="+mn-lt"/>
                          <a:ea typeface="+mn-ea"/>
                          <a:cs typeface="+mn-cs"/>
                        </a:rPr>
                        <a:t>ServiceNow Account Inactivity Reminder</a:t>
                      </a:r>
                    </a:p>
                  </a:txBody>
                  <a:tcPr anchor="ctr"/>
                </a:tc>
                <a:tc>
                  <a:txBody>
                    <a:bodyPr/>
                    <a:lstStyle/>
                    <a:p>
                      <a:pPr marL="0" indent="0" algn="l">
                        <a:lnSpc>
                          <a:spcPct val="150000"/>
                        </a:lnSpc>
                        <a:buFont typeface="Wingdings" panose="05000000000000000000" pitchFamily="2" charset="2"/>
                        <a:buNone/>
                      </a:pPr>
                      <a:r>
                        <a:rPr lang="en-US" sz="1800" b="0" i="0" kern="1200" dirty="0">
                          <a:solidFill>
                            <a:schemeClr val="dk1"/>
                          </a:solidFill>
                          <a:effectLst/>
                          <a:latin typeface="+mn-lt"/>
                          <a:ea typeface="+mn-ea"/>
                          <a:cs typeface="+mn-cs"/>
                        </a:rPr>
                        <a:t>While testing improvements in ServiceNow in our development-environment, unfortunately the mail was sent. You may ignore this mail.</a:t>
                      </a:r>
                      <a:endParaRPr lang="fr-BE" sz="1600" i="0" dirty="0"/>
                    </a:p>
                  </a:txBody>
                  <a:tcPr anchor="ctr"/>
                </a:tc>
                <a:tc>
                  <a:txBody>
                    <a:bodyPr/>
                    <a:lstStyle/>
                    <a:p>
                      <a:r>
                        <a:rPr lang="fr-BE" sz="1600" dirty="0"/>
                        <a:t>NA</a:t>
                      </a:r>
                    </a:p>
                  </a:txBody>
                  <a:tcPr anchor="ctr"/>
                </a:tc>
                <a:extLst>
                  <a:ext uri="{0D108BD9-81ED-4DB2-BD59-A6C34878D82A}">
                    <a16:rowId xmlns:a16="http://schemas.microsoft.com/office/drawing/2014/main" val="1951700620"/>
                  </a:ext>
                </a:extLst>
              </a:tr>
            </a:tbl>
          </a:graphicData>
        </a:graphic>
      </p:graphicFrame>
    </p:spTree>
    <p:extLst>
      <p:ext uri="{BB962C8B-B14F-4D97-AF65-F5344CB8AC3E}">
        <p14:creationId xmlns:p14="http://schemas.microsoft.com/office/powerpoint/2010/main" val="197643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 – Previous session</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3249844522"/>
              </p:ext>
            </p:extLst>
          </p:nvPr>
        </p:nvGraphicFramePr>
        <p:xfrm>
          <a:off x="363895" y="1388726"/>
          <a:ext cx="11447105" cy="4066416"/>
        </p:xfrm>
        <a:graphic>
          <a:graphicData uri="http://schemas.openxmlformats.org/drawingml/2006/table">
            <a:tbl>
              <a:tblPr>
                <a:tableStyleId>{3C2FFA5D-87B4-456A-9821-1D502468CF0F}</a:tableStyleId>
              </a:tblPr>
              <a:tblGrid>
                <a:gridCol w="1546828">
                  <a:extLst>
                    <a:ext uri="{9D8B030D-6E8A-4147-A177-3AD203B41FA5}">
                      <a16:colId xmlns:a16="http://schemas.microsoft.com/office/drawing/2014/main" val="2046094590"/>
                    </a:ext>
                  </a:extLst>
                </a:gridCol>
                <a:gridCol w="5748231">
                  <a:extLst>
                    <a:ext uri="{9D8B030D-6E8A-4147-A177-3AD203B41FA5}">
                      <a16:colId xmlns:a16="http://schemas.microsoft.com/office/drawing/2014/main" val="2643545263"/>
                    </a:ext>
                  </a:extLst>
                </a:gridCol>
                <a:gridCol w="4152046">
                  <a:extLst>
                    <a:ext uri="{9D8B030D-6E8A-4147-A177-3AD203B41FA5}">
                      <a16:colId xmlns:a16="http://schemas.microsoft.com/office/drawing/2014/main"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NAME</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QUESTION</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ANSWER</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extLst>
                  <a:ext uri="{0D108BD9-81ED-4DB2-BD59-A6C34878D82A}">
                    <a16:rowId xmlns:a16="http://schemas.microsoft.com/office/drawing/2014/main" val="684195950"/>
                  </a:ext>
                </a:extLst>
              </a:tr>
              <a:tr h="768952">
                <a:tc>
                  <a:txBody>
                    <a:bodyPr/>
                    <a:lstStyle/>
                    <a:p>
                      <a:pPr algn="l"/>
                      <a:r>
                        <a:rPr lang="en-US" sz="1400" b="0" kern="1200" dirty="0" err="1">
                          <a:solidFill>
                            <a:schemeClr val="bg2">
                              <a:lumMod val="50000"/>
                            </a:schemeClr>
                          </a:solidFill>
                        </a:rPr>
                        <a:t>Kristien</a:t>
                      </a:r>
                      <a:r>
                        <a:rPr lang="en-US" sz="1400" b="0" kern="1200" dirty="0">
                          <a:solidFill>
                            <a:schemeClr val="bg2">
                              <a:lumMod val="50000"/>
                            </a:schemeClr>
                          </a:solidFill>
                        </a:rPr>
                        <a:t> Aerts</a:t>
                      </a:r>
                    </a:p>
                    <a:p>
                      <a:pPr algn="l"/>
                      <a:r>
                        <a:rPr lang="en-US" sz="1400" b="1" kern="1200" dirty="0">
                          <a:solidFill>
                            <a:schemeClr val="bg2">
                              <a:lumMod val="50000"/>
                            </a:schemeClr>
                          </a:solidFill>
                        </a:rPr>
                        <a:t>AZ St </a:t>
                      </a:r>
                      <a:r>
                        <a:rPr lang="en-US" sz="1400" b="1" kern="1200" dirty="0" err="1">
                          <a:solidFill>
                            <a:schemeClr val="bg2">
                              <a:lumMod val="50000"/>
                            </a:schemeClr>
                          </a:solidFill>
                        </a:rPr>
                        <a:t>Jozef</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RITM0015371: Access to </a:t>
                      </a:r>
                      <a:r>
                        <a:rPr lang="en-US" sz="1400" b="0" kern="1200" dirty="0" err="1">
                          <a:solidFill>
                            <a:schemeClr val="bg2">
                              <a:lumMod val="50000"/>
                            </a:schemeClr>
                          </a:solidFill>
                        </a:rPr>
                        <a:t>Healthstat</a:t>
                      </a:r>
                      <a:r>
                        <a:rPr lang="en-US" sz="1400" b="0" kern="1200" dirty="0">
                          <a:solidFill>
                            <a:schemeClr val="bg2">
                              <a:lumMod val="50000"/>
                            </a:schemeClr>
                          </a:solidFill>
                        </a:rPr>
                        <a:t> requested</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Response received on 12/07. Please create a new ticket if you still encounter problems. Ticket is closed due to no activity.</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555253310"/>
                  </a:ext>
                </a:extLst>
              </a:tr>
              <a:tr h="719403">
                <a:tc>
                  <a:txBody>
                    <a:bodyPr/>
                    <a:lstStyle/>
                    <a:p>
                      <a:pPr algn="l"/>
                      <a:r>
                        <a:rPr lang="en-US" sz="1400" b="0" kern="1200" dirty="0">
                          <a:solidFill>
                            <a:schemeClr val="bg2">
                              <a:lumMod val="50000"/>
                            </a:schemeClr>
                          </a:solidFill>
                        </a:rPr>
                        <a:t>Dirk De Beule</a:t>
                      </a:r>
                    </a:p>
                    <a:p>
                      <a:pPr algn="l"/>
                      <a:r>
                        <a:rPr lang="en-US" sz="1400" b="1" kern="1200" dirty="0">
                          <a:solidFill>
                            <a:schemeClr val="bg2">
                              <a:lumMod val="50000"/>
                            </a:schemeClr>
                          </a:solidFill>
                        </a:rPr>
                        <a:t>UZ Gent</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INC0213995: JRE and Log4j vulnerabilities on vhd4dpp.ai.internal.uzgent.be</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We are fixing the spring boot Java version and once tested well and deployed to the acceptance environment then we move to production after testing. As the code hadn’t been updated for years it required a significant overhaul.</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4214025138"/>
                  </a:ext>
                </a:extLst>
              </a:tr>
              <a:tr h="922240">
                <a:tc>
                  <a:txBody>
                    <a:bodyPr/>
                    <a:lstStyle/>
                    <a:p>
                      <a:pPr algn="l"/>
                      <a:r>
                        <a:rPr lang="en-US" sz="1400" b="0" kern="1200" dirty="0" err="1">
                          <a:solidFill>
                            <a:schemeClr val="bg2">
                              <a:lumMod val="50000"/>
                            </a:schemeClr>
                          </a:solidFill>
                        </a:rPr>
                        <a:t>Annemie</a:t>
                      </a:r>
                      <a:r>
                        <a:rPr lang="en-US" sz="1400" b="0" kern="1200" dirty="0">
                          <a:solidFill>
                            <a:schemeClr val="bg2">
                              <a:lumMod val="50000"/>
                            </a:schemeClr>
                          </a:solidFill>
                        </a:rPr>
                        <a:t> </a:t>
                      </a:r>
                      <a:r>
                        <a:rPr lang="en-US" sz="1400" b="0" kern="1200" dirty="0" err="1">
                          <a:solidFill>
                            <a:schemeClr val="bg2">
                              <a:lumMod val="50000"/>
                            </a:schemeClr>
                          </a:solidFill>
                        </a:rPr>
                        <a:t>Leemans</a:t>
                      </a:r>
                      <a:endParaRPr lang="en-US" sz="1400" b="0" kern="1200" dirty="0">
                        <a:solidFill>
                          <a:schemeClr val="bg2">
                            <a:lumMod val="50000"/>
                          </a:schemeClr>
                        </a:solidFill>
                      </a:endParaRPr>
                    </a:p>
                    <a:p>
                      <a:pPr algn="l"/>
                      <a:r>
                        <a:rPr lang="en-US" sz="1400" b="1" kern="1200" dirty="0">
                          <a:solidFill>
                            <a:schemeClr val="bg2">
                              <a:lumMod val="50000"/>
                            </a:schemeClr>
                          </a:solidFill>
                          <a:latin typeface="+mn-lt"/>
                          <a:ea typeface="+mn-ea"/>
                          <a:cs typeface="+mn-cs"/>
                        </a:rPr>
                        <a:t>AZ Vesalius</a:t>
                      </a: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AZ Vesalius </a:t>
                      </a:r>
                      <a:r>
                        <a:rPr lang="en-US" sz="1400" b="0" kern="1200" dirty="0" err="1">
                          <a:solidFill>
                            <a:schemeClr val="bg2">
                              <a:lumMod val="50000"/>
                            </a:schemeClr>
                          </a:solidFill>
                        </a:rPr>
                        <a:t>MyCarenet</a:t>
                      </a:r>
                      <a:r>
                        <a:rPr lang="en-US" sz="1400" b="0" kern="1200" dirty="0">
                          <a:solidFill>
                            <a:schemeClr val="bg2">
                              <a:lumMod val="50000"/>
                            </a:schemeClr>
                          </a:solidFill>
                        </a:rPr>
                        <a:t> communication</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All messages are correctly been delivered.</a:t>
                      </a:r>
                    </a:p>
                  </a:txBody>
                  <a:tcPr marL="86357" marR="86357" marT="43206" marB="43206" anchor="ctr" horzOverflow="overflow"/>
                </a:tc>
                <a:extLst>
                  <a:ext uri="{0D108BD9-81ED-4DB2-BD59-A6C34878D82A}">
                    <a16:rowId xmlns:a16="http://schemas.microsoft.com/office/drawing/2014/main" val="4232461620"/>
                  </a:ext>
                </a:extLst>
              </a:tr>
              <a:tr h="922240">
                <a:tc>
                  <a:txBody>
                    <a:bodyPr/>
                    <a:lstStyle/>
                    <a:p>
                      <a:pPr algn="l"/>
                      <a:r>
                        <a:rPr lang="en-US" sz="1400" b="0" kern="1200" dirty="0">
                          <a:solidFill>
                            <a:schemeClr val="bg2">
                              <a:lumMod val="50000"/>
                            </a:schemeClr>
                          </a:solidFill>
                          <a:latin typeface="+mn-lt"/>
                          <a:ea typeface="+mn-ea"/>
                          <a:cs typeface="+mn-cs"/>
                        </a:rPr>
                        <a:t>Bart De </a:t>
                      </a:r>
                      <a:r>
                        <a:rPr lang="en-US" sz="1400" b="0" kern="1200" dirty="0" err="1">
                          <a:solidFill>
                            <a:schemeClr val="bg2">
                              <a:lumMod val="50000"/>
                            </a:schemeClr>
                          </a:solidFill>
                          <a:latin typeface="+mn-lt"/>
                          <a:ea typeface="+mn-ea"/>
                          <a:cs typeface="+mn-cs"/>
                        </a:rPr>
                        <a:t>Maeyer</a:t>
                      </a:r>
                      <a:endParaRPr lang="en-US" sz="1400" b="0" kern="1200" dirty="0">
                        <a:solidFill>
                          <a:schemeClr val="bg2">
                            <a:lumMod val="50000"/>
                          </a:schemeClr>
                        </a:solidFill>
                        <a:latin typeface="+mn-lt"/>
                        <a:ea typeface="+mn-ea"/>
                        <a:cs typeface="+mn-cs"/>
                      </a:endParaRPr>
                    </a:p>
                    <a:p>
                      <a:pPr algn="l"/>
                      <a:r>
                        <a:rPr lang="en-US" sz="1400" b="1" kern="1200" dirty="0">
                          <a:solidFill>
                            <a:schemeClr val="bg2">
                              <a:lumMod val="50000"/>
                            </a:schemeClr>
                          </a:solidFill>
                          <a:latin typeface="+mn-lt"/>
                          <a:ea typeface="+mn-ea"/>
                          <a:cs typeface="+mn-cs"/>
                        </a:rPr>
                        <a:t>UZA</a:t>
                      </a: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BCFR stable upload</a:t>
                      </a: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CSV export is currently in development.</a:t>
                      </a:r>
                    </a:p>
                  </a:txBody>
                  <a:tcPr marL="86357" marR="86357" marT="43206" marB="43206" anchor="ctr" horzOverflow="overflow"/>
                </a:tc>
                <a:extLst>
                  <a:ext uri="{0D108BD9-81ED-4DB2-BD59-A6C34878D82A}">
                    <a16:rowId xmlns:a16="http://schemas.microsoft.com/office/drawing/2014/main" val="3081759864"/>
                  </a:ext>
                </a:extLst>
              </a:tr>
            </a:tbl>
          </a:graphicData>
        </a:graphic>
      </p:graphicFrame>
    </p:spTree>
    <p:extLst>
      <p:ext uri="{BB962C8B-B14F-4D97-AF65-F5344CB8AC3E}">
        <p14:creationId xmlns:p14="http://schemas.microsoft.com/office/powerpoint/2010/main" val="205847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 – Previous session</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1515746936"/>
              </p:ext>
            </p:extLst>
          </p:nvPr>
        </p:nvGraphicFramePr>
        <p:xfrm>
          <a:off x="363895" y="1388726"/>
          <a:ext cx="11447105" cy="4099716"/>
        </p:xfrm>
        <a:graphic>
          <a:graphicData uri="http://schemas.openxmlformats.org/drawingml/2006/table">
            <a:tbl>
              <a:tblPr>
                <a:tableStyleId>{3C2FFA5D-87B4-456A-9821-1D502468CF0F}</a:tableStyleId>
              </a:tblPr>
              <a:tblGrid>
                <a:gridCol w="1546828">
                  <a:extLst>
                    <a:ext uri="{9D8B030D-6E8A-4147-A177-3AD203B41FA5}">
                      <a16:colId xmlns:a16="http://schemas.microsoft.com/office/drawing/2014/main" val="2046094590"/>
                    </a:ext>
                  </a:extLst>
                </a:gridCol>
                <a:gridCol w="5748231">
                  <a:extLst>
                    <a:ext uri="{9D8B030D-6E8A-4147-A177-3AD203B41FA5}">
                      <a16:colId xmlns:a16="http://schemas.microsoft.com/office/drawing/2014/main" val="2643545263"/>
                    </a:ext>
                  </a:extLst>
                </a:gridCol>
                <a:gridCol w="4152046">
                  <a:extLst>
                    <a:ext uri="{9D8B030D-6E8A-4147-A177-3AD203B41FA5}">
                      <a16:colId xmlns:a16="http://schemas.microsoft.com/office/drawing/2014/main"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NAME</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QUESTION</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ANSWER</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extLst>
                  <a:ext uri="{0D108BD9-81ED-4DB2-BD59-A6C34878D82A}">
                    <a16:rowId xmlns:a16="http://schemas.microsoft.com/office/drawing/2014/main" val="684195950"/>
                  </a:ext>
                </a:extLst>
              </a:tr>
              <a:tr h="768952">
                <a:tc>
                  <a:txBody>
                    <a:bodyPr/>
                    <a:lstStyle/>
                    <a:p>
                      <a:pPr algn="l"/>
                      <a:r>
                        <a:rPr lang="en-US" sz="1400" b="0" kern="1200" dirty="0">
                          <a:solidFill>
                            <a:schemeClr val="bg2">
                              <a:lumMod val="50000"/>
                            </a:schemeClr>
                          </a:solidFill>
                        </a:rPr>
                        <a:t>Haithem Ben Salem</a:t>
                      </a:r>
                    </a:p>
                    <a:p>
                      <a:pPr algn="l"/>
                      <a:r>
                        <a:rPr lang="en-US" sz="1400" b="1" kern="1200" dirty="0">
                          <a:solidFill>
                            <a:schemeClr val="bg2">
                              <a:lumMod val="50000"/>
                            </a:schemeClr>
                          </a:solidFill>
                          <a:latin typeface="+mn-lt"/>
                          <a:ea typeface="+mn-ea"/>
                          <a:cs typeface="+mn-cs"/>
                        </a:rPr>
                        <a:t>UCL St Luc</a:t>
                      </a: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RITM0015642 – Fast-track documentation API</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2 questions: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1.	Is there a dev/test environment available for v1 platform?  Comparable to Acceptance like we have for v2 platform.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2.	</a:t>
                      </a:r>
                      <a:r>
                        <a:rPr lang="en-US" sz="1400" b="0" i="0" kern="1200" dirty="0">
                          <a:solidFill>
                            <a:schemeClr val="bg2">
                              <a:lumMod val="50000"/>
                            </a:schemeClr>
                          </a:solidFill>
                          <a:effectLst/>
                          <a:latin typeface="+mn-lt"/>
                          <a:ea typeface="+mn-ea"/>
                          <a:cs typeface="+mn-cs"/>
                        </a:rPr>
                        <a:t>Could you share with us the methodology of Fast-track as well as the API in Arch1?</a:t>
                      </a:r>
                      <a:endParaRPr lang="en-US" sz="1400" b="0" kern="1200" dirty="0">
                        <a:solidFill>
                          <a:schemeClr val="bg2">
                            <a:lumMod val="50000"/>
                          </a:schemeClr>
                        </a:solidFill>
                      </a:endParaRPr>
                    </a:p>
                  </a:txBody>
                  <a:tcPr marL="86357" marR="86357" marT="43206" marB="43206" anchor="ctr" horzOverflow="overflow"/>
                </a:tc>
                <a:tc>
                  <a:txBody>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n-US" sz="1400" b="0" kern="1200" dirty="0">
                          <a:solidFill>
                            <a:schemeClr val="bg2">
                              <a:lumMod val="50000"/>
                            </a:schemeClr>
                          </a:solidFill>
                        </a:rPr>
                        <a:t>The current acceptance environment is used by other teams. Check with the team how to provide a similar environment like v2 platform.</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n-US" sz="1400" b="0" kern="1200" dirty="0">
                          <a:solidFill>
                            <a:schemeClr val="bg2">
                              <a:lumMod val="50000"/>
                            </a:schemeClr>
                          </a:solidFill>
                          <a:latin typeface="+mn-lt"/>
                          <a:ea typeface="+mn-ea"/>
                          <a:cs typeface="+mn-cs"/>
                        </a:rPr>
                        <a:t>Documentation needs to be reworked.</a:t>
                      </a:r>
                    </a:p>
                  </a:txBody>
                  <a:tcPr marL="86357" marR="86357" marT="43206" marB="43206" anchor="ctr" horzOverflow="overflow"/>
                </a:tc>
                <a:extLst>
                  <a:ext uri="{0D108BD9-81ED-4DB2-BD59-A6C34878D82A}">
                    <a16:rowId xmlns:a16="http://schemas.microsoft.com/office/drawing/2014/main" val="555253310"/>
                  </a:ext>
                </a:extLst>
              </a:tr>
              <a:tr h="768952">
                <a:tc>
                  <a:txBody>
                    <a:bodyPr/>
                    <a:lstStyle/>
                    <a:p>
                      <a:pPr algn="l"/>
                      <a:r>
                        <a:rPr lang="en-US" sz="1400" b="0" kern="1200" dirty="0">
                          <a:solidFill>
                            <a:schemeClr val="bg2">
                              <a:lumMod val="50000"/>
                            </a:schemeClr>
                          </a:solidFill>
                        </a:rPr>
                        <a:t>Haithem Ben Salem</a:t>
                      </a:r>
                    </a:p>
                    <a:p>
                      <a:pPr algn="l"/>
                      <a:r>
                        <a:rPr lang="en-US" sz="1400" b="1" kern="1200" dirty="0">
                          <a:solidFill>
                            <a:schemeClr val="bg2">
                              <a:lumMod val="50000"/>
                            </a:schemeClr>
                          </a:solidFill>
                          <a:latin typeface="+mn-lt"/>
                          <a:ea typeface="+mn-ea"/>
                          <a:cs typeface="+mn-cs"/>
                        </a:rPr>
                        <a:t>UCL St Luc</a:t>
                      </a: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bg2">
                              <a:lumMod val="50000"/>
                            </a:schemeClr>
                          </a:solidFill>
                          <a:effectLst/>
                          <a:latin typeface="+mn-lt"/>
                          <a:ea typeface="+mn-ea"/>
                          <a:cs typeface="+mn-cs"/>
                        </a:rPr>
                        <a:t>RITM0015607 - INC0212917 - INC0213767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kern="1200" dirty="0" err="1">
                          <a:solidFill>
                            <a:schemeClr val="bg2">
                              <a:lumMod val="50000"/>
                            </a:schemeClr>
                          </a:solidFill>
                          <a:effectLst/>
                          <a:latin typeface="+mn-lt"/>
                          <a:ea typeface="+mn-ea"/>
                          <a:cs typeface="+mn-cs"/>
                        </a:rPr>
                        <a:t>Nippin</a:t>
                      </a:r>
                      <a:r>
                        <a:rPr lang="en-US" sz="1400" b="0" i="0" kern="1200" dirty="0">
                          <a:solidFill>
                            <a:schemeClr val="bg2">
                              <a:lumMod val="50000"/>
                            </a:schemeClr>
                          </a:solidFill>
                          <a:effectLst/>
                          <a:latin typeface="+mn-lt"/>
                          <a:ea typeface="+mn-ea"/>
                          <a:cs typeface="+mn-cs"/>
                        </a:rPr>
                        <a:t> validation</a:t>
                      </a:r>
                      <a:endParaRPr lang="en-US" sz="1400" b="0" kern="1200" dirty="0">
                        <a:solidFill>
                          <a:schemeClr val="bg2">
                            <a:lumMod val="50000"/>
                          </a:schemeClr>
                        </a:solidFill>
                      </a:endParaRPr>
                    </a:p>
                  </a:txBody>
                  <a:tcPr marL="86357" marR="86357" marT="43206" marB="43206" anchor="ctr" horzOverflow="overflow"/>
                </a:tc>
                <a:tc>
                  <a:txBody>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n-US" sz="1400" b="0" kern="1200" dirty="0" err="1">
                          <a:solidFill>
                            <a:schemeClr val="bg2">
                              <a:lumMod val="50000"/>
                            </a:schemeClr>
                          </a:solidFill>
                          <a:latin typeface="+mn-lt"/>
                          <a:ea typeface="+mn-ea"/>
                          <a:cs typeface="+mn-cs"/>
                        </a:rPr>
                        <a:t>Nippin</a:t>
                      </a:r>
                      <a:r>
                        <a:rPr lang="en-US" sz="1400" b="0" kern="1200" dirty="0">
                          <a:solidFill>
                            <a:schemeClr val="bg2">
                              <a:lumMod val="50000"/>
                            </a:schemeClr>
                          </a:solidFill>
                          <a:latin typeface="+mn-lt"/>
                          <a:ea typeface="+mn-ea"/>
                          <a:cs typeface="+mn-cs"/>
                        </a:rPr>
                        <a:t> database is a historic database and will keep all messages in the database with their status.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n-US" sz="1400" b="0" kern="1200" dirty="0">
                          <a:solidFill>
                            <a:schemeClr val="bg2">
                              <a:lumMod val="50000"/>
                            </a:schemeClr>
                          </a:solidFill>
                          <a:latin typeface="+mn-lt"/>
                          <a:ea typeface="+mn-ea"/>
                          <a:cs typeface="+mn-cs"/>
                        </a:rPr>
                        <a:t>Invalid messages are fixed in HD4DP2.0 with patches. A new </a:t>
                      </a:r>
                      <a:r>
                        <a:rPr lang="en-US" sz="1400" b="0" kern="1200" dirty="0" err="1">
                          <a:solidFill>
                            <a:schemeClr val="bg2">
                              <a:lumMod val="50000"/>
                            </a:schemeClr>
                          </a:solidFill>
                          <a:latin typeface="+mn-lt"/>
                          <a:ea typeface="+mn-ea"/>
                          <a:cs typeface="+mn-cs"/>
                        </a:rPr>
                        <a:t>MyCarenet</a:t>
                      </a:r>
                      <a:r>
                        <a:rPr lang="en-US" sz="1400" b="0" kern="1200" dirty="0">
                          <a:solidFill>
                            <a:schemeClr val="bg2">
                              <a:lumMod val="50000"/>
                            </a:schemeClr>
                          </a:solidFill>
                          <a:latin typeface="+mn-lt"/>
                          <a:ea typeface="+mn-ea"/>
                          <a:cs typeface="+mn-cs"/>
                        </a:rPr>
                        <a:t> message will be generate based on the application rules.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n-US" sz="1400" b="0" kern="1200" dirty="0">
                          <a:solidFill>
                            <a:schemeClr val="bg2">
                              <a:lumMod val="50000"/>
                            </a:schemeClr>
                          </a:solidFill>
                          <a:latin typeface="+mn-lt"/>
                          <a:ea typeface="+mn-ea"/>
                          <a:cs typeface="+mn-cs"/>
                        </a:rPr>
                        <a:t>The generate CSV file can be found on the SFTP folder of HD4DP2.0. Daily synced at 1 AM.</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n-US" sz="1400" b="0" kern="1200" dirty="0">
                          <a:solidFill>
                            <a:schemeClr val="bg2">
                              <a:lumMod val="50000"/>
                            </a:schemeClr>
                          </a:solidFill>
                          <a:latin typeface="+mn-lt"/>
                          <a:ea typeface="+mn-ea"/>
                          <a:cs typeface="+mn-cs"/>
                        </a:rPr>
                        <a:t>Working on the NIC feedback flow (investigation).</a:t>
                      </a:r>
                    </a:p>
                  </a:txBody>
                  <a:tcPr marL="86357" marR="86357" marT="43206" marB="43206" anchor="ctr" horzOverflow="overflow"/>
                </a:tc>
                <a:extLst>
                  <a:ext uri="{0D108BD9-81ED-4DB2-BD59-A6C34878D82A}">
                    <a16:rowId xmlns:a16="http://schemas.microsoft.com/office/drawing/2014/main" val="2103439579"/>
                  </a:ext>
                </a:extLst>
              </a:tr>
            </a:tbl>
          </a:graphicData>
        </a:graphic>
      </p:graphicFrame>
    </p:spTree>
    <p:extLst>
      <p:ext uri="{BB962C8B-B14F-4D97-AF65-F5344CB8AC3E}">
        <p14:creationId xmlns:p14="http://schemas.microsoft.com/office/powerpoint/2010/main" val="305793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 – Previous session</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4233822649"/>
              </p:ext>
            </p:extLst>
          </p:nvPr>
        </p:nvGraphicFramePr>
        <p:xfrm>
          <a:off x="354563" y="1388726"/>
          <a:ext cx="11456436" cy="1835292"/>
        </p:xfrm>
        <a:graphic>
          <a:graphicData uri="http://schemas.openxmlformats.org/drawingml/2006/table">
            <a:tbl>
              <a:tblPr>
                <a:tableStyleId>{3C2FFA5D-87B4-456A-9821-1D502468CF0F}</a:tableStyleId>
              </a:tblPr>
              <a:tblGrid>
                <a:gridCol w="1548089">
                  <a:extLst>
                    <a:ext uri="{9D8B030D-6E8A-4147-A177-3AD203B41FA5}">
                      <a16:colId xmlns:a16="http://schemas.microsoft.com/office/drawing/2014/main" val="2046094590"/>
                    </a:ext>
                  </a:extLst>
                </a:gridCol>
                <a:gridCol w="5752917">
                  <a:extLst>
                    <a:ext uri="{9D8B030D-6E8A-4147-A177-3AD203B41FA5}">
                      <a16:colId xmlns:a16="http://schemas.microsoft.com/office/drawing/2014/main" val="2643545263"/>
                    </a:ext>
                  </a:extLst>
                </a:gridCol>
                <a:gridCol w="4155430">
                  <a:extLst>
                    <a:ext uri="{9D8B030D-6E8A-4147-A177-3AD203B41FA5}">
                      <a16:colId xmlns:a16="http://schemas.microsoft.com/office/drawing/2014/main" val="119678063"/>
                    </a:ext>
                  </a:extLst>
                </a:gridCol>
              </a:tblGrid>
              <a:tr h="285177">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NAME</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QUESTION</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ANSWER</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extLst>
                  <a:ext uri="{0D108BD9-81ED-4DB2-BD59-A6C34878D82A}">
                    <a16:rowId xmlns:a16="http://schemas.microsoft.com/office/drawing/2014/main" val="684195950"/>
                  </a:ext>
                </a:extLst>
              </a:tr>
              <a:tr h="767760">
                <a:tc>
                  <a:txBody>
                    <a:bodyPr/>
                    <a:lstStyle/>
                    <a:p>
                      <a:pPr algn="l"/>
                      <a:r>
                        <a:rPr lang="en-US" sz="1400" b="0" kern="1200" dirty="0" err="1">
                          <a:solidFill>
                            <a:schemeClr val="bg2">
                              <a:lumMod val="50000"/>
                            </a:schemeClr>
                          </a:solidFill>
                        </a:rPr>
                        <a:t>Kristien</a:t>
                      </a:r>
                      <a:r>
                        <a:rPr lang="en-US" sz="1400" b="0" kern="1200" dirty="0">
                          <a:solidFill>
                            <a:schemeClr val="bg2">
                              <a:lumMod val="50000"/>
                            </a:schemeClr>
                          </a:solidFill>
                        </a:rPr>
                        <a:t> </a:t>
                      </a:r>
                      <a:r>
                        <a:rPr lang="en-US" sz="1400" b="0" kern="1200" dirty="0" err="1">
                          <a:solidFill>
                            <a:schemeClr val="bg2">
                              <a:lumMod val="50000"/>
                            </a:schemeClr>
                          </a:solidFill>
                        </a:rPr>
                        <a:t>Dauwe</a:t>
                      </a:r>
                      <a:endParaRPr lang="en-US" sz="1400" b="0" kern="1200" dirty="0">
                        <a:solidFill>
                          <a:schemeClr val="bg2">
                            <a:lumMod val="50000"/>
                          </a:schemeClr>
                        </a:solidFill>
                      </a:endParaRPr>
                    </a:p>
                    <a:p>
                      <a:pPr algn="l"/>
                      <a:r>
                        <a:rPr lang="en-US" sz="1400" b="1" kern="1200" dirty="0">
                          <a:solidFill>
                            <a:schemeClr val="bg2">
                              <a:lumMod val="50000"/>
                            </a:schemeClr>
                          </a:solidFill>
                        </a:rPr>
                        <a:t>UZ Gent</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INC0214100: When using API in ‘draft’ mode, we notice that implant data isn’t visible in the ACC environment</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Fix has been released to production.</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555253310"/>
                  </a:ext>
                </a:extLst>
              </a:tr>
              <a:tr h="767760">
                <a:tc>
                  <a:txBody>
                    <a:bodyPr/>
                    <a:lstStyle/>
                    <a:p>
                      <a:pPr algn="l"/>
                      <a:r>
                        <a:rPr lang="en-US" sz="1400" b="0" kern="1200" dirty="0">
                          <a:solidFill>
                            <a:schemeClr val="bg2">
                              <a:lumMod val="50000"/>
                            </a:schemeClr>
                          </a:solidFill>
                        </a:rPr>
                        <a:t>Guillaume </a:t>
                      </a:r>
                      <a:r>
                        <a:rPr lang="en-US" sz="1400" b="0" kern="1200" dirty="0" err="1">
                          <a:solidFill>
                            <a:schemeClr val="bg2">
                              <a:lumMod val="50000"/>
                            </a:schemeClr>
                          </a:solidFill>
                        </a:rPr>
                        <a:t>Delbecque</a:t>
                      </a:r>
                      <a:endParaRPr lang="en-US" sz="1400" b="0" kern="1200" dirty="0">
                        <a:solidFill>
                          <a:schemeClr val="bg2">
                            <a:lumMod val="50000"/>
                          </a:schemeClr>
                        </a:solidFill>
                      </a:endParaRPr>
                    </a:p>
                    <a:p>
                      <a:pPr algn="l"/>
                      <a:r>
                        <a:rPr lang="en-US" sz="1400" b="1" kern="1200" dirty="0">
                          <a:solidFill>
                            <a:schemeClr val="bg2">
                              <a:lumMod val="50000"/>
                            </a:schemeClr>
                          </a:solidFill>
                        </a:rPr>
                        <a:t>CH Mouscron</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INC0213754: Local study associate doesn’t see the registrations made by the local study support, there is unable to verify and submit. This ticket was open since March.</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Investigation is still ongoing. </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2979557244"/>
                  </a:ext>
                </a:extLst>
              </a:tr>
            </a:tbl>
          </a:graphicData>
        </a:graphic>
      </p:graphicFrame>
    </p:spTree>
    <p:extLst>
      <p:ext uri="{BB962C8B-B14F-4D97-AF65-F5344CB8AC3E}">
        <p14:creationId xmlns:p14="http://schemas.microsoft.com/office/powerpoint/2010/main" val="378380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C496-573B-3CE3-CB52-BE0DED684517}"/>
              </a:ext>
            </a:extLst>
          </p:cNvPr>
          <p:cNvSpPr>
            <a:spLocks noGrp="1"/>
          </p:cNvSpPr>
          <p:nvPr>
            <p:ph type="title"/>
          </p:nvPr>
        </p:nvSpPr>
        <p:spPr/>
        <p:txBody>
          <a:bodyPr/>
          <a:lstStyle/>
          <a:p>
            <a:r>
              <a:rPr lang="en-IE" dirty="0"/>
              <a:t>BI-WEEKLY ICT MEETING</a:t>
            </a:r>
          </a:p>
        </p:txBody>
      </p:sp>
      <p:pic>
        <p:nvPicPr>
          <p:cNvPr id="1030" name="Picture 6">
            <a:extLst>
              <a:ext uri="{FF2B5EF4-FFF2-40B4-BE49-F238E27FC236}">
                <a16:creationId xmlns:a16="http://schemas.microsoft.com/office/drawing/2014/main" id="{11E330B4-B7D0-F65D-7881-2B21AD44E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83" y="2230439"/>
            <a:ext cx="11216640" cy="220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0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4E3A91B-3CCF-9361-244A-663AC054846E}"/>
              </a:ext>
            </a:extLst>
          </p:cNvPr>
          <p:cNvSpPr>
            <a:spLocks noGrp="1"/>
          </p:cNvSpPr>
          <p:nvPr>
            <p:ph type="subTitle" idx="1"/>
          </p:nvPr>
        </p:nvSpPr>
        <p:spPr/>
        <p:txBody>
          <a:bodyPr/>
          <a:lstStyle/>
          <a:p>
            <a:endParaRPr lang="en-IE"/>
          </a:p>
        </p:txBody>
      </p:sp>
      <p:sp>
        <p:nvSpPr>
          <p:cNvPr id="4" name="Title 3">
            <a:extLst>
              <a:ext uri="{FF2B5EF4-FFF2-40B4-BE49-F238E27FC236}">
                <a16:creationId xmlns:a16="http://schemas.microsoft.com/office/drawing/2014/main" id="{4FD70855-F26D-B4A5-8963-687B1601FFDB}"/>
              </a:ext>
            </a:extLst>
          </p:cNvPr>
          <p:cNvSpPr>
            <a:spLocks noGrp="1"/>
          </p:cNvSpPr>
          <p:nvPr>
            <p:ph type="ctrTitle"/>
          </p:nvPr>
        </p:nvSpPr>
        <p:spPr/>
        <p:txBody>
          <a:bodyPr/>
          <a:lstStyle/>
          <a:p>
            <a:r>
              <a:rPr lang="en-IE" dirty="0"/>
              <a:t>APPENDIX</a:t>
            </a:r>
          </a:p>
        </p:txBody>
      </p:sp>
    </p:spTree>
    <p:extLst>
      <p:ext uri="{BB962C8B-B14F-4D97-AF65-F5344CB8AC3E}">
        <p14:creationId xmlns:p14="http://schemas.microsoft.com/office/powerpoint/2010/main" val="309556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94565</TotalTime>
  <Words>527</Words>
  <Application>Microsoft Macintosh PowerPoint</Application>
  <PresentationFormat>Widescreen</PresentationFormat>
  <Paragraphs>76</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SC_theme</vt:lpstr>
      <vt:lpstr>ICT Info session 26/07/2024</vt:lpstr>
      <vt:lpstr>CONTENTS</vt:lpstr>
      <vt:lpstr>ANNOUNCEMENTS </vt:lpstr>
      <vt:lpstr>OPEN QUESTIONS – Previous session </vt:lpstr>
      <vt:lpstr>OPEN QUESTIONS – Previous session </vt:lpstr>
      <vt:lpstr>OPEN QUESTIONS – Previous session </vt:lpstr>
      <vt:lpstr>ROUND TABLE APPROACH</vt:lpstr>
      <vt:lpstr>BI-WEEKLY ICT MEETING</vt:lpstr>
      <vt:lpstr>APPENDIX</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Jeroen Maelbrancke</cp:lastModifiedBy>
  <cp:revision>1210</cp:revision>
  <dcterms:created xsi:type="dcterms:W3CDTF">2018-09-19T06:42:22Z</dcterms:created>
  <dcterms:modified xsi:type="dcterms:W3CDTF">2024-07-25T16:00:51Z</dcterms:modified>
</cp:coreProperties>
</file>