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8" r:id="rId4"/>
    <p:sldId id="467" r:id="rId5"/>
    <p:sldId id="469" r:id="rId6"/>
    <p:sldId id="470"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p:scale>
          <a:sx n="80" d="100"/>
          <a:sy n="80" d="100"/>
        </p:scale>
        <p:origin x="922" y="110"/>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26-06-24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26-06-24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docs.healthdata.be/sites/default/files/2024-06/20240701%20PITTER%20voor%20additional%20information.xlsx"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28/06/2024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476011599"/>
              </p:ext>
            </p:extLst>
          </p:nvPr>
        </p:nvGraphicFramePr>
        <p:xfrm>
          <a:off x="354563" y="1856792"/>
          <a:ext cx="11456435" cy="2937439"/>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322553">
                <a:tc>
                  <a:txBody>
                    <a:bodyPr/>
                    <a:lstStyle/>
                    <a:p>
                      <a:endParaRPr lang="fr-BE"/>
                    </a:p>
                  </a:txBody>
                  <a:tcPr/>
                </a:tc>
                <a:tc>
                  <a:txBody>
                    <a:bodyPr/>
                    <a:lstStyle/>
                    <a:p>
                      <a:r>
                        <a:rPr lang="fr-BE" sz="2000" dirty="0"/>
                        <a:t>WHAT</a:t>
                      </a:r>
                    </a:p>
                  </a:txBody>
                  <a:tcPr/>
                </a:tc>
                <a:tc>
                  <a:txBody>
                    <a:bodyPr/>
                    <a:lstStyle/>
                    <a:p>
                      <a:r>
                        <a:rPr lang="fr-BE" sz="2000" dirty="0"/>
                        <a:t>KEY INFO</a:t>
                      </a:r>
                    </a:p>
                  </a:txBody>
                  <a:tcPr/>
                </a:tc>
                <a:tc>
                  <a:txBody>
                    <a:bodyPr/>
                    <a:lstStyle/>
                    <a:p>
                      <a:r>
                        <a:rPr lang="fr-BE" sz="2000" dirty="0"/>
                        <a:t>KEY DATES</a:t>
                      </a:r>
                    </a:p>
                  </a:txBody>
                  <a:tcPr/>
                </a:tc>
                <a:extLst>
                  <a:ext uri="{0D108BD9-81ED-4DB2-BD59-A6C34878D82A}">
                    <a16:rowId xmlns:a16="http://schemas.microsoft.com/office/drawing/2014/main" val="2150303798"/>
                  </a:ext>
                </a:extLst>
              </a:tr>
              <a:tr h="1573427">
                <a:tc>
                  <a:txBody>
                    <a:bodyPr/>
                    <a:lstStyle/>
                    <a:p>
                      <a:r>
                        <a:rPr lang="fr-BE" dirty="0"/>
                        <a:t>1</a:t>
                      </a:r>
                    </a:p>
                  </a:txBody>
                  <a:tcPr anchor="ctr"/>
                </a:tc>
                <a:tc>
                  <a:txBody>
                    <a:bodyPr/>
                    <a:lstStyle/>
                    <a:p>
                      <a:r>
                        <a:rPr lang="fr-BE" sz="1600" dirty="0" err="1"/>
                        <a:t>Pitter</a:t>
                      </a:r>
                      <a:r>
                        <a:rPr lang="fr-BE" sz="1600" dirty="0"/>
                        <a:t> </a:t>
                      </a:r>
                      <a:r>
                        <a:rPr lang="fr-BE" sz="1600" dirty="0" err="1"/>
                        <a:t>Registry</a:t>
                      </a:r>
                      <a:endParaRPr lang="fr-BE" sz="1600" dirty="0"/>
                    </a:p>
                    <a:p>
                      <a:r>
                        <a:rPr lang="fr-BE" sz="1600" dirty="0"/>
                        <a:t>HDBP0078 </a:t>
                      </a:r>
                    </a:p>
                  </a:txBody>
                  <a:tcPr anchor="ctr"/>
                </a:tc>
                <a:tc>
                  <a:txBody>
                    <a:bodyPr/>
                    <a:lstStyle/>
                    <a:p>
                      <a:pPr marL="0" indent="0" algn="l">
                        <a:lnSpc>
                          <a:spcPct val="150000"/>
                        </a:lnSpc>
                        <a:buFont typeface="Wingdings" panose="05000000000000000000" pitchFamily="2" charset="2"/>
                        <a:buNone/>
                      </a:pPr>
                      <a:r>
                        <a:rPr lang="fr-BE" sz="1600" dirty="0" err="1"/>
                        <a:t>Biomarker</a:t>
                      </a:r>
                      <a:r>
                        <a:rPr lang="fr-BE" sz="1600" dirty="0"/>
                        <a:t> </a:t>
                      </a:r>
                      <a:r>
                        <a:rPr lang="fr-BE" sz="1600" dirty="0" err="1"/>
                        <a:t>list</a:t>
                      </a:r>
                      <a:r>
                        <a:rPr lang="fr-BE" sz="1600" dirty="0"/>
                        <a:t> C to </a:t>
                      </a:r>
                      <a:r>
                        <a:rPr lang="fr-BE" sz="1600" dirty="0" err="1"/>
                        <a:t>be</a:t>
                      </a:r>
                      <a:r>
                        <a:rPr lang="fr-BE" sz="1600" dirty="0"/>
                        <a:t> </a:t>
                      </a:r>
                      <a:r>
                        <a:rPr lang="fr-BE" sz="1600" dirty="0" err="1"/>
                        <a:t>updated</a:t>
                      </a:r>
                      <a:endParaRPr lang="fr-BE" sz="1600" dirty="0"/>
                    </a:p>
                    <a:p>
                      <a:pPr marL="0" indent="0" algn="l">
                        <a:lnSpc>
                          <a:spcPct val="150000"/>
                        </a:lnSpc>
                        <a:buFont typeface="Wingdings" panose="05000000000000000000" pitchFamily="2" charset="2"/>
                        <a:buNone/>
                      </a:pPr>
                      <a:r>
                        <a:rPr lang="fr-BE" sz="1600" dirty="0" err="1"/>
                        <a:t>Currently</a:t>
                      </a:r>
                      <a:r>
                        <a:rPr lang="fr-BE" sz="1600" dirty="0"/>
                        <a:t> </a:t>
                      </a:r>
                      <a:r>
                        <a:rPr lang="fr-BE" sz="1600" dirty="0" err="1"/>
                        <a:t>adapted</a:t>
                      </a:r>
                      <a:r>
                        <a:rPr lang="fr-BE" sz="1600" dirty="0"/>
                        <a:t> code </a:t>
                      </a:r>
                      <a:r>
                        <a:rPr lang="fr-BE" sz="1600" dirty="0" err="1"/>
                        <a:t>is</a:t>
                      </a:r>
                      <a:r>
                        <a:rPr lang="fr-BE" sz="1600" dirty="0"/>
                        <a:t> </a:t>
                      </a:r>
                      <a:r>
                        <a:rPr lang="fr-BE" sz="1600" dirty="0" err="1"/>
                        <a:t>available</a:t>
                      </a:r>
                      <a:r>
                        <a:rPr lang="fr-BE" sz="1600" dirty="0"/>
                        <a:t> in </a:t>
                      </a:r>
                      <a:r>
                        <a:rPr lang="fr-BE" sz="1600" dirty="0" err="1"/>
                        <a:t>DOCs</a:t>
                      </a:r>
                      <a:r>
                        <a:rPr lang="fr-BE" sz="1600" dirty="0"/>
                        <a:t> in the </a:t>
                      </a:r>
                      <a:r>
                        <a:rPr lang="fr-BE" sz="1600" dirty="0" err="1"/>
                        <a:t>additional</a:t>
                      </a:r>
                      <a:r>
                        <a:rPr lang="fr-BE" sz="1600" dirty="0"/>
                        <a:t> information section</a:t>
                      </a:r>
                    </a:p>
                    <a:p>
                      <a:pPr marL="0" indent="0" algn="l">
                        <a:lnSpc>
                          <a:spcPct val="150000"/>
                        </a:lnSpc>
                        <a:buFont typeface="Wingdings" panose="05000000000000000000" pitchFamily="2" charset="2"/>
                        <a:buNone/>
                      </a:pPr>
                      <a:r>
                        <a:rPr lang="fr-BE" sz="1600" dirty="0" err="1"/>
                        <a:t>Alternatively</a:t>
                      </a:r>
                      <a:r>
                        <a:rPr lang="fr-BE" sz="1600" dirty="0"/>
                        <a:t>, </a:t>
                      </a:r>
                      <a:r>
                        <a:rPr lang="fr-BE" sz="1600" dirty="0" err="1"/>
                        <a:t>you</a:t>
                      </a:r>
                      <a:r>
                        <a:rPr lang="fr-BE" sz="1600" dirty="0"/>
                        <a:t> can </a:t>
                      </a:r>
                      <a:r>
                        <a:rPr lang="fr-BE" sz="1600" dirty="0" err="1"/>
                        <a:t>access</a:t>
                      </a:r>
                      <a:r>
                        <a:rPr lang="fr-BE" sz="1600" dirty="0"/>
                        <a:t> it by </a:t>
                      </a:r>
                      <a:r>
                        <a:rPr lang="fr-BE" sz="1600" dirty="0" err="1"/>
                        <a:t>clicking</a:t>
                      </a:r>
                      <a:r>
                        <a:rPr lang="fr-BE" sz="1600" dirty="0"/>
                        <a:t> </a:t>
                      </a:r>
                      <a:r>
                        <a:rPr lang="fr-BE" sz="1600" dirty="0" err="1"/>
                        <a:t>this</a:t>
                      </a:r>
                      <a:r>
                        <a:rPr lang="fr-BE" sz="1600" dirty="0"/>
                        <a:t> </a:t>
                      </a:r>
                      <a:r>
                        <a:rPr lang="fr-BE" sz="1600" dirty="0" err="1">
                          <a:hlinkClick r:id="rId2"/>
                        </a:rPr>
                        <a:t>link</a:t>
                      </a:r>
                      <a:endParaRPr lang="fr-BE" sz="1600" dirty="0"/>
                    </a:p>
                    <a:p>
                      <a:pPr marL="0" indent="0" algn="l">
                        <a:lnSpc>
                          <a:spcPct val="150000"/>
                        </a:lnSpc>
                        <a:buFont typeface="Wingdings" panose="05000000000000000000" pitchFamily="2" charset="2"/>
                        <a:buNone/>
                      </a:pPr>
                      <a:r>
                        <a:rPr lang="fr-BE" sz="1600" dirty="0"/>
                        <a:t>Changes </a:t>
                      </a:r>
                      <a:r>
                        <a:rPr lang="fr-BE" sz="1600" dirty="0" err="1"/>
                        <a:t>will</a:t>
                      </a:r>
                      <a:r>
                        <a:rPr lang="fr-BE" sz="1600" dirty="0"/>
                        <a:t> </a:t>
                      </a:r>
                      <a:r>
                        <a:rPr lang="fr-BE" sz="1600" dirty="0" err="1"/>
                        <a:t>be</a:t>
                      </a:r>
                      <a:r>
                        <a:rPr lang="fr-BE" sz="1600" dirty="0"/>
                        <a:t> </a:t>
                      </a:r>
                      <a:r>
                        <a:rPr lang="fr-BE" sz="1600" dirty="0" err="1"/>
                        <a:t>highlighted</a:t>
                      </a:r>
                      <a:r>
                        <a:rPr lang="fr-BE" sz="1600" dirty="0"/>
                        <a:t> in </a:t>
                      </a:r>
                      <a:r>
                        <a:rPr lang="fr-BE" sz="1600" dirty="0" err="1"/>
                        <a:t>yellow</a:t>
                      </a:r>
                      <a:r>
                        <a:rPr lang="fr-BE" sz="1600" dirty="0"/>
                        <a:t> in the </a:t>
                      </a:r>
                      <a:r>
                        <a:rPr lang="fr-BE" sz="1600" dirty="0" err="1"/>
                        <a:t>adapted</a:t>
                      </a:r>
                      <a:r>
                        <a:rPr lang="fr-BE" sz="1600" dirty="0"/>
                        <a:t> DCD</a:t>
                      </a:r>
                    </a:p>
                    <a:p>
                      <a:pPr marL="0" indent="0" algn="l">
                        <a:lnSpc>
                          <a:spcPct val="150000"/>
                        </a:lnSpc>
                        <a:buFont typeface="Wingdings" panose="05000000000000000000" pitchFamily="2" charset="2"/>
                        <a:buNone/>
                      </a:pPr>
                      <a:r>
                        <a:rPr lang="fr-BE" sz="1600" dirty="0"/>
                        <a:t>Email communication </a:t>
                      </a:r>
                      <a:r>
                        <a:rPr lang="fr-BE" sz="1600" dirty="0" err="1"/>
                        <a:t>will</a:t>
                      </a:r>
                      <a:r>
                        <a:rPr lang="fr-BE" sz="1600" dirty="0"/>
                        <a:t> </a:t>
                      </a:r>
                      <a:r>
                        <a:rPr lang="fr-BE" sz="1600" dirty="0" err="1"/>
                        <a:t>be</a:t>
                      </a:r>
                      <a:r>
                        <a:rPr lang="fr-BE" sz="1600" dirty="0"/>
                        <a:t> sent out in the </a:t>
                      </a:r>
                      <a:r>
                        <a:rPr lang="fr-BE" sz="1600" dirty="0" err="1"/>
                        <a:t>coming</a:t>
                      </a:r>
                      <a:r>
                        <a:rPr lang="fr-BE" sz="1600" dirty="0"/>
                        <a:t> </a:t>
                      </a:r>
                      <a:r>
                        <a:rPr lang="fr-BE" sz="1600" dirty="0" err="1"/>
                        <a:t>days</a:t>
                      </a:r>
                      <a:endParaRPr lang="fr-BE" sz="1600" dirty="0"/>
                    </a:p>
                  </a:txBody>
                  <a:tcPr anchor="ctr"/>
                </a:tc>
                <a:tc>
                  <a:txBody>
                    <a:bodyPr/>
                    <a:lstStyle/>
                    <a:p>
                      <a:r>
                        <a:rPr lang="fr-BE" sz="1600" dirty="0" err="1"/>
                        <a:t>Implemented</a:t>
                      </a:r>
                      <a:r>
                        <a:rPr lang="fr-BE" sz="1600" dirty="0"/>
                        <a:t> as of </a:t>
                      </a:r>
                    </a:p>
                    <a:p>
                      <a:r>
                        <a:rPr lang="fr-BE" sz="1600" dirty="0"/>
                        <a:t>July 1st, 2024</a:t>
                      </a:r>
                    </a:p>
                  </a:txBody>
                  <a:tcPr anchor="ctr"/>
                </a:tc>
                <a:extLst>
                  <a:ext uri="{0D108BD9-81ED-4DB2-BD59-A6C34878D82A}">
                    <a16:rowId xmlns:a16="http://schemas.microsoft.com/office/drawing/2014/main" val="1951700620"/>
                  </a:ext>
                </a:extLst>
              </a:tr>
              <a:tr h="666171">
                <a:tc>
                  <a:txBody>
                    <a:bodyPr/>
                    <a:lstStyle/>
                    <a:p>
                      <a:r>
                        <a:rPr lang="fr-BE" dirty="0"/>
                        <a:t>2</a:t>
                      </a:r>
                    </a:p>
                  </a:txBody>
                  <a:tcPr anchor="ctr"/>
                </a:tc>
                <a:tc>
                  <a:txBody>
                    <a:bodyPr/>
                    <a:lstStyle/>
                    <a:p>
                      <a:r>
                        <a:rPr lang="fr-BE" sz="1600" dirty="0"/>
                        <a:t>EAM 3.1</a:t>
                      </a:r>
                    </a:p>
                  </a:txBody>
                  <a:tcPr anchor="ctr"/>
                </a:tc>
                <a:tc>
                  <a:txBody>
                    <a:bodyPr/>
                    <a:lstStyle/>
                    <a:p>
                      <a:pPr>
                        <a:lnSpc>
                          <a:spcPct val="100000"/>
                        </a:lnSpc>
                      </a:pPr>
                      <a:r>
                        <a:rPr lang="en-US" sz="1600" kern="1200" dirty="0">
                          <a:solidFill>
                            <a:schemeClr val="dk1"/>
                          </a:solidFill>
                          <a:latin typeface="+mn-lt"/>
                          <a:ea typeface="+mn-ea"/>
                          <a:cs typeface="+mn-cs"/>
                        </a:rPr>
                        <a:t>General release on Monday, along with corresponding communication.</a:t>
                      </a:r>
                    </a:p>
                    <a:p>
                      <a:pPr>
                        <a:lnSpc>
                          <a:spcPct val="100000"/>
                        </a:lnSpc>
                      </a:pPr>
                      <a:r>
                        <a:rPr lang="en-US" sz="1600" kern="1200" dirty="0">
                          <a:solidFill>
                            <a:schemeClr val="dk1"/>
                          </a:solidFill>
                          <a:latin typeface="+mn-lt"/>
                          <a:ea typeface="+mn-ea"/>
                          <a:cs typeface="+mn-cs"/>
                        </a:rPr>
                        <a:t>General Practitioners migrated from EAM 2.7 to EAM 3.1</a:t>
                      </a:r>
                      <a:endParaRPr lang="fr-BE" sz="1600" kern="1200" dirty="0">
                        <a:solidFill>
                          <a:schemeClr val="dk1"/>
                        </a:solidFill>
                        <a:latin typeface="+mn-lt"/>
                        <a:ea typeface="+mn-ea"/>
                        <a:cs typeface="+mn-cs"/>
                      </a:endParaRPr>
                    </a:p>
                  </a:txBody>
                  <a:tcPr anchor="ctr"/>
                </a:tc>
                <a:tc>
                  <a:txBody>
                    <a:bodyPr/>
                    <a:lstStyle/>
                    <a:p>
                      <a:r>
                        <a:rPr lang="fr-BE" sz="1600" kern="1200" dirty="0" err="1">
                          <a:solidFill>
                            <a:schemeClr val="dk1"/>
                          </a:solidFill>
                          <a:latin typeface="+mn-lt"/>
                          <a:ea typeface="+mn-ea"/>
                          <a:cs typeface="+mn-cs"/>
                        </a:rPr>
                        <a:t>Released</a:t>
                      </a:r>
                      <a:r>
                        <a:rPr lang="fr-BE" sz="1600" kern="1200" dirty="0">
                          <a:solidFill>
                            <a:schemeClr val="dk1"/>
                          </a:solidFill>
                          <a:latin typeface="+mn-lt"/>
                          <a:ea typeface="+mn-ea"/>
                          <a:cs typeface="+mn-cs"/>
                        </a:rPr>
                        <a:t> June 24th</a:t>
                      </a:r>
                    </a:p>
                    <a:p>
                      <a:r>
                        <a:rPr lang="fr-BE" sz="1600" kern="1200" dirty="0">
                          <a:solidFill>
                            <a:schemeClr val="dk1"/>
                          </a:solidFill>
                          <a:latin typeface="+mn-lt"/>
                          <a:ea typeface="+mn-ea"/>
                          <a:cs typeface="+mn-cs"/>
                        </a:rPr>
                        <a:t>Migration June 26th</a:t>
                      </a:r>
                    </a:p>
                  </a:txBody>
                  <a:tcPr anchor="ctr"/>
                </a:tc>
                <a:extLst>
                  <a:ext uri="{0D108BD9-81ED-4DB2-BD59-A6C34878D82A}">
                    <a16:rowId xmlns:a16="http://schemas.microsoft.com/office/drawing/2014/main" val="2539040601"/>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718170817"/>
              </p:ext>
            </p:extLst>
          </p:nvPr>
        </p:nvGraphicFramePr>
        <p:xfrm>
          <a:off x="363895" y="1388726"/>
          <a:ext cx="11447105" cy="4094551"/>
        </p:xfrm>
        <a:graphic>
          <a:graphicData uri="http://schemas.openxmlformats.org/drawingml/2006/table">
            <a:tbl>
              <a:tblPr>
                <a:tableStyleId>{3C2FFA5D-87B4-456A-9821-1D502468CF0F}</a:tableStyleId>
              </a:tblPr>
              <a:tblGrid>
                <a:gridCol w="1546828">
                  <a:extLst>
                    <a:ext uri="{9D8B030D-6E8A-4147-A177-3AD203B41FA5}">
                      <a16:colId xmlns:a16="http://schemas.microsoft.com/office/drawing/2014/main" val="2046094590"/>
                    </a:ext>
                  </a:extLst>
                </a:gridCol>
                <a:gridCol w="5748231">
                  <a:extLst>
                    <a:ext uri="{9D8B030D-6E8A-4147-A177-3AD203B41FA5}">
                      <a16:colId xmlns:a16="http://schemas.microsoft.com/office/drawing/2014/main" val="2643545263"/>
                    </a:ext>
                  </a:extLst>
                </a:gridCol>
                <a:gridCol w="4152046">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8952">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Aerts</a:t>
                      </a:r>
                    </a:p>
                    <a:p>
                      <a:pPr algn="l"/>
                      <a:r>
                        <a:rPr lang="en-US" sz="1400" b="1" kern="1200" dirty="0">
                          <a:solidFill>
                            <a:schemeClr val="bg2">
                              <a:lumMod val="50000"/>
                            </a:schemeClr>
                          </a:solidFill>
                        </a:rPr>
                        <a:t>AZ St </a:t>
                      </a:r>
                      <a:r>
                        <a:rPr lang="en-US" sz="1400" b="1" kern="1200" dirty="0" err="1">
                          <a:solidFill>
                            <a:schemeClr val="bg2">
                              <a:lumMod val="50000"/>
                            </a:schemeClr>
                          </a:solidFill>
                        </a:rPr>
                        <a:t>Jozef</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RITM0015371: Access to </a:t>
                      </a:r>
                      <a:r>
                        <a:rPr lang="en-US" sz="1400" b="0" kern="1200" dirty="0" err="1">
                          <a:solidFill>
                            <a:schemeClr val="bg2">
                              <a:lumMod val="50000"/>
                            </a:schemeClr>
                          </a:solidFill>
                        </a:rPr>
                        <a:t>Healthstat</a:t>
                      </a:r>
                      <a:r>
                        <a:rPr lang="en-US" sz="1400" b="0" kern="1200" dirty="0">
                          <a:solidFill>
                            <a:schemeClr val="bg2">
                              <a:lumMod val="50000"/>
                            </a:schemeClr>
                          </a:solidFill>
                        </a:rPr>
                        <a:t> requested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Response to ticket provide on 21/06. </a:t>
                      </a:r>
                      <a:r>
                        <a:rPr lang="en-US" sz="1400" b="0" kern="1200" dirty="0" err="1">
                          <a:solidFill>
                            <a:schemeClr val="bg2">
                              <a:lumMod val="50000"/>
                            </a:schemeClr>
                          </a:solidFill>
                        </a:rPr>
                        <a:t>Futher</a:t>
                      </a:r>
                      <a:r>
                        <a:rPr lang="en-US" sz="1400" b="0" kern="1200" dirty="0">
                          <a:solidFill>
                            <a:schemeClr val="bg2">
                              <a:lumMod val="50000"/>
                            </a:schemeClr>
                          </a:solidFill>
                        </a:rPr>
                        <a:t> work still required.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922240">
                <a:tc>
                  <a:txBody>
                    <a:bodyPr/>
                    <a:lstStyle/>
                    <a:p>
                      <a:pPr algn="l"/>
                      <a:r>
                        <a:rPr lang="en-US" sz="1400" b="0" kern="1200" dirty="0">
                          <a:solidFill>
                            <a:schemeClr val="bg2">
                              <a:lumMod val="50000"/>
                            </a:schemeClr>
                          </a:solidFill>
                        </a:rPr>
                        <a:t>Thomas Elskens</a:t>
                      </a:r>
                    </a:p>
                    <a:p>
                      <a:pPr algn="l"/>
                      <a:r>
                        <a:rPr lang="en-US" sz="1400" b="1" kern="1200" dirty="0">
                          <a:solidFill>
                            <a:schemeClr val="bg2">
                              <a:lumMod val="50000"/>
                            </a:schemeClr>
                          </a:solidFill>
                        </a:rPr>
                        <a:t>UZ Brussel</a:t>
                      </a: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INC0214033: How does it come sometimes registrations are visible in the </a:t>
                      </a:r>
                      <a:r>
                        <a:rPr lang="en-US" sz="1400" b="0" kern="1200" dirty="0" err="1">
                          <a:solidFill>
                            <a:schemeClr val="bg2">
                              <a:lumMod val="50000"/>
                            </a:schemeClr>
                          </a:solidFill>
                        </a:rPr>
                        <a:t>healthdata</a:t>
                      </a:r>
                      <a:r>
                        <a:rPr lang="en-US" sz="1400" b="0" kern="1200" dirty="0">
                          <a:solidFill>
                            <a:schemeClr val="bg2">
                              <a:lumMod val="50000"/>
                            </a:schemeClr>
                          </a:solidFill>
                        </a:rPr>
                        <a:t> UI, sometimes can be found in the </a:t>
                      </a:r>
                      <a:r>
                        <a:rPr lang="en-US" sz="1400" b="0" kern="1200" dirty="0" err="1">
                          <a:solidFill>
                            <a:schemeClr val="bg2">
                              <a:lumMod val="50000"/>
                            </a:schemeClr>
                          </a:solidFill>
                        </a:rPr>
                        <a:t>nippin</a:t>
                      </a:r>
                      <a:r>
                        <a:rPr lang="en-US" sz="1400" b="0" kern="1200" dirty="0">
                          <a:solidFill>
                            <a:schemeClr val="bg2">
                              <a:lumMod val="50000"/>
                            </a:schemeClr>
                          </a:solidFill>
                        </a:rPr>
                        <a:t> DB, but appear to be absent from the </a:t>
                      </a:r>
                      <a:r>
                        <a:rPr lang="en-US" sz="1400" b="0" kern="1200" dirty="0" err="1">
                          <a:solidFill>
                            <a:schemeClr val="bg2">
                              <a:lumMod val="50000"/>
                            </a:schemeClr>
                          </a:solidFill>
                        </a:rPr>
                        <a:t>localdatawarehouse</a:t>
                      </a:r>
                      <a:r>
                        <a:rPr lang="en-US" sz="1400" b="0" kern="1200" dirty="0">
                          <a:solidFill>
                            <a:schemeClr val="bg2">
                              <a:lumMod val="50000"/>
                            </a:schemeClr>
                          </a:solidFill>
                        </a:rPr>
                        <a:t>? </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A bug has been detected on our side which relates to bulk uploads which we are in the process of resolving.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Update – as this is of quite some importance we will try and fit this into the current roadmap when possible.</a:t>
                      </a:r>
                      <a:endParaRPr lang="en-US" sz="1400" b="0" i="1"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857844587"/>
                  </a:ext>
                </a:extLst>
              </a:tr>
              <a:tr h="719403">
                <a:tc>
                  <a:txBody>
                    <a:bodyPr/>
                    <a:lstStyle/>
                    <a:p>
                      <a:pPr algn="l"/>
                      <a:r>
                        <a:rPr lang="en-US" sz="1400" b="0" kern="1200" dirty="0">
                          <a:solidFill>
                            <a:schemeClr val="bg2">
                              <a:lumMod val="50000"/>
                            </a:schemeClr>
                          </a:solidFill>
                        </a:rPr>
                        <a:t>Dirk De Beule</a:t>
                      </a: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INC0213995: JRE </a:t>
                      </a:r>
                      <a:r>
                        <a:rPr lang="en-US" sz="1400" b="0" kern="1200" dirty="0" err="1">
                          <a:solidFill>
                            <a:schemeClr val="bg2">
                              <a:lumMod val="50000"/>
                            </a:schemeClr>
                          </a:solidFill>
                        </a:rPr>
                        <a:t>en</a:t>
                      </a:r>
                      <a:r>
                        <a:rPr lang="en-US" sz="1400" b="0" kern="1200" dirty="0">
                          <a:solidFill>
                            <a:schemeClr val="bg2">
                              <a:lumMod val="50000"/>
                            </a:schemeClr>
                          </a:solidFill>
                        </a:rPr>
                        <a:t> Log4j vulnerabilities on vhd4dpp.ai.internal.uzgent.be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Two more issues to be resolved before we can close the ticket.</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rPr>
                        <a:t>Pieter &amp; Annemie Leemans</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NIC flow issues for </a:t>
                      </a:r>
                      <a:r>
                        <a:rPr lang="en-US" sz="1400" b="0" kern="1200" dirty="0" err="1">
                          <a:solidFill>
                            <a:schemeClr val="bg2">
                              <a:lumMod val="50000"/>
                            </a:schemeClr>
                          </a:solidFill>
                        </a:rPr>
                        <a:t>NexuzHealth</a:t>
                      </a:r>
                      <a:r>
                        <a:rPr lang="en-US" sz="1400" b="0" kern="1200" dirty="0">
                          <a:solidFill>
                            <a:schemeClr val="bg2">
                              <a:lumMod val="50000"/>
                            </a:schemeClr>
                          </a:solidFill>
                        </a:rPr>
                        <a:t> hospitals</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Subsequent to the release of the Self Service Portal and interaction with Erik Vanden Meersch, we appear to have made good progress on this matter. More feedback to come soon.</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1875922463"/>
              </p:ext>
            </p:extLst>
          </p:nvPr>
        </p:nvGraphicFramePr>
        <p:xfrm>
          <a:off x="354563" y="1388726"/>
          <a:ext cx="11456436" cy="3466289"/>
        </p:xfrm>
        <a:graphic>
          <a:graphicData uri="http://schemas.openxmlformats.org/drawingml/2006/table">
            <a:tbl>
              <a:tblPr>
                <a:tableStyleId>{3C2FFA5D-87B4-456A-9821-1D502468CF0F}</a:tableStyleId>
              </a:tblPr>
              <a:tblGrid>
                <a:gridCol w="1548089">
                  <a:extLst>
                    <a:ext uri="{9D8B030D-6E8A-4147-A177-3AD203B41FA5}">
                      <a16:colId xmlns:a16="http://schemas.microsoft.com/office/drawing/2014/main" val="2046094590"/>
                    </a:ext>
                  </a:extLst>
                </a:gridCol>
                <a:gridCol w="5752917">
                  <a:extLst>
                    <a:ext uri="{9D8B030D-6E8A-4147-A177-3AD203B41FA5}">
                      <a16:colId xmlns:a16="http://schemas.microsoft.com/office/drawing/2014/main" val="2643545263"/>
                    </a:ext>
                  </a:extLst>
                </a:gridCol>
                <a:gridCol w="4155430">
                  <a:extLst>
                    <a:ext uri="{9D8B030D-6E8A-4147-A177-3AD203B41FA5}">
                      <a16:colId xmlns:a16="http://schemas.microsoft.com/office/drawing/2014/main" val="119678063"/>
                    </a:ext>
                  </a:extLst>
                </a:gridCol>
              </a:tblGrid>
              <a:tr h="285177">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767760">
                <a:tc>
                  <a:txBody>
                    <a:bodyPr/>
                    <a:lstStyle/>
                    <a:p>
                      <a:pPr algn="l"/>
                      <a:r>
                        <a:rPr lang="en-US" sz="1400" b="0" kern="1200" dirty="0" err="1">
                          <a:solidFill>
                            <a:schemeClr val="bg2">
                              <a:lumMod val="50000"/>
                            </a:schemeClr>
                          </a:solidFill>
                        </a:rPr>
                        <a:t>Kristien</a:t>
                      </a:r>
                      <a:r>
                        <a:rPr lang="en-US" sz="1400" b="0" kern="1200" dirty="0">
                          <a:solidFill>
                            <a:schemeClr val="bg2">
                              <a:lumMod val="50000"/>
                            </a:schemeClr>
                          </a:solidFill>
                        </a:rPr>
                        <a:t> </a:t>
                      </a:r>
                      <a:r>
                        <a:rPr lang="en-US" sz="1400" b="0" kern="1200" dirty="0" err="1">
                          <a:solidFill>
                            <a:schemeClr val="bg2">
                              <a:lumMod val="50000"/>
                            </a:schemeClr>
                          </a:solidFill>
                        </a:rPr>
                        <a:t>Dauwe</a:t>
                      </a:r>
                      <a:endParaRPr lang="en-US" sz="1400" b="0" kern="1200" dirty="0">
                        <a:solidFill>
                          <a:schemeClr val="bg2">
                            <a:lumMod val="50000"/>
                          </a:schemeClr>
                        </a:solidFill>
                      </a:endParaRPr>
                    </a:p>
                    <a:p>
                      <a:pPr algn="l"/>
                      <a:r>
                        <a:rPr lang="en-US" sz="1400" b="1" kern="1200" dirty="0">
                          <a:solidFill>
                            <a:schemeClr val="bg2">
                              <a:lumMod val="50000"/>
                            </a:schemeClr>
                          </a:solidFill>
                        </a:rPr>
                        <a:t>UZ Gent</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INC0214100: When using API in ‘draft’ mode, we notice that implant data isn’t visible in the ACC environment</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Investigation completed. Fix is ongoing.</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555253310"/>
                  </a:ext>
                </a:extLst>
              </a:tr>
              <a:tr h="715247">
                <a:tc>
                  <a:txBody>
                    <a:bodyPr/>
                    <a:lstStyle/>
                    <a:p>
                      <a:pPr algn="l"/>
                      <a:r>
                        <a:rPr lang="en-US" sz="1400" b="0" kern="1200" dirty="0">
                          <a:solidFill>
                            <a:schemeClr val="bg2">
                              <a:lumMod val="50000"/>
                            </a:schemeClr>
                          </a:solidFill>
                        </a:rPr>
                        <a:t>Erik Vanden Meersch</a:t>
                      </a:r>
                    </a:p>
                    <a:p>
                      <a:pPr algn="l"/>
                      <a:r>
                        <a:rPr lang="en-US" sz="1400" b="1" kern="1200" dirty="0" err="1">
                          <a:solidFill>
                            <a:schemeClr val="bg2">
                              <a:lumMod val="50000"/>
                            </a:schemeClr>
                          </a:solidFill>
                        </a:rPr>
                        <a:t>NexuzHealth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INC0214112: BECPR can not register although data correct</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Resolved.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857844587"/>
                  </a:ext>
                </a:extLst>
              </a:tr>
              <a:tr h="794925">
                <a:tc>
                  <a:txBody>
                    <a:bodyPr/>
                    <a:lstStyle/>
                    <a:p>
                      <a:pPr algn="l"/>
                      <a:r>
                        <a:rPr lang="en-US" sz="1400" b="0" kern="1200">
                          <a:solidFill>
                            <a:schemeClr val="bg2">
                              <a:lumMod val="50000"/>
                            </a:schemeClr>
                          </a:solidFill>
                        </a:rPr>
                        <a:t>Erik Vanden Meersch</a:t>
                      </a:r>
                    </a:p>
                    <a:p>
                      <a:pPr algn="l"/>
                      <a:r>
                        <a:rPr lang="en-US" sz="1400" b="1" kern="1200">
                          <a:solidFill>
                            <a:schemeClr val="bg2">
                              <a:lumMod val="50000"/>
                            </a:schemeClr>
                          </a:solidFill>
                        </a:rPr>
                        <a:t>NexuzHealth</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a:solidFill>
                            <a:schemeClr val="bg2">
                              <a:lumMod val="50000"/>
                            </a:schemeClr>
                          </a:solidFill>
                        </a:rPr>
                        <a:t>INC0214106: BCFR : can not make sense of error messages when registering via API</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Resolved.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877340">
                <a:tc>
                  <a:txBody>
                    <a:bodyPr/>
                    <a:lstStyle/>
                    <a:p>
                      <a:pPr algn="l"/>
                      <a:r>
                        <a:rPr lang="en-US" sz="1400" b="0" kern="1200" dirty="0">
                          <a:solidFill>
                            <a:schemeClr val="bg2">
                              <a:lumMod val="50000"/>
                            </a:schemeClr>
                          </a:solidFill>
                        </a:rPr>
                        <a:t>Thomas Elskens</a:t>
                      </a:r>
                    </a:p>
                    <a:p>
                      <a:pPr algn="l"/>
                      <a:r>
                        <a:rPr lang="en-US" sz="1400" b="1" kern="1200" dirty="0">
                          <a:solidFill>
                            <a:schemeClr val="bg2">
                              <a:lumMod val="50000"/>
                            </a:schemeClr>
                          </a:solidFill>
                        </a:rPr>
                        <a:t>UZ Brussel</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INC0213401: 51 invalid submissions in NIPPIN database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Resolved.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32461620"/>
                  </a:ext>
                </a:extLst>
              </a:tr>
            </a:tbl>
          </a:graphicData>
        </a:graphic>
      </p:graphicFrame>
    </p:spTree>
    <p:extLst>
      <p:ext uri="{BB962C8B-B14F-4D97-AF65-F5344CB8AC3E}">
        <p14:creationId xmlns:p14="http://schemas.microsoft.com/office/powerpoint/2010/main" val="378380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801833597"/>
              </p:ext>
            </p:extLst>
          </p:nvPr>
        </p:nvGraphicFramePr>
        <p:xfrm>
          <a:off x="335901" y="1388726"/>
          <a:ext cx="11475097" cy="4450676"/>
        </p:xfrm>
        <a:graphic>
          <a:graphicData uri="http://schemas.openxmlformats.org/drawingml/2006/table">
            <a:tbl>
              <a:tblPr>
                <a:tableStyleId>{3C2FFA5D-87B4-456A-9821-1D502468CF0F}</a:tableStyleId>
              </a:tblPr>
              <a:tblGrid>
                <a:gridCol w="1550610">
                  <a:extLst>
                    <a:ext uri="{9D8B030D-6E8A-4147-A177-3AD203B41FA5}">
                      <a16:colId xmlns:a16="http://schemas.microsoft.com/office/drawing/2014/main" val="2046094590"/>
                    </a:ext>
                  </a:extLst>
                </a:gridCol>
                <a:gridCol w="5762288">
                  <a:extLst>
                    <a:ext uri="{9D8B030D-6E8A-4147-A177-3AD203B41FA5}">
                      <a16:colId xmlns:a16="http://schemas.microsoft.com/office/drawing/2014/main" val="2643545263"/>
                    </a:ext>
                  </a:extLst>
                </a:gridCol>
                <a:gridCol w="4162199">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NAME</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QUESTION</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u="none" strike="noStrike" cap="none" normalizeH="0" baseline="0" dirty="0">
                          <a:ln>
                            <a:noFill/>
                          </a:ln>
                          <a:solidFill>
                            <a:schemeClr val="accent2"/>
                          </a:solidFill>
                          <a:effectLst/>
                        </a:rPr>
                        <a:t>ANSWER</a:t>
                      </a:r>
                      <a:endParaRPr kumimoji="0" lang="en-US" sz="1400" b="1" i="0" u="none" strike="noStrike" cap="none" normalizeH="0" baseline="0" dirty="0">
                        <a:ln>
                          <a:noFill/>
                        </a:ln>
                        <a:solidFill>
                          <a:schemeClr val="accent2"/>
                        </a:solidFill>
                        <a:effectLst/>
                        <a:latin typeface="Arial" charset="0"/>
                      </a:endParaRPr>
                    </a:p>
                  </a:txBody>
                  <a:tcPr marL="86357" marR="86357" marT="43206" marB="43206" anchor="ctr" anchorCtr="1" horzOverflow="overflow"/>
                </a:tc>
                <a:extLst>
                  <a:ext uri="{0D108BD9-81ED-4DB2-BD59-A6C34878D82A}">
                    <a16:rowId xmlns:a16="http://schemas.microsoft.com/office/drawing/2014/main" val="684195950"/>
                  </a:ext>
                </a:extLst>
              </a:tr>
              <a:tr h="922240">
                <a:tc>
                  <a:txBody>
                    <a:bodyPr/>
                    <a:lstStyle/>
                    <a:p>
                      <a:pPr algn="l"/>
                      <a:r>
                        <a:rPr lang="en-US" sz="1400" b="0" kern="1200" dirty="0">
                          <a:solidFill>
                            <a:schemeClr val="bg2">
                              <a:lumMod val="50000"/>
                            </a:schemeClr>
                          </a:solidFill>
                        </a:rPr>
                        <a:t>Thomas Elskens</a:t>
                      </a:r>
                    </a:p>
                    <a:p>
                      <a:pPr algn="l"/>
                      <a:r>
                        <a:rPr lang="en-US" sz="1400" b="1" kern="1200" dirty="0">
                          <a:solidFill>
                            <a:schemeClr val="bg2">
                              <a:lumMod val="50000"/>
                            </a:schemeClr>
                          </a:solidFill>
                        </a:rPr>
                        <a:t>UZ Brussel</a:t>
                      </a: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INC0214065: A further 6 invalid submissions in NIPPIN database</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Resolved.</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2857844587"/>
                  </a:ext>
                </a:extLst>
              </a:tr>
              <a:tr h="922240">
                <a:tc>
                  <a:txBody>
                    <a:bodyPr/>
                    <a:lstStyle/>
                    <a:p>
                      <a:pPr algn="l"/>
                      <a:r>
                        <a:rPr lang="en-US" sz="1400" b="0" kern="1200" dirty="0" err="1">
                          <a:solidFill>
                            <a:schemeClr val="bg2">
                              <a:lumMod val="50000"/>
                            </a:schemeClr>
                          </a:solidFill>
                        </a:rPr>
                        <a:t>Loïc</a:t>
                      </a:r>
                      <a:r>
                        <a:rPr lang="en-US" sz="1400" b="0" kern="1200" dirty="0">
                          <a:solidFill>
                            <a:schemeClr val="bg2">
                              <a:lumMod val="50000"/>
                            </a:schemeClr>
                          </a:solidFill>
                        </a:rPr>
                        <a:t> </a:t>
                      </a:r>
                      <a:r>
                        <a:rPr lang="en-US" sz="1400" b="0" kern="1200" dirty="0" err="1">
                          <a:solidFill>
                            <a:schemeClr val="bg2">
                              <a:lumMod val="50000"/>
                            </a:schemeClr>
                          </a:solidFill>
                        </a:rPr>
                        <a:t>Carlier</a:t>
                      </a:r>
                      <a:endParaRPr lang="en-US" sz="1400" b="0" kern="1200" dirty="0">
                        <a:solidFill>
                          <a:schemeClr val="bg2">
                            <a:lumMod val="50000"/>
                          </a:schemeClr>
                        </a:solidFill>
                      </a:endParaRPr>
                    </a:p>
                    <a:p>
                      <a:pPr algn="l"/>
                      <a:r>
                        <a:rPr lang="en-US" sz="1400" b="1" kern="1200" dirty="0" err="1">
                          <a:solidFill>
                            <a:schemeClr val="bg2">
                              <a:lumMod val="50000"/>
                            </a:schemeClr>
                          </a:solidFill>
                        </a:rPr>
                        <a:t>Zorgi</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RITM0015559: Could you please inform me of the change made to the </a:t>
                      </a:r>
                      <a:r>
                        <a:rPr lang="en-US" sz="1400" b="0" kern="1200" dirty="0" err="1">
                          <a:solidFill>
                            <a:schemeClr val="bg2">
                              <a:lumMod val="50000"/>
                            </a:schemeClr>
                          </a:solidFill>
                        </a:rPr>
                        <a:t>orthopride</a:t>
                      </a:r>
                      <a:r>
                        <a:rPr lang="en-US" sz="1400" b="0" kern="1200" dirty="0">
                          <a:solidFill>
                            <a:schemeClr val="bg2">
                              <a:lumMod val="50000"/>
                            </a:schemeClr>
                          </a:solidFill>
                        </a:rPr>
                        <a:t> registries at the end of May? </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Only a minor linguistic tweak made by the onboarding team on the English page. No change to the content has been made. We will also be making use of updated mailing lists in the future to notify participants in advance of updates.</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14025138"/>
                  </a:ext>
                </a:extLst>
              </a:tr>
              <a:tr h="922240">
                <a:tc>
                  <a:txBody>
                    <a:bodyPr/>
                    <a:lstStyle/>
                    <a:p>
                      <a:pPr algn="l"/>
                      <a:r>
                        <a:rPr lang="en-US" sz="1400" b="0" kern="1200" dirty="0">
                          <a:solidFill>
                            <a:schemeClr val="bg2">
                              <a:lumMod val="50000"/>
                            </a:schemeClr>
                          </a:solidFill>
                        </a:rPr>
                        <a:t>Guillaume </a:t>
                      </a:r>
                      <a:r>
                        <a:rPr lang="en-US" sz="1400" b="0" kern="1200" dirty="0" err="1">
                          <a:solidFill>
                            <a:schemeClr val="bg2">
                              <a:lumMod val="50000"/>
                            </a:schemeClr>
                          </a:solidFill>
                        </a:rPr>
                        <a:t>Delbecque</a:t>
                      </a:r>
                      <a:endParaRPr lang="en-US" sz="1400" b="0" kern="1200" dirty="0">
                        <a:solidFill>
                          <a:schemeClr val="bg2">
                            <a:lumMod val="50000"/>
                          </a:schemeClr>
                        </a:solidFill>
                      </a:endParaRPr>
                    </a:p>
                    <a:p>
                      <a:pPr algn="l"/>
                      <a:r>
                        <a:rPr lang="en-US" sz="1400" b="1" kern="1200" dirty="0">
                          <a:solidFill>
                            <a:schemeClr val="bg2">
                              <a:lumMod val="50000"/>
                            </a:schemeClr>
                          </a:solidFill>
                        </a:rPr>
                        <a:t>CH Mouscron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INC0213754: Local study associate doesn’t see the registrations made by the local study support, there is unable to verify and submit. This ticket was open since March.</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Investigation ongoing.</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4232461620"/>
                  </a:ext>
                </a:extLst>
              </a:tr>
              <a:tr h="922240">
                <a:tc>
                  <a:txBody>
                    <a:bodyPr/>
                    <a:lstStyle/>
                    <a:p>
                      <a:pPr algn="l"/>
                      <a:r>
                        <a:rPr lang="en-US" sz="1400" b="0" kern="1200" dirty="0">
                          <a:solidFill>
                            <a:schemeClr val="bg2">
                              <a:lumMod val="50000"/>
                            </a:schemeClr>
                          </a:solidFill>
                        </a:rPr>
                        <a:t>Luc De Meyer</a:t>
                      </a:r>
                    </a:p>
                    <a:p>
                      <a:pPr algn="l"/>
                      <a:r>
                        <a:rPr lang="en-US" sz="1400" b="1" kern="1200" dirty="0">
                          <a:solidFill>
                            <a:schemeClr val="bg2">
                              <a:lumMod val="50000"/>
                            </a:schemeClr>
                          </a:solidFill>
                        </a:rPr>
                        <a:t>Clinique St-Jean</a:t>
                      </a:r>
                      <a:endParaRPr lang="en-US" sz="1400" b="1"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Re: </a:t>
                      </a:r>
                      <a:r>
                        <a:rPr lang="en-US" sz="1400" b="0" kern="1200" dirty="0" err="1">
                          <a:solidFill>
                            <a:schemeClr val="bg2">
                              <a:lumMod val="50000"/>
                            </a:schemeClr>
                          </a:solidFill>
                        </a:rPr>
                        <a:t>MyCareNet</a:t>
                      </a:r>
                      <a:r>
                        <a:rPr lang="en-US" sz="1400" b="0" kern="1200" dirty="0">
                          <a:solidFill>
                            <a:schemeClr val="bg2">
                              <a:lumMod val="50000"/>
                            </a:schemeClr>
                          </a:solidFill>
                        </a:rPr>
                        <a:t> message validation. Is this only useful for hospitals using ‘option 1’ or can it also be used by and be useful for hospitals using ‘option 2’?</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rPr>
                        <a:t>The script can indeed be used by hospitals using either option 1 or 2. Option 2 will ultimately provide a more robust and descriptive feedback, while Option 1 will only provide a very high-level overview.</a:t>
                      </a:r>
                      <a:endParaRPr lang="en-US" sz="1400" b="0" kern="1200" dirty="0">
                        <a:solidFill>
                          <a:schemeClr val="bg2">
                            <a:lumMod val="50000"/>
                          </a:schemeClr>
                        </a:solidFill>
                        <a:latin typeface="+mn-lt"/>
                        <a:ea typeface="+mn-ea"/>
                        <a:cs typeface="+mn-cs"/>
                      </a:endParaRPr>
                    </a:p>
                  </a:txBody>
                  <a:tcPr marL="86357" marR="86357" marT="43206" marB="43206" anchor="ctr" horzOverflow="overflow"/>
                </a:tc>
                <a:extLst>
                  <a:ext uri="{0D108BD9-81ED-4DB2-BD59-A6C34878D82A}">
                    <a16:rowId xmlns:a16="http://schemas.microsoft.com/office/drawing/2014/main" val="1997617550"/>
                  </a:ext>
                </a:extLst>
              </a:tr>
            </a:tbl>
          </a:graphicData>
        </a:graphic>
      </p:graphicFrame>
    </p:spTree>
    <p:extLst>
      <p:ext uri="{BB962C8B-B14F-4D97-AF65-F5344CB8AC3E}">
        <p14:creationId xmlns:p14="http://schemas.microsoft.com/office/powerpoint/2010/main" val="193962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88047</TotalTime>
  <Words>682</Words>
  <Application>Microsoft Office PowerPoint</Application>
  <PresentationFormat>Widescreen</PresentationFormat>
  <Paragraphs>96</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28/06/2024</vt:lpstr>
      <vt:lpstr>CONTENTS</vt:lpstr>
      <vt:lpstr>ANNOUNCEMENTS </vt:lpstr>
      <vt:lpstr>OPEN QUESTIONS – Previous session </vt:lpstr>
      <vt:lpstr>OPEN QUESTIONS – Previous session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1183</cp:revision>
  <dcterms:created xsi:type="dcterms:W3CDTF">2018-09-19T06:42:22Z</dcterms:created>
  <dcterms:modified xsi:type="dcterms:W3CDTF">2024-06-28T09:03:23Z</dcterms:modified>
</cp:coreProperties>
</file>