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305" r:id="rId2"/>
    <p:sldId id="440" r:id="rId3"/>
    <p:sldId id="468" r:id="rId4"/>
    <p:sldId id="446" r:id="rId5"/>
    <p:sldId id="467" r:id="rId6"/>
    <p:sldId id="469" r:id="rId7"/>
    <p:sldId id="470" r:id="rId8"/>
    <p:sldId id="437" r:id="rId9"/>
    <p:sldId id="451" r:id="rId10"/>
    <p:sldId id="447" r:id="rId11"/>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93" autoAdjust="0"/>
    <p:restoredTop sz="84649" autoAdjust="0"/>
  </p:normalViewPr>
  <p:slideViewPr>
    <p:cSldViewPr snapToGrid="0" showGuides="1">
      <p:cViewPr varScale="1">
        <p:scale>
          <a:sx n="82" d="100"/>
          <a:sy n="82" d="100"/>
        </p:scale>
        <p:origin x="854" y="72"/>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11-06-24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11-06-24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docs.healthdata.be/sites/default/files/2024-05/EAM%203.1%20Demo%2031%20May%202024.mp4" TargetMode="External"/><Relationship Id="rId2" Type="http://schemas.openxmlformats.org/officeDocument/2006/relationships/hyperlink" Target="https://docs.healthdata.be/sites/default/files/2024-06/20240701%20PITTER%20voor%20additional%20information.xls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docs.healthdata.be/documentation/hd4dp-v2-health-data-data-providers/nippin-validation"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14/06/2024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4E3A91B-3CCF-9361-244A-663AC054846E}"/>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id="{4FD70855-F26D-B4A5-8963-687B1601FFDB}"/>
              </a:ext>
            </a:extLst>
          </p:cNvPr>
          <p:cNvSpPr>
            <a:spLocks noGrp="1"/>
          </p:cNvSpPr>
          <p:nvPr>
            <p:ph type="ctrTitle"/>
          </p:nvPr>
        </p:nvSpPr>
        <p:spPr/>
        <p:txBody>
          <a:bodyPr/>
          <a:lstStyle/>
          <a:p>
            <a:r>
              <a:rPr lang="en-IE" dirty="0"/>
              <a:t>APPENDIX</a:t>
            </a:r>
          </a:p>
        </p:txBody>
      </p:sp>
    </p:spTree>
    <p:extLst>
      <p:ext uri="{BB962C8B-B14F-4D97-AF65-F5344CB8AC3E}">
        <p14:creationId xmlns:p14="http://schemas.microsoft.com/office/powerpoint/2010/main" val="30955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normAutofit/>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Topics for Discussion</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2402356176"/>
              </p:ext>
            </p:extLst>
          </p:nvPr>
        </p:nvGraphicFramePr>
        <p:xfrm>
          <a:off x="354563" y="1856792"/>
          <a:ext cx="11456435" cy="3877549"/>
        </p:xfrm>
        <a:graphic>
          <a:graphicData uri="http://schemas.openxmlformats.org/drawingml/2006/table">
            <a:tbl>
              <a:tblPr firstRow="1" bandRow="1">
                <a:tableStyleId>{5C22544A-7EE6-4342-B048-85BDC9FD1C3A}</a:tableStyleId>
              </a:tblPr>
              <a:tblGrid>
                <a:gridCol w="398838">
                  <a:extLst>
                    <a:ext uri="{9D8B030D-6E8A-4147-A177-3AD203B41FA5}">
                      <a16:colId xmlns:a16="http://schemas.microsoft.com/office/drawing/2014/main" val="2362710029"/>
                    </a:ext>
                  </a:extLst>
                </a:gridCol>
                <a:gridCol w="1559732">
                  <a:extLst>
                    <a:ext uri="{9D8B030D-6E8A-4147-A177-3AD203B41FA5}">
                      <a16:colId xmlns:a16="http://schemas.microsoft.com/office/drawing/2014/main" val="2935475783"/>
                    </a:ext>
                  </a:extLst>
                </a:gridCol>
                <a:gridCol w="7465165">
                  <a:extLst>
                    <a:ext uri="{9D8B030D-6E8A-4147-A177-3AD203B41FA5}">
                      <a16:colId xmlns:a16="http://schemas.microsoft.com/office/drawing/2014/main" val="382615948"/>
                    </a:ext>
                  </a:extLst>
                </a:gridCol>
                <a:gridCol w="2032700">
                  <a:extLst>
                    <a:ext uri="{9D8B030D-6E8A-4147-A177-3AD203B41FA5}">
                      <a16:colId xmlns:a16="http://schemas.microsoft.com/office/drawing/2014/main" val="130071155"/>
                    </a:ext>
                  </a:extLst>
                </a:gridCol>
              </a:tblGrid>
              <a:tr h="402903">
                <a:tc>
                  <a:txBody>
                    <a:bodyPr/>
                    <a:lstStyle/>
                    <a:p>
                      <a:endParaRPr lang="fr-BE"/>
                    </a:p>
                  </a:txBody>
                  <a:tcPr/>
                </a:tc>
                <a:tc>
                  <a:txBody>
                    <a:bodyPr/>
                    <a:lstStyle/>
                    <a:p>
                      <a:r>
                        <a:rPr lang="fr-BE" sz="2000" dirty="0"/>
                        <a:t>WHAT</a:t>
                      </a:r>
                    </a:p>
                  </a:txBody>
                  <a:tcPr/>
                </a:tc>
                <a:tc>
                  <a:txBody>
                    <a:bodyPr/>
                    <a:lstStyle/>
                    <a:p>
                      <a:r>
                        <a:rPr lang="fr-BE" sz="2000" dirty="0"/>
                        <a:t>KEY INFO</a:t>
                      </a:r>
                    </a:p>
                  </a:txBody>
                  <a:tcPr/>
                </a:tc>
                <a:tc>
                  <a:txBody>
                    <a:bodyPr/>
                    <a:lstStyle/>
                    <a:p>
                      <a:r>
                        <a:rPr lang="fr-BE" sz="2000" dirty="0"/>
                        <a:t>KEY DATES</a:t>
                      </a:r>
                    </a:p>
                  </a:txBody>
                  <a:tcPr/>
                </a:tc>
                <a:extLst>
                  <a:ext uri="{0D108BD9-81ED-4DB2-BD59-A6C34878D82A}">
                    <a16:rowId xmlns:a16="http://schemas.microsoft.com/office/drawing/2014/main" val="2150303798"/>
                  </a:ext>
                </a:extLst>
              </a:tr>
              <a:tr h="1965378">
                <a:tc>
                  <a:txBody>
                    <a:bodyPr/>
                    <a:lstStyle/>
                    <a:p>
                      <a:r>
                        <a:rPr lang="fr-BE" dirty="0"/>
                        <a:t>1</a:t>
                      </a:r>
                    </a:p>
                  </a:txBody>
                  <a:tcPr/>
                </a:tc>
                <a:tc>
                  <a:txBody>
                    <a:bodyPr/>
                    <a:lstStyle/>
                    <a:p>
                      <a:r>
                        <a:rPr lang="fr-BE" sz="1600" dirty="0" err="1"/>
                        <a:t>Pitter</a:t>
                      </a:r>
                      <a:r>
                        <a:rPr lang="fr-BE" sz="1600" dirty="0"/>
                        <a:t> </a:t>
                      </a:r>
                      <a:r>
                        <a:rPr lang="fr-BE" sz="1600" dirty="0" err="1"/>
                        <a:t>Registry</a:t>
                      </a:r>
                      <a:endParaRPr lang="fr-BE" sz="1600" dirty="0"/>
                    </a:p>
                    <a:p>
                      <a:r>
                        <a:rPr lang="fr-BE" sz="1600" dirty="0"/>
                        <a:t>HDBP0078 </a:t>
                      </a:r>
                    </a:p>
                  </a:txBody>
                  <a:tcPr/>
                </a:tc>
                <a:tc>
                  <a:txBody>
                    <a:bodyPr/>
                    <a:lstStyle/>
                    <a:p>
                      <a:pPr marL="0" indent="0" algn="l">
                        <a:lnSpc>
                          <a:spcPct val="150000"/>
                        </a:lnSpc>
                        <a:buFont typeface="Wingdings" panose="05000000000000000000" pitchFamily="2" charset="2"/>
                        <a:buNone/>
                      </a:pPr>
                      <a:r>
                        <a:rPr lang="fr-BE" sz="1600" dirty="0" err="1"/>
                        <a:t>Biomarker</a:t>
                      </a:r>
                      <a:r>
                        <a:rPr lang="fr-BE" sz="1600" dirty="0"/>
                        <a:t> </a:t>
                      </a:r>
                      <a:r>
                        <a:rPr lang="fr-BE" sz="1600" dirty="0" err="1"/>
                        <a:t>list</a:t>
                      </a:r>
                      <a:r>
                        <a:rPr lang="fr-BE" sz="1600" dirty="0"/>
                        <a:t> C to </a:t>
                      </a:r>
                      <a:r>
                        <a:rPr lang="fr-BE" sz="1600" dirty="0" err="1"/>
                        <a:t>be</a:t>
                      </a:r>
                      <a:r>
                        <a:rPr lang="fr-BE" sz="1600" dirty="0"/>
                        <a:t> </a:t>
                      </a:r>
                      <a:r>
                        <a:rPr lang="fr-BE" sz="1600" dirty="0" err="1"/>
                        <a:t>updated</a:t>
                      </a:r>
                      <a:endParaRPr lang="fr-BE" sz="1600" dirty="0"/>
                    </a:p>
                    <a:p>
                      <a:pPr marL="0" indent="0" algn="l">
                        <a:lnSpc>
                          <a:spcPct val="150000"/>
                        </a:lnSpc>
                        <a:buFont typeface="Wingdings" panose="05000000000000000000" pitchFamily="2" charset="2"/>
                        <a:buNone/>
                      </a:pPr>
                      <a:r>
                        <a:rPr lang="fr-BE" sz="1600" dirty="0" err="1"/>
                        <a:t>Currently</a:t>
                      </a:r>
                      <a:r>
                        <a:rPr lang="fr-BE" sz="1600" dirty="0"/>
                        <a:t> </a:t>
                      </a:r>
                      <a:r>
                        <a:rPr lang="fr-BE" sz="1600" dirty="0" err="1"/>
                        <a:t>adapted</a:t>
                      </a:r>
                      <a:r>
                        <a:rPr lang="fr-BE" sz="1600" dirty="0"/>
                        <a:t> code </a:t>
                      </a:r>
                      <a:r>
                        <a:rPr lang="fr-BE" sz="1600" dirty="0" err="1"/>
                        <a:t>is</a:t>
                      </a:r>
                      <a:r>
                        <a:rPr lang="fr-BE" sz="1600" dirty="0"/>
                        <a:t> </a:t>
                      </a:r>
                      <a:r>
                        <a:rPr lang="fr-BE" sz="1600" dirty="0" err="1"/>
                        <a:t>available</a:t>
                      </a:r>
                      <a:r>
                        <a:rPr lang="fr-BE" sz="1600" dirty="0"/>
                        <a:t> in </a:t>
                      </a:r>
                      <a:r>
                        <a:rPr lang="fr-BE" sz="1600" dirty="0" err="1"/>
                        <a:t>DOCs</a:t>
                      </a:r>
                      <a:r>
                        <a:rPr lang="fr-BE" sz="1600" dirty="0"/>
                        <a:t> in the </a:t>
                      </a:r>
                      <a:r>
                        <a:rPr lang="fr-BE" sz="1600" dirty="0" err="1"/>
                        <a:t>additional</a:t>
                      </a:r>
                      <a:r>
                        <a:rPr lang="fr-BE" sz="1600" dirty="0"/>
                        <a:t> information section</a:t>
                      </a:r>
                    </a:p>
                    <a:p>
                      <a:pPr marL="0" indent="0" algn="l">
                        <a:lnSpc>
                          <a:spcPct val="150000"/>
                        </a:lnSpc>
                        <a:buFont typeface="Wingdings" panose="05000000000000000000" pitchFamily="2" charset="2"/>
                        <a:buNone/>
                      </a:pPr>
                      <a:r>
                        <a:rPr lang="fr-BE" sz="1600" dirty="0" err="1"/>
                        <a:t>Alternatively</a:t>
                      </a:r>
                      <a:r>
                        <a:rPr lang="fr-BE" sz="1600" dirty="0"/>
                        <a:t>, </a:t>
                      </a:r>
                      <a:r>
                        <a:rPr lang="fr-BE" sz="1600" dirty="0" err="1"/>
                        <a:t>you</a:t>
                      </a:r>
                      <a:r>
                        <a:rPr lang="fr-BE" sz="1600" dirty="0"/>
                        <a:t> can </a:t>
                      </a:r>
                      <a:r>
                        <a:rPr lang="fr-BE" sz="1600" dirty="0" err="1"/>
                        <a:t>access</a:t>
                      </a:r>
                      <a:r>
                        <a:rPr lang="fr-BE" sz="1600" dirty="0"/>
                        <a:t> it by </a:t>
                      </a:r>
                      <a:r>
                        <a:rPr lang="fr-BE" sz="1600" dirty="0" err="1"/>
                        <a:t>clicking</a:t>
                      </a:r>
                      <a:r>
                        <a:rPr lang="fr-BE" sz="1600" dirty="0"/>
                        <a:t> </a:t>
                      </a:r>
                      <a:r>
                        <a:rPr lang="fr-BE" sz="1600" dirty="0" err="1"/>
                        <a:t>this</a:t>
                      </a:r>
                      <a:r>
                        <a:rPr lang="fr-BE" sz="1600" dirty="0"/>
                        <a:t> </a:t>
                      </a:r>
                      <a:r>
                        <a:rPr lang="fr-BE" sz="1600" dirty="0" err="1">
                          <a:hlinkClick r:id="rId2"/>
                        </a:rPr>
                        <a:t>link</a:t>
                      </a:r>
                      <a:endParaRPr lang="fr-BE" sz="1600" dirty="0"/>
                    </a:p>
                    <a:p>
                      <a:pPr marL="0" indent="0" algn="l">
                        <a:lnSpc>
                          <a:spcPct val="150000"/>
                        </a:lnSpc>
                        <a:buFont typeface="Wingdings" panose="05000000000000000000" pitchFamily="2" charset="2"/>
                        <a:buNone/>
                      </a:pPr>
                      <a:r>
                        <a:rPr lang="fr-BE" sz="1600" dirty="0"/>
                        <a:t>Changes </a:t>
                      </a:r>
                      <a:r>
                        <a:rPr lang="fr-BE" sz="1600" dirty="0" err="1"/>
                        <a:t>will</a:t>
                      </a:r>
                      <a:r>
                        <a:rPr lang="fr-BE" sz="1600" dirty="0"/>
                        <a:t> </a:t>
                      </a:r>
                      <a:r>
                        <a:rPr lang="fr-BE" sz="1600" dirty="0" err="1"/>
                        <a:t>be</a:t>
                      </a:r>
                      <a:r>
                        <a:rPr lang="fr-BE" sz="1600" dirty="0"/>
                        <a:t> </a:t>
                      </a:r>
                      <a:r>
                        <a:rPr lang="fr-BE" sz="1600" dirty="0" err="1"/>
                        <a:t>highlighted</a:t>
                      </a:r>
                      <a:r>
                        <a:rPr lang="fr-BE" sz="1600" dirty="0"/>
                        <a:t> in </a:t>
                      </a:r>
                      <a:r>
                        <a:rPr lang="fr-BE" sz="1600" dirty="0" err="1"/>
                        <a:t>yellow</a:t>
                      </a:r>
                      <a:r>
                        <a:rPr lang="fr-BE" sz="1600" dirty="0"/>
                        <a:t> in the </a:t>
                      </a:r>
                      <a:r>
                        <a:rPr lang="fr-BE" sz="1600" dirty="0" err="1"/>
                        <a:t>adapted</a:t>
                      </a:r>
                      <a:r>
                        <a:rPr lang="fr-BE" sz="1600" dirty="0"/>
                        <a:t> DCD</a:t>
                      </a:r>
                    </a:p>
                    <a:p>
                      <a:pPr marL="0" indent="0" algn="l">
                        <a:lnSpc>
                          <a:spcPct val="150000"/>
                        </a:lnSpc>
                        <a:buFont typeface="Wingdings" panose="05000000000000000000" pitchFamily="2" charset="2"/>
                        <a:buNone/>
                      </a:pPr>
                      <a:r>
                        <a:rPr lang="fr-BE" sz="1600" dirty="0"/>
                        <a:t>Email communication </a:t>
                      </a:r>
                      <a:r>
                        <a:rPr lang="fr-BE" sz="1600" dirty="0" err="1"/>
                        <a:t>will</a:t>
                      </a:r>
                      <a:r>
                        <a:rPr lang="fr-BE" sz="1600" dirty="0"/>
                        <a:t> </a:t>
                      </a:r>
                      <a:r>
                        <a:rPr lang="fr-BE" sz="1600" dirty="0" err="1"/>
                        <a:t>be</a:t>
                      </a:r>
                      <a:r>
                        <a:rPr lang="fr-BE" sz="1600" dirty="0"/>
                        <a:t> sent out in the </a:t>
                      </a:r>
                      <a:r>
                        <a:rPr lang="fr-BE" sz="1600" dirty="0" err="1"/>
                        <a:t>coming</a:t>
                      </a:r>
                      <a:r>
                        <a:rPr lang="fr-BE" sz="1600" dirty="0"/>
                        <a:t> </a:t>
                      </a:r>
                      <a:r>
                        <a:rPr lang="fr-BE" sz="1600" dirty="0" err="1"/>
                        <a:t>days</a:t>
                      </a:r>
                      <a:endParaRPr lang="fr-BE" sz="1600" dirty="0"/>
                    </a:p>
                  </a:txBody>
                  <a:tcPr/>
                </a:tc>
                <a:tc>
                  <a:txBody>
                    <a:bodyPr/>
                    <a:lstStyle/>
                    <a:p>
                      <a:r>
                        <a:rPr lang="fr-BE" sz="1600" dirty="0" err="1"/>
                        <a:t>Implemented</a:t>
                      </a:r>
                      <a:r>
                        <a:rPr lang="fr-BE" sz="1600" dirty="0"/>
                        <a:t> as of </a:t>
                      </a:r>
                    </a:p>
                    <a:p>
                      <a:r>
                        <a:rPr lang="fr-BE" sz="1600" dirty="0"/>
                        <a:t>July 1st, 2024</a:t>
                      </a:r>
                    </a:p>
                  </a:txBody>
                  <a:tcPr/>
                </a:tc>
                <a:extLst>
                  <a:ext uri="{0D108BD9-81ED-4DB2-BD59-A6C34878D82A}">
                    <a16:rowId xmlns:a16="http://schemas.microsoft.com/office/drawing/2014/main" val="1951700620"/>
                  </a:ext>
                </a:extLst>
              </a:tr>
              <a:tr h="1473227">
                <a:tc>
                  <a:txBody>
                    <a:bodyPr/>
                    <a:lstStyle/>
                    <a:p>
                      <a:r>
                        <a:rPr lang="fr-BE" dirty="0"/>
                        <a:t>2</a:t>
                      </a:r>
                    </a:p>
                  </a:txBody>
                  <a:tcPr/>
                </a:tc>
                <a:tc>
                  <a:txBody>
                    <a:bodyPr/>
                    <a:lstStyle/>
                    <a:p>
                      <a:r>
                        <a:rPr lang="fr-BE" sz="1600" dirty="0"/>
                        <a:t>EAM 3.1</a:t>
                      </a:r>
                    </a:p>
                  </a:txBody>
                  <a:tcPr/>
                </a:tc>
                <a:tc>
                  <a:txBody>
                    <a:bodyPr/>
                    <a:lstStyle/>
                    <a:p>
                      <a:pPr>
                        <a:lnSpc>
                          <a:spcPct val="150000"/>
                        </a:lnSpc>
                      </a:pPr>
                      <a:r>
                        <a:rPr lang="en-US" sz="1600" dirty="0"/>
                        <a:t>New version available featuring some user-friendly tweaks.</a:t>
                      </a:r>
                    </a:p>
                    <a:p>
                      <a:pPr>
                        <a:lnSpc>
                          <a:spcPct val="150000"/>
                        </a:lnSpc>
                      </a:pPr>
                      <a:r>
                        <a:rPr lang="en-US" sz="1600" dirty="0"/>
                        <a:t>Tutorial provided on May 31</a:t>
                      </a:r>
                      <a:r>
                        <a:rPr lang="en-US" sz="1600" baseline="30000" dirty="0"/>
                        <a:t>st</a:t>
                      </a:r>
                      <a:r>
                        <a:rPr lang="en-US" sz="1600" dirty="0"/>
                        <a:t> on the new functionalities is available via this </a:t>
                      </a:r>
                      <a:r>
                        <a:rPr lang="en-US" sz="1600" dirty="0">
                          <a:hlinkClick r:id="rId3"/>
                        </a:rPr>
                        <a:t>link</a:t>
                      </a:r>
                      <a:r>
                        <a:rPr lang="en-US" sz="1600" dirty="0"/>
                        <a:t>.</a:t>
                      </a:r>
                    </a:p>
                    <a:p>
                      <a:pPr>
                        <a:lnSpc>
                          <a:spcPct val="150000"/>
                        </a:lnSpc>
                      </a:pPr>
                      <a:endParaRPr lang="en-US" sz="1600" dirty="0"/>
                    </a:p>
                    <a:p>
                      <a:pPr>
                        <a:lnSpc>
                          <a:spcPct val="150000"/>
                        </a:lnSpc>
                      </a:pPr>
                      <a:endParaRPr lang="fr-BE" sz="1600" dirty="0"/>
                    </a:p>
                  </a:txBody>
                  <a:tcPr/>
                </a:tc>
                <a:tc>
                  <a:txBody>
                    <a:bodyPr/>
                    <a:lstStyle/>
                    <a:p>
                      <a:r>
                        <a:rPr lang="fr-BE" sz="1600" kern="1200" dirty="0">
                          <a:solidFill>
                            <a:schemeClr val="dk1"/>
                          </a:solidFill>
                          <a:latin typeface="+mn-lt"/>
                          <a:ea typeface="+mn-ea"/>
                          <a:cs typeface="+mn-cs"/>
                        </a:rPr>
                        <a:t>Week of 17th June</a:t>
                      </a:r>
                    </a:p>
                  </a:txBody>
                  <a:tcPr/>
                </a:tc>
                <a:extLst>
                  <a:ext uri="{0D108BD9-81ED-4DB2-BD59-A6C34878D82A}">
                    <a16:rowId xmlns:a16="http://schemas.microsoft.com/office/drawing/2014/main" val="2539040601"/>
                  </a:ext>
                </a:extLst>
              </a:tr>
            </a:tbl>
          </a:graphicData>
        </a:graphic>
      </p:graphicFrame>
    </p:spTree>
    <p:extLst>
      <p:ext uri="{BB962C8B-B14F-4D97-AF65-F5344CB8AC3E}">
        <p14:creationId xmlns:p14="http://schemas.microsoft.com/office/powerpoint/2010/main" val="197643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a:xfrm>
            <a:off x="543195" y="258147"/>
            <a:ext cx="11267804" cy="990600"/>
          </a:xfrm>
        </p:spPr>
        <p:txBody>
          <a:bodyPr/>
          <a:lstStyle/>
          <a:p>
            <a:r>
              <a:rPr lang="en-IE" dirty="0"/>
              <a:t>Announcement - User roles in HD4DP2</a:t>
            </a:r>
            <a:br>
              <a:rPr lang="en-IE" dirty="0"/>
            </a:br>
            <a:endParaRPr lang="en-IE" dirty="0"/>
          </a:p>
        </p:txBody>
      </p:sp>
      <p:pic>
        <p:nvPicPr>
          <p:cNvPr id="4" name="Picture 3">
            <a:extLst>
              <a:ext uri="{FF2B5EF4-FFF2-40B4-BE49-F238E27FC236}">
                <a16:creationId xmlns:a16="http://schemas.microsoft.com/office/drawing/2014/main" id="{B00E4CB3-7D6A-4BC4-A896-809F5B9D4DCE}"/>
              </a:ext>
            </a:extLst>
          </p:cNvPr>
          <p:cNvPicPr>
            <a:picLocks noChangeAspect="1"/>
          </p:cNvPicPr>
          <p:nvPr/>
        </p:nvPicPr>
        <p:blipFill>
          <a:blip r:embed="rId2"/>
          <a:stretch>
            <a:fillRect/>
          </a:stretch>
        </p:blipFill>
        <p:spPr>
          <a:xfrm>
            <a:off x="335708" y="1447412"/>
            <a:ext cx="3981450" cy="2919315"/>
          </a:xfrm>
          <a:prstGeom prst="rect">
            <a:avLst/>
          </a:prstGeom>
        </p:spPr>
      </p:pic>
      <p:pic>
        <p:nvPicPr>
          <p:cNvPr id="9" name="Picture 8">
            <a:extLst>
              <a:ext uri="{FF2B5EF4-FFF2-40B4-BE49-F238E27FC236}">
                <a16:creationId xmlns:a16="http://schemas.microsoft.com/office/drawing/2014/main" id="{606CB514-36BB-42A9-8478-F8AC193B1BAF}"/>
              </a:ext>
            </a:extLst>
          </p:cNvPr>
          <p:cNvPicPr>
            <a:picLocks noChangeAspect="1"/>
          </p:cNvPicPr>
          <p:nvPr/>
        </p:nvPicPr>
        <p:blipFill>
          <a:blip r:embed="rId3"/>
          <a:stretch>
            <a:fillRect/>
          </a:stretch>
        </p:blipFill>
        <p:spPr>
          <a:xfrm>
            <a:off x="4512517" y="2090841"/>
            <a:ext cx="7343775" cy="1562100"/>
          </a:xfrm>
          <a:prstGeom prst="rect">
            <a:avLst/>
          </a:prstGeom>
        </p:spPr>
      </p:pic>
      <p:sp>
        <p:nvSpPr>
          <p:cNvPr id="11" name="TextBox 10">
            <a:extLst>
              <a:ext uri="{FF2B5EF4-FFF2-40B4-BE49-F238E27FC236}">
                <a16:creationId xmlns:a16="http://schemas.microsoft.com/office/drawing/2014/main" id="{93A9A6A3-A6F3-420E-AA07-1D0827A916DE}"/>
              </a:ext>
            </a:extLst>
          </p:cNvPr>
          <p:cNvSpPr txBox="1"/>
          <p:nvPr/>
        </p:nvSpPr>
        <p:spPr>
          <a:xfrm>
            <a:off x="4419798" y="4422702"/>
            <a:ext cx="7361193" cy="2031325"/>
          </a:xfrm>
          <a:prstGeom prst="rect">
            <a:avLst/>
          </a:prstGeom>
          <a:noFill/>
        </p:spPr>
        <p:txBody>
          <a:bodyPr wrap="square" rtlCol="0">
            <a:spAutoFit/>
          </a:bodyPr>
          <a:lstStyle/>
          <a:p>
            <a:r>
              <a:rPr lang="en-US" sz="1400" dirty="0"/>
              <a:t>The scope of the access rights is to prevent users of HD4DP v2 from seeing personal and sensitive information from individuals with whom they do not have a therapeutic relationship. The access rights therefore do not necessarily reflect the hierarchy within the healthcare organization. The healthcare </a:t>
            </a:r>
            <a:r>
              <a:rPr lang="en-US" sz="1400" dirty="0" err="1"/>
              <a:t>organisation</a:t>
            </a:r>
            <a:r>
              <a:rPr lang="en-US" sz="1400" dirty="0"/>
              <a:t> staff can consult their Data Protection Officer (DPO) for more in depth information concerning these access rights.</a:t>
            </a:r>
          </a:p>
          <a:p>
            <a:r>
              <a:rPr lang="en-US" sz="1400" dirty="0"/>
              <a:t>It is up to the Access manager to approve or change roles from/to Local Study Lead, Local Study Associate and Local Study Support. These requests are carried out in the EAM system by the Access managers of each healthcare organization.</a:t>
            </a:r>
          </a:p>
          <a:p>
            <a:endParaRPr lang="fr-BE" sz="1400" dirty="0">
              <a:solidFill>
                <a:schemeClr val="tx2"/>
              </a:solidFill>
            </a:endParaRPr>
          </a:p>
        </p:txBody>
      </p:sp>
      <p:sp>
        <p:nvSpPr>
          <p:cNvPr id="12" name="TextBox 11">
            <a:extLst>
              <a:ext uri="{FF2B5EF4-FFF2-40B4-BE49-F238E27FC236}">
                <a16:creationId xmlns:a16="http://schemas.microsoft.com/office/drawing/2014/main" id="{62407243-D482-4722-868B-10BF8266F164}"/>
              </a:ext>
            </a:extLst>
          </p:cNvPr>
          <p:cNvSpPr txBox="1"/>
          <p:nvPr/>
        </p:nvSpPr>
        <p:spPr>
          <a:xfrm>
            <a:off x="4525347" y="1456742"/>
            <a:ext cx="7285652" cy="369332"/>
          </a:xfrm>
          <a:prstGeom prst="rect">
            <a:avLst/>
          </a:prstGeom>
          <a:noFill/>
          <a:ln w="28575">
            <a:solidFill>
              <a:schemeClr val="tx1"/>
            </a:solidFill>
          </a:ln>
        </p:spPr>
        <p:txBody>
          <a:bodyPr wrap="square" rtlCol="0">
            <a:spAutoFit/>
          </a:bodyPr>
          <a:lstStyle/>
          <a:p>
            <a:r>
              <a:rPr lang="fr-BE" dirty="0">
                <a:solidFill>
                  <a:schemeClr val="tx2"/>
                </a:solidFill>
              </a:rPr>
              <a:t>As </a:t>
            </a:r>
            <a:r>
              <a:rPr lang="fr-BE" dirty="0" err="1">
                <a:solidFill>
                  <a:schemeClr val="tx2"/>
                </a:solidFill>
              </a:rPr>
              <a:t>is</a:t>
            </a:r>
            <a:r>
              <a:rPr lang="fr-BE" dirty="0">
                <a:solidFill>
                  <a:schemeClr val="tx2"/>
                </a:solidFill>
              </a:rPr>
              <a:t>…</a:t>
            </a:r>
          </a:p>
        </p:txBody>
      </p:sp>
      <p:sp>
        <p:nvSpPr>
          <p:cNvPr id="13" name="TextBox 12">
            <a:extLst>
              <a:ext uri="{FF2B5EF4-FFF2-40B4-BE49-F238E27FC236}">
                <a16:creationId xmlns:a16="http://schemas.microsoft.com/office/drawing/2014/main" id="{7364051D-A5A1-4929-AA35-0FBE630F2185}"/>
              </a:ext>
            </a:extLst>
          </p:cNvPr>
          <p:cNvSpPr txBox="1"/>
          <p:nvPr/>
        </p:nvSpPr>
        <p:spPr>
          <a:xfrm>
            <a:off x="4525347" y="1447411"/>
            <a:ext cx="7285652" cy="369332"/>
          </a:xfrm>
          <a:prstGeom prst="rect">
            <a:avLst/>
          </a:prstGeom>
          <a:noFill/>
          <a:ln w="28575">
            <a:solidFill>
              <a:schemeClr val="tx1"/>
            </a:solidFill>
          </a:ln>
        </p:spPr>
        <p:txBody>
          <a:bodyPr wrap="square" rtlCol="0">
            <a:spAutoFit/>
          </a:bodyPr>
          <a:lstStyle/>
          <a:p>
            <a:r>
              <a:rPr lang="fr-BE" dirty="0">
                <a:solidFill>
                  <a:schemeClr val="tx2"/>
                </a:solidFill>
              </a:rPr>
              <a:t>As </a:t>
            </a:r>
            <a:r>
              <a:rPr lang="fr-BE" dirty="0" err="1">
                <a:solidFill>
                  <a:schemeClr val="tx2"/>
                </a:solidFill>
              </a:rPr>
              <a:t>is</a:t>
            </a:r>
            <a:r>
              <a:rPr lang="fr-BE" dirty="0">
                <a:solidFill>
                  <a:schemeClr val="tx2"/>
                </a:solidFill>
              </a:rPr>
              <a:t>…</a:t>
            </a:r>
          </a:p>
        </p:txBody>
      </p:sp>
      <p:sp>
        <p:nvSpPr>
          <p:cNvPr id="14" name="TextBox 13">
            <a:extLst>
              <a:ext uri="{FF2B5EF4-FFF2-40B4-BE49-F238E27FC236}">
                <a16:creationId xmlns:a16="http://schemas.microsoft.com/office/drawing/2014/main" id="{B5D1D18A-B165-4D64-A08A-08BD2A5BE971}"/>
              </a:ext>
            </a:extLst>
          </p:cNvPr>
          <p:cNvSpPr txBox="1"/>
          <p:nvPr/>
        </p:nvSpPr>
        <p:spPr>
          <a:xfrm>
            <a:off x="4519124" y="3801836"/>
            <a:ext cx="7285652" cy="369332"/>
          </a:xfrm>
          <a:prstGeom prst="rect">
            <a:avLst/>
          </a:prstGeom>
          <a:noFill/>
          <a:ln w="28575">
            <a:solidFill>
              <a:schemeClr val="tx1"/>
            </a:solidFill>
          </a:ln>
        </p:spPr>
        <p:txBody>
          <a:bodyPr wrap="square" rtlCol="0">
            <a:spAutoFit/>
          </a:bodyPr>
          <a:lstStyle/>
          <a:p>
            <a:r>
              <a:rPr lang="fr-BE" dirty="0">
                <a:solidFill>
                  <a:schemeClr val="tx2"/>
                </a:solidFill>
              </a:rPr>
              <a:t>Will </a:t>
            </a:r>
            <a:r>
              <a:rPr lang="fr-BE" dirty="0" err="1">
                <a:solidFill>
                  <a:schemeClr val="tx2"/>
                </a:solidFill>
              </a:rPr>
              <a:t>be</a:t>
            </a:r>
            <a:r>
              <a:rPr lang="fr-BE" dirty="0">
                <a:solidFill>
                  <a:schemeClr val="tx2"/>
                </a:solidFill>
              </a:rPr>
              <a:t>…</a:t>
            </a:r>
          </a:p>
        </p:txBody>
      </p:sp>
    </p:spTree>
    <p:extLst>
      <p:ext uri="{BB962C8B-B14F-4D97-AF65-F5344CB8AC3E}">
        <p14:creationId xmlns:p14="http://schemas.microsoft.com/office/powerpoint/2010/main" val="851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3240688259"/>
              </p:ext>
            </p:extLst>
          </p:nvPr>
        </p:nvGraphicFramePr>
        <p:xfrm>
          <a:off x="316523" y="1388726"/>
          <a:ext cx="11494476" cy="4006344"/>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922240">
                <a:tc>
                  <a:txBody>
                    <a:bodyPr/>
                    <a:lstStyle/>
                    <a:p>
                      <a:pPr algn="l"/>
                      <a:r>
                        <a:rPr lang="en-US" sz="1400" b="0" kern="1200" dirty="0" err="1">
                          <a:solidFill>
                            <a:schemeClr val="bg2">
                              <a:lumMod val="50000"/>
                            </a:schemeClr>
                          </a:solidFill>
                          <a:latin typeface="+mn-lt"/>
                          <a:ea typeface="+mn-ea"/>
                          <a:cs typeface="+mn-cs"/>
                        </a:rPr>
                        <a:t>Kristien</a:t>
                      </a:r>
                      <a:r>
                        <a:rPr lang="en-US" sz="1400" b="0" kern="1200" dirty="0">
                          <a:solidFill>
                            <a:schemeClr val="bg2">
                              <a:lumMod val="50000"/>
                            </a:schemeClr>
                          </a:solidFill>
                          <a:latin typeface="+mn-lt"/>
                          <a:ea typeface="+mn-ea"/>
                          <a:cs typeface="+mn-cs"/>
                        </a:rPr>
                        <a:t> Aerts</a:t>
                      </a:r>
                    </a:p>
                    <a:p>
                      <a:pPr algn="l"/>
                      <a:r>
                        <a:rPr lang="en-US" sz="1400" b="1" kern="1200" dirty="0">
                          <a:solidFill>
                            <a:schemeClr val="bg2">
                              <a:lumMod val="50000"/>
                            </a:schemeClr>
                          </a:solidFill>
                          <a:latin typeface="+mn-lt"/>
                          <a:ea typeface="+mn-ea"/>
                          <a:cs typeface="+mn-cs"/>
                        </a:rPr>
                        <a:t>AZ St </a:t>
                      </a:r>
                      <a:r>
                        <a:rPr lang="en-US" sz="1400" b="1" kern="1200" dirty="0" err="1">
                          <a:solidFill>
                            <a:schemeClr val="bg2">
                              <a:lumMod val="50000"/>
                            </a:schemeClr>
                          </a:solidFill>
                          <a:latin typeface="+mn-lt"/>
                          <a:ea typeface="+mn-ea"/>
                          <a:cs typeface="+mn-cs"/>
                        </a:rPr>
                        <a:t>Jozef</a:t>
                      </a:r>
                      <a:endParaRPr lang="en-US" sz="1400" b="1" kern="1200" dirty="0">
                        <a:solidFill>
                          <a:schemeClr val="bg2">
                            <a:lumMod val="50000"/>
                          </a:schemeClr>
                        </a:solidFill>
                        <a:latin typeface="+mn-lt"/>
                        <a:ea typeface="+mn-ea"/>
                        <a:cs typeface="+mn-cs"/>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RITM0015371: Access to </a:t>
                      </a:r>
                      <a:r>
                        <a:rPr lang="en-US" sz="1400" b="0" kern="1200" dirty="0" err="1">
                          <a:solidFill>
                            <a:schemeClr val="bg2">
                              <a:lumMod val="50000"/>
                            </a:schemeClr>
                          </a:solidFill>
                          <a:latin typeface="+mn-lt"/>
                          <a:ea typeface="+mn-ea"/>
                          <a:cs typeface="+mn-cs"/>
                        </a:rPr>
                        <a:t>Healthstat</a:t>
                      </a:r>
                      <a:r>
                        <a:rPr lang="en-US" sz="1400" b="0" kern="1200" dirty="0">
                          <a:solidFill>
                            <a:schemeClr val="bg2">
                              <a:lumMod val="50000"/>
                            </a:schemeClr>
                          </a:solidFill>
                          <a:latin typeface="+mn-lt"/>
                          <a:ea typeface="+mn-ea"/>
                          <a:cs typeface="+mn-cs"/>
                        </a:rPr>
                        <a:t> requested</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This access request was made in EAM 3.1, the integration of which into </a:t>
                      </a:r>
                      <a:r>
                        <a:rPr lang="en-US" sz="1400" b="0" kern="1200" dirty="0" err="1">
                          <a:solidFill>
                            <a:schemeClr val="bg2">
                              <a:lumMod val="50000"/>
                            </a:schemeClr>
                          </a:solidFill>
                          <a:latin typeface="+mn-lt"/>
                          <a:ea typeface="+mn-ea"/>
                          <a:cs typeface="+mn-cs"/>
                        </a:rPr>
                        <a:t>Healthstat</a:t>
                      </a:r>
                      <a:r>
                        <a:rPr lang="en-US" sz="1400" b="0" kern="1200" dirty="0">
                          <a:solidFill>
                            <a:schemeClr val="bg2">
                              <a:lumMod val="50000"/>
                            </a:schemeClr>
                          </a:solidFill>
                          <a:latin typeface="+mn-lt"/>
                          <a:ea typeface="+mn-ea"/>
                          <a:cs typeface="+mn-cs"/>
                        </a:rPr>
                        <a:t> is still not ready at the moment. Once the integration is complete we can resolve this matter for you.</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55253310"/>
                  </a:ext>
                </a:extLst>
              </a:tr>
              <a:tr h="922240">
                <a:tc>
                  <a:txBody>
                    <a:bodyPr/>
                    <a:lstStyle/>
                    <a:p>
                      <a:pPr algn="l"/>
                      <a:r>
                        <a:rPr lang="en-US" sz="1400" b="0" kern="1200" dirty="0">
                          <a:solidFill>
                            <a:schemeClr val="bg2">
                              <a:lumMod val="50000"/>
                            </a:schemeClr>
                          </a:solidFill>
                          <a:latin typeface="+mn-lt"/>
                          <a:ea typeface="+mn-ea"/>
                          <a:cs typeface="+mn-cs"/>
                        </a:rPr>
                        <a:t>Thomas Elskens</a:t>
                      </a:r>
                    </a:p>
                    <a:p>
                      <a:pPr algn="l"/>
                      <a:r>
                        <a:rPr lang="en-US" sz="1400" b="1" kern="1200" dirty="0">
                          <a:solidFill>
                            <a:schemeClr val="bg2">
                              <a:lumMod val="50000"/>
                            </a:schemeClr>
                          </a:solidFill>
                          <a:latin typeface="+mn-lt"/>
                          <a:ea typeface="+mn-ea"/>
                          <a:cs typeface="+mn-cs"/>
                        </a:rPr>
                        <a:t>UZ Brussel</a:t>
                      </a:r>
                    </a:p>
                    <a:p>
                      <a:pPr algn="l"/>
                      <a:endParaRPr lang="en-US" sz="1400" b="0" kern="1200" dirty="0">
                        <a:solidFill>
                          <a:schemeClr val="bg2">
                            <a:lumMod val="50000"/>
                          </a:schemeClr>
                        </a:solidFill>
                        <a:latin typeface="+mn-lt"/>
                        <a:ea typeface="+mn-ea"/>
                        <a:cs typeface="+mn-cs"/>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INC0214033: How does it come sometimes registrations are visible in the </a:t>
                      </a:r>
                      <a:r>
                        <a:rPr lang="en-US" sz="1400" b="0" kern="1200" dirty="0" err="1">
                          <a:solidFill>
                            <a:schemeClr val="bg2">
                              <a:lumMod val="50000"/>
                            </a:schemeClr>
                          </a:solidFill>
                          <a:latin typeface="+mn-lt"/>
                          <a:ea typeface="+mn-ea"/>
                          <a:cs typeface="+mn-cs"/>
                        </a:rPr>
                        <a:t>healthdata</a:t>
                      </a:r>
                      <a:r>
                        <a:rPr lang="en-US" sz="1400" b="0" kern="1200" dirty="0">
                          <a:solidFill>
                            <a:schemeClr val="bg2">
                              <a:lumMod val="50000"/>
                            </a:schemeClr>
                          </a:solidFill>
                          <a:latin typeface="+mn-lt"/>
                          <a:ea typeface="+mn-ea"/>
                          <a:cs typeface="+mn-cs"/>
                        </a:rPr>
                        <a:t> UI, sometimes can be found in the </a:t>
                      </a:r>
                      <a:r>
                        <a:rPr lang="en-US" sz="1400" b="0" kern="1200" dirty="0" err="1">
                          <a:solidFill>
                            <a:schemeClr val="bg2">
                              <a:lumMod val="50000"/>
                            </a:schemeClr>
                          </a:solidFill>
                          <a:latin typeface="+mn-lt"/>
                          <a:ea typeface="+mn-ea"/>
                          <a:cs typeface="+mn-cs"/>
                        </a:rPr>
                        <a:t>nippin</a:t>
                      </a:r>
                      <a:r>
                        <a:rPr lang="en-US" sz="1400" b="0" kern="1200" dirty="0">
                          <a:solidFill>
                            <a:schemeClr val="bg2">
                              <a:lumMod val="50000"/>
                            </a:schemeClr>
                          </a:solidFill>
                          <a:latin typeface="+mn-lt"/>
                          <a:ea typeface="+mn-ea"/>
                          <a:cs typeface="+mn-cs"/>
                        </a:rPr>
                        <a:t> DB, but appear to be absent from the </a:t>
                      </a:r>
                      <a:r>
                        <a:rPr lang="en-US" sz="1400" b="0" kern="1200" dirty="0" err="1">
                          <a:solidFill>
                            <a:schemeClr val="bg2">
                              <a:lumMod val="50000"/>
                            </a:schemeClr>
                          </a:solidFill>
                          <a:latin typeface="+mn-lt"/>
                          <a:ea typeface="+mn-ea"/>
                          <a:cs typeface="+mn-cs"/>
                        </a:rPr>
                        <a:t>localdatawarehouse</a:t>
                      </a:r>
                      <a:r>
                        <a:rPr lang="en-US" sz="1400" b="0" kern="1200" dirty="0">
                          <a:solidFill>
                            <a:schemeClr val="bg2">
                              <a:lumMod val="50000"/>
                            </a:schemeClr>
                          </a:solidFill>
                          <a:latin typeface="+mn-lt"/>
                          <a:ea typeface="+mn-ea"/>
                          <a:cs typeface="+mn-cs"/>
                        </a:rPr>
                        <a:t>? </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A bug has been detected on our side which relates to bulk uploads which we are in the process of resolving.</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7844587"/>
                  </a:ext>
                </a:extLst>
              </a:tr>
              <a:tr h="922240">
                <a:tc>
                  <a:txBody>
                    <a:bodyPr/>
                    <a:lstStyle/>
                    <a:p>
                      <a:pPr algn="l"/>
                      <a:r>
                        <a:rPr lang="en-US" sz="1400" b="0" kern="1200" dirty="0">
                          <a:solidFill>
                            <a:schemeClr val="bg2">
                              <a:lumMod val="50000"/>
                            </a:schemeClr>
                          </a:solidFill>
                          <a:latin typeface="+mn-lt"/>
                          <a:ea typeface="+mn-ea"/>
                          <a:cs typeface="+mn-cs"/>
                        </a:rPr>
                        <a:t>Dirk De Beule</a:t>
                      </a:r>
                    </a:p>
                    <a:p>
                      <a:pPr algn="l"/>
                      <a:r>
                        <a:rPr lang="en-US" sz="1400" b="1" kern="1200" dirty="0">
                          <a:solidFill>
                            <a:schemeClr val="bg2">
                              <a:lumMod val="50000"/>
                            </a:schemeClr>
                          </a:solidFill>
                          <a:latin typeface="+mn-lt"/>
                          <a:ea typeface="+mn-ea"/>
                          <a:cs typeface="+mn-cs"/>
                        </a:rPr>
                        <a:t>UZ Gent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INC0213995: JRE </a:t>
                      </a:r>
                      <a:r>
                        <a:rPr lang="en-US" sz="1400" b="0" kern="1200" dirty="0" err="1">
                          <a:solidFill>
                            <a:schemeClr val="bg2">
                              <a:lumMod val="50000"/>
                            </a:schemeClr>
                          </a:solidFill>
                          <a:latin typeface="+mn-lt"/>
                          <a:ea typeface="+mn-ea"/>
                          <a:cs typeface="+mn-cs"/>
                        </a:rPr>
                        <a:t>en</a:t>
                      </a:r>
                      <a:r>
                        <a:rPr lang="en-US" sz="1400" b="0" kern="1200" dirty="0">
                          <a:solidFill>
                            <a:schemeClr val="bg2">
                              <a:lumMod val="50000"/>
                            </a:schemeClr>
                          </a:solidFill>
                          <a:latin typeface="+mn-lt"/>
                          <a:ea typeface="+mn-ea"/>
                          <a:cs typeface="+mn-cs"/>
                        </a:rPr>
                        <a:t> Log4j vulnerabilities on vhd4dpp.ai.internal.uzgent.be</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Response provided to the ticket on 12/06</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14025138"/>
                  </a:ext>
                </a:extLst>
              </a:tr>
              <a:tr h="922240">
                <a:tc>
                  <a:txBody>
                    <a:bodyPr/>
                    <a:lstStyle/>
                    <a:p>
                      <a:pPr algn="l"/>
                      <a:r>
                        <a:rPr lang="en-US" sz="1400" b="0" kern="1200" dirty="0">
                          <a:solidFill>
                            <a:schemeClr val="bg2">
                              <a:lumMod val="50000"/>
                            </a:schemeClr>
                          </a:solidFill>
                          <a:latin typeface="+mn-lt"/>
                          <a:ea typeface="+mn-ea"/>
                          <a:cs typeface="+mn-cs"/>
                        </a:rPr>
                        <a:t>Pieter &amp; Annemie Leemans</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NIC flow issues for </a:t>
                      </a:r>
                      <a:r>
                        <a:rPr lang="en-US" sz="1400" b="0" kern="1200" dirty="0" err="1">
                          <a:solidFill>
                            <a:schemeClr val="bg2">
                              <a:lumMod val="50000"/>
                            </a:schemeClr>
                          </a:solidFill>
                          <a:latin typeface="+mn-lt"/>
                          <a:ea typeface="+mn-ea"/>
                          <a:cs typeface="+mn-cs"/>
                        </a:rPr>
                        <a:t>NexuzHealth</a:t>
                      </a:r>
                      <a:r>
                        <a:rPr lang="en-US" sz="1400" b="0" kern="1200" dirty="0">
                          <a:solidFill>
                            <a:schemeClr val="bg2">
                              <a:lumMod val="50000"/>
                            </a:schemeClr>
                          </a:solidFill>
                          <a:latin typeface="+mn-lt"/>
                          <a:ea typeface="+mn-ea"/>
                          <a:cs typeface="+mn-cs"/>
                        </a:rPr>
                        <a:t> hospitals</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We are aware of the fact that this issue has been ongoing for quite a while and we’re still in the process of trying to resolve it.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32461620"/>
                  </a:ext>
                </a:extLst>
              </a:tr>
            </a:tbl>
          </a:graphicData>
        </a:graphic>
      </p:graphicFrame>
    </p:spTree>
    <p:extLst>
      <p:ext uri="{BB962C8B-B14F-4D97-AF65-F5344CB8AC3E}">
        <p14:creationId xmlns:p14="http://schemas.microsoft.com/office/powerpoint/2010/main" val="60221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695777584"/>
              </p:ext>
            </p:extLst>
          </p:nvPr>
        </p:nvGraphicFramePr>
        <p:xfrm>
          <a:off x="316523" y="1388726"/>
          <a:ext cx="11494476" cy="4023956"/>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922240">
                <a:tc>
                  <a:txBody>
                    <a:bodyPr/>
                    <a:lstStyle/>
                    <a:p>
                      <a:pPr algn="l"/>
                      <a:r>
                        <a:rPr lang="en-US" sz="1400" b="0" kern="1200" dirty="0" err="1">
                          <a:solidFill>
                            <a:schemeClr val="bg2">
                              <a:lumMod val="50000"/>
                            </a:schemeClr>
                          </a:solidFill>
                          <a:latin typeface="+mn-lt"/>
                          <a:ea typeface="+mn-ea"/>
                          <a:cs typeface="+mn-cs"/>
                        </a:rPr>
                        <a:t>Kristien</a:t>
                      </a:r>
                      <a:r>
                        <a:rPr lang="en-US" sz="1400" b="0" kern="1200" dirty="0">
                          <a:solidFill>
                            <a:schemeClr val="bg2">
                              <a:lumMod val="50000"/>
                            </a:schemeClr>
                          </a:solidFill>
                          <a:latin typeface="+mn-lt"/>
                          <a:ea typeface="+mn-ea"/>
                          <a:cs typeface="+mn-cs"/>
                        </a:rPr>
                        <a:t> </a:t>
                      </a:r>
                      <a:r>
                        <a:rPr lang="en-US" sz="1400" b="0" kern="1200" dirty="0" err="1">
                          <a:solidFill>
                            <a:schemeClr val="bg2">
                              <a:lumMod val="50000"/>
                            </a:schemeClr>
                          </a:solidFill>
                          <a:latin typeface="+mn-lt"/>
                          <a:ea typeface="+mn-ea"/>
                          <a:cs typeface="+mn-cs"/>
                        </a:rPr>
                        <a:t>Dauwe</a:t>
                      </a:r>
                      <a:endParaRPr lang="en-US" sz="1400" b="0" kern="1200" dirty="0">
                        <a:solidFill>
                          <a:schemeClr val="bg2">
                            <a:lumMod val="50000"/>
                          </a:schemeClr>
                        </a:solidFill>
                        <a:latin typeface="+mn-lt"/>
                        <a:ea typeface="+mn-ea"/>
                        <a:cs typeface="+mn-cs"/>
                      </a:endParaRPr>
                    </a:p>
                    <a:p>
                      <a:pPr algn="l"/>
                      <a:r>
                        <a:rPr lang="en-US" sz="1400" b="1" kern="1200" dirty="0">
                          <a:solidFill>
                            <a:schemeClr val="bg2">
                              <a:lumMod val="50000"/>
                            </a:schemeClr>
                          </a:solidFill>
                          <a:latin typeface="+mn-lt"/>
                          <a:ea typeface="+mn-ea"/>
                          <a:cs typeface="+mn-cs"/>
                        </a:rPr>
                        <a:t>UZ Gent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INC0214100: When using API in ‘draft’ mode, we notice that implant data isn’t visible in the ACC environment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We have taken note of the issue and created an internal ticket for it and will work on resolving it as soon as possible. Currently, a few other issues with a higher priority need to be addressed.</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55253310"/>
                  </a:ext>
                </a:extLst>
              </a:tr>
              <a:tr h="922240">
                <a:tc>
                  <a:txBody>
                    <a:bodyPr/>
                    <a:lstStyle/>
                    <a:p>
                      <a:pPr algn="l"/>
                      <a:r>
                        <a:rPr lang="en-US" sz="1400" b="0" kern="1200" dirty="0">
                          <a:solidFill>
                            <a:schemeClr val="bg2">
                              <a:lumMod val="50000"/>
                            </a:schemeClr>
                          </a:solidFill>
                          <a:latin typeface="+mn-lt"/>
                          <a:ea typeface="+mn-ea"/>
                          <a:cs typeface="+mn-cs"/>
                        </a:rPr>
                        <a:t>Erik Vanden Meersch</a:t>
                      </a:r>
                    </a:p>
                    <a:p>
                      <a:pPr algn="l"/>
                      <a:r>
                        <a:rPr lang="en-US" sz="1400" b="1" kern="1200" dirty="0" err="1">
                          <a:solidFill>
                            <a:schemeClr val="bg2">
                              <a:lumMod val="50000"/>
                            </a:schemeClr>
                          </a:solidFill>
                          <a:latin typeface="+mn-lt"/>
                          <a:ea typeface="+mn-ea"/>
                          <a:cs typeface="+mn-cs"/>
                        </a:rPr>
                        <a:t>NexuzHealth</a:t>
                      </a:r>
                      <a:endParaRPr lang="en-US" sz="1400" b="1" kern="1200" dirty="0">
                        <a:solidFill>
                          <a:schemeClr val="bg2">
                            <a:lumMod val="50000"/>
                          </a:schemeClr>
                        </a:solidFill>
                        <a:latin typeface="+mn-lt"/>
                        <a:ea typeface="+mn-ea"/>
                        <a:cs typeface="+mn-cs"/>
                      </a:endParaRPr>
                    </a:p>
                    <a:p>
                      <a:pPr algn="l"/>
                      <a:endParaRPr lang="en-US" sz="1400" b="0" kern="1200" dirty="0">
                        <a:solidFill>
                          <a:schemeClr val="bg2">
                            <a:lumMod val="50000"/>
                          </a:schemeClr>
                        </a:solidFill>
                        <a:latin typeface="+mn-lt"/>
                        <a:ea typeface="+mn-ea"/>
                        <a:cs typeface="+mn-cs"/>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INC0214112: BECPR can not register although data correct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Investigation is ongoing</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7844587"/>
                  </a:ext>
                </a:extLst>
              </a:tr>
              <a:tr h="922240">
                <a:tc>
                  <a:txBody>
                    <a:bodyPr/>
                    <a:lstStyle/>
                    <a:p>
                      <a:pPr algn="l"/>
                      <a:r>
                        <a:rPr lang="en-US" sz="1400" b="0" kern="1200" dirty="0">
                          <a:solidFill>
                            <a:schemeClr val="bg2">
                              <a:lumMod val="50000"/>
                            </a:schemeClr>
                          </a:solidFill>
                          <a:latin typeface="+mn-lt"/>
                          <a:ea typeface="+mn-ea"/>
                          <a:cs typeface="+mn-cs"/>
                        </a:rPr>
                        <a:t>Erik Vanden Meersch</a:t>
                      </a:r>
                    </a:p>
                    <a:p>
                      <a:pPr algn="l"/>
                      <a:r>
                        <a:rPr lang="en-US" sz="1400" b="1" kern="1200" dirty="0" err="1">
                          <a:solidFill>
                            <a:schemeClr val="bg2">
                              <a:lumMod val="50000"/>
                            </a:schemeClr>
                          </a:solidFill>
                          <a:latin typeface="+mn-lt"/>
                          <a:ea typeface="+mn-ea"/>
                          <a:cs typeface="+mn-cs"/>
                        </a:rPr>
                        <a:t>NexuzHealth</a:t>
                      </a:r>
                      <a:endParaRPr lang="en-US" sz="1400" b="1" kern="1200" dirty="0">
                        <a:solidFill>
                          <a:schemeClr val="bg2">
                            <a:lumMod val="50000"/>
                          </a:schemeClr>
                        </a:solidFill>
                        <a:latin typeface="+mn-lt"/>
                        <a:ea typeface="+mn-ea"/>
                        <a:cs typeface="+mn-cs"/>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INC0214106: BCFR : can not make sense of error messages when registering via API</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Response to the ticket provided on 12/06</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14025138"/>
                  </a:ext>
                </a:extLst>
              </a:tr>
              <a:tr h="922240">
                <a:tc>
                  <a:txBody>
                    <a:bodyPr/>
                    <a:lstStyle/>
                    <a:p>
                      <a:pPr algn="l"/>
                      <a:r>
                        <a:rPr lang="en-US" sz="1400" b="0" kern="1200" dirty="0">
                          <a:solidFill>
                            <a:schemeClr val="bg2">
                              <a:lumMod val="50000"/>
                            </a:schemeClr>
                          </a:solidFill>
                          <a:latin typeface="+mn-lt"/>
                          <a:ea typeface="+mn-ea"/>
                          <a:cs typeface="+mn-cs"/>
                        </a:rPr>
                        <a:t>Thomas Elskens</a:t>
                      </a:r>
                    </a:p>
                    <a:p>
                      <a:pPr algn="l"/>
                      <a:r>
                        <a:rPr lang="en-US" sz="1400" b="1" kern="1200" dirty="0">
                          <a:solidFill>
                            <a:schemeClr val="bg2">
                              <a:lumMod val="50000"/>
                            </a:schemeClr>
                          </a:solidFill>
                          <a:latin typeface="+mn-lt"/>
                          <a:ea typeface="+mn-ea"/>
                          <a:cs typeface="+mn-cs"/>
                        </a:rPr>
                        <a:t>UZ Brussel</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INC0213694: Missing NIPPIN code for a registration</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Issue resolved on 06/06</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32461620"/>
                  </a:ext>
                </a:extLst>
              </a:tr>
            </a:tbl>
          </a:graphicData>
        </a:graphic>
      </p:graphicFrame>
    </p:spTree>
    <p:extLst>
      <p:ext uri="{BB962C8B-B14F-4D97-AF65-F5344CB8AC3E}">
        <p14:creationId xmlns:p14="http://schemas.microsoft.com/office/powerpoint/2010/main" val="378380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1820025654"/>
              </p:ext>
            </p:extLst>
          </p:nvPr>
        </p:nvGraphicFramePr>
        <p:xfrm>
          <a:off x="316523" y="1388726"/>
          <a:ext cx="11494476" cy="4219704"/>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922240">
                <a:tc>
                  <a:txBody>
                    <a:bodyPr/>
                    <a:lstStyle/>
                    <a:p>
                      <a:pPr algn="l"/>
                      <a:r>
                        <a:rPr lang="en-US" sz="1400" b="0" kern="1200" dirty="0">
                          <a:solidFill>
                            <a:schemeClr val="bg2">
                              <a:lumMod val="50000"/>
                            </a:schemeClr>
                          </a:solidFill>
                          <a:latin typeface="+mn-lt"/>
                          <a:ea typeface="+mn-ea"/>
                          <a:cs typeface="+mn-cs"/>
                        </a:rPr>
                        <a:t>Thomas Elskens</a:t>
                      </a:r>
                    </a:p>
                    <a:p>
                      <a:pPr algn="l"/>
                      <a:r>
                        <a:rPr lang="en-US" sz="1400" b="1" kern="1200" dirty="0">
                          <a:solidFill>
                            <a:schemeClr val="bg2">
                              <a:lumMod val="50000"/>
                            </a:schemeClr>
                          </a:solidFill>
                          <a:latin typeface="+mn-lt"/>
                          <a:ea typeface="+mn-ea"/>
                          <a:cs typeface="+mn-cs"/>
                        </a:rPr>
                        <a:t>UZ Brussel</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INC0213401: 51 invalid submissions in NIPPIN database</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Investigation is ongoing</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55253310"/>
                  </a:ext>
                </a:extLst>
              </a:tr>
              <a:tr h="922240">
                <a:tc>
                  <a:txBody>
                    <a:bodyPr/>
                    <a:lstStyle/>
                    <a:p>
                      <a:pPr algn="l"/>
                      <a:r>
                        <a:rPr lang="en-US" sz="1400" b="0" kern="1200" dirty="0">
                          <a:solidFill>
                            <a:schemeClr val="bg2">
                              <a:lumMod val="50000"/>
                            </a:schemeClr>
                          </a:solidFill>
                          <a:latin typeface="+mn-lt"/>
                          <a:ea typeface="+mn-ea"/>
                          <a:cs typeface="+mn-cs"/>
                        </a:rPr>
                        <a:t>Thomas Elskens</a:t>
                      </a:r>
                    </a:p>
                    <a:p>
                      <a:pPr algn="l"/>
                      <a:r>
                        <a:rPr lang="en-US" sz="1400" b="1" kern="1200" dirty="0">
                          <a:solidFill>
                            <a:schemeClr val="bg2">
                              <a:lumMod val="50000"/>
                            </a:schemeClr>
                          </a:solidFill>
                          <a:latin typeface="+mn-lt"/>
                          <a:ea typeface="+mn-ea"/>
                          <a:cs typeface="+mn-cs"/>
                        </a:rPr>
                        <a:t>UZ Brussel</a:t>
                      </a:r>
                    </a:p>
                    <a:p>
                      <a:pPr algn="l"/>
                      <a:endParaRPr lang="en-US" sz="1400" b="0" kern="1200" dirty="0">
                        <a:solidFill>
                          <a:schemeClr val="bg2">
                            <a:lumMod val="50000"/>
                          </a:schemeClr>
                        </a:solidFill>
                        <a:latin typeface="+mn-lt"/>
                        <a:ea typeface="+mn-ea"/>
                        <a:cs typeface="+mn-cs"/>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INC0214065: A further 6 invalid submissions in NIPPIN database</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Investigation is ongoing</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7844587"/>
                  </a:ext>
                </a:extLst>
              </a:tr>
              <a:tr h="922240">
                <a:tc>
                  <a:txBody>
                    <a:bodyPr/>
                    <a:lstStyle/>
                    <a:p>
                      <a:pPr algn="l"/>
                      <a:r>
                        <a:rPr lang="en-US" sz="1400" b="0" kern="1200" dirty="0">
                          <a:solidFill>
                            <a:schemeClr val="bg2">
                              <a:lumMod val="50000"/>
                            </a:schemeClr>
                          </a:solidFill>
                          <a:latin typeface="+mn-lt"/>
                          <a:ea typeface="+mn-ea"/>
                          <a:cs typeface="+mn-cs"/>
                        </a:rPr>
                        <a:t>Wilfried</a:t>
                      </a:r>
                      <a:endParaRPr lang="en-US" sz="1400" b="1" kern="1200" dirty="0">
                        <a:solidFill>
                          <a:schemeClr val="bg2">
                            <a:lumMod val="50000"/>
                          </a:schemeClr>
                        </a:solidFill>
                        <a:latin typeface="+mn-lt"/>
                        <a:ea typeface="+mn-ea"/>
                        <a:cs typeface="+mn-cs"/>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Requested the </a:t>
                      </a:r>
                      <a:r>
                        <a:rPr lang="en-US" sz="1400" b="0" kern="1200" dirty="0" err="1">
                          <a:solidFill>
                            <a:schemeClr val="bg2">
                              <a:lumMod val="50000"/>
                            </a:schemeClr>
                          </a:solidFill>
                          <a:latin typeface="+mn-lt"/>
                          <a:ea typeface="+mn-ea"/>
                          <a:cs typeface="+mn-cs"/>
                        </a:rPr>
                        <a:t>MyCareNet</a:t>
                      </a:r>
                      <a:r>
                        <a:rPr lang="en-US" sz="1400" b="0" kern="1200" dirty="0">
                          <a:solidFill>
                            <a:schemeClr val="bg2">
                              <a:lumMod val="50000"/>
                            </a:schemeClr>
                          </a:solidFill>
                          <a:latin typeface="+mn-lt"/>
                          <a:ea typeface="+mn-ea"/>
                          <a:cs typeface="+mn-cs"/>
                        </a:rPr>
                        <a:t> validation script which was provided to Dirk De Beule</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An email has been sent to all ICT contacts with a link to the location of the script.</a:t>
                      </a:r>
                      <a:br>
                        <a:rPr lang="en-US" sz="1400" b="0" kern="1200" dirty="0">
                          <a:solidFill>
                            <a:schemeClr val="bg2">
                              <a:lumMod val="50000"/>
                            </a:schemeClr>
                          </a:solidFill>
                          <a:latin typeface="+mn-lt"/>
                          <a:ea typeface="+mn-ea"/>
                          <a:cs typeface="+mn-cs"/>
                        </a:rPr>
                      </a:br>
                      <a:r>
                        <a:rPr lang="en-US" sz="1400" b="0" kern="1200" dirty="0">
                          <a:solidFill>
                            <a:schemeClr val="bg2">
                              <a:lumMod val="50000"/>
                            </a:schemeClr>
                          </a:solidFill>
                          <a:latin typeface="+mn-lt"/>
                          <a:ea typeface="+mn-ea"/>
                          <a:cs typeface="+mn-cs"/>
                        </a:rPr>
                        <a:t>For convenience it’s provided here as well: </a:t>
                      </a:r>
                      <a:r>
                        <a:rPr lang="en-US" sz="1400" u="sng" kern="1200" dirty="0">
                          <a:solidFill>
                            <a:schemeClr val="tx1"/>
                          </a:solidFill>
                          <a:effectLst/>
                          <a:latin typeface="+mn-lt"/>
                          <a:ea typeface="+mn-ea"/>
                          <a:cs typeface="+mn-cs"/>
                          <a:hlinkClick r:id="rId2"/>
                        </a:rPr>
                        <a:t>https://docs.healthdata.be/documentation/hd4dp-v2-health-data-data-providers/nippin-validation</a:t>
                      </a:r>
                      <a:endParaRPr lang="en-US" sz="1400" b="0" kern="1200" dirty="0">
                        <a:solidFill>
                          <a:schemeClr val="bg2">
                            <a:lumMod val="50000"/>
                          </a:schemeClr>
                        </a:solidFill>
                        <a:latin typeface="+mn-lt"/>
                        <a:ea typeface="+mn-ea"/>
                        <a:cs typeface="+mn-cs"/>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14025138"/>
                  </a:ext>
                </a:extLst>
              </a:tr>
              <a:tr h="922240">
                <a:tc>
                  <a:txBody>
                    <a:bodyPr/>
                    <a:lstStyle/>
                    <a:p>
                      <a:pPr algn="l"/>
                      <a:r>
                        <a:rPr lang="en-US" sz="1400" b="0" kern="1200" dirty="0">
                          <a:solidFill>
                            <a:schemeClr val="bg2">
                              <a:lumMod val="50000"/>
                            </a:schemeClr>
                          </a:solidFill>
                          <a:latin typeface="+mn-lt"/>
                          <a:ea typeface="+mn-ea"/>
                          <a:cs typeface="+mn-cs"/>
                        </a:rPr>
                        <a:t>Thomas Elskens</a:t>
                      </a:r>
                    </a:p>
                    <a:p>
                      <a:pPr algn="l"/>
                      <a:r>
                        <a:rPr lang="en-US" sz="1400" b="1" kern="1200" dirty="0">
                          <a:solidFill>
                            <a:schemeClr val="bg2">
                              <a:lumMod val="50000"/>
                            </a:schemeClr>
                          </a:solidFill>
                          <a:latin typeface="+mn-lt"/>
                          <a:ea typeface="+mn-ea"/>
                          <a:cs typeface="+mn-cs"/>
                        </a:rPr>
                        <a:t>UZ Brussel</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INC0213694: Missing NIPPIN code for a registration</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Issue resolved on 06/06</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32461620"/>
                  </a:ext>
                </a:extLst>
              </a:tr>
            </a:tbl>
          </a:graphicData>
        </a:graphic>
      </p:graphicFrame>
    </p:spTree>
    <p:extLst>
      <p:ext uri="{BB962C8B-B14F-4D97-AF65-F5344CB8AC3E}">
        <p14:creationId xmlns:p14="http://schemas.microsoft.com/office/powerpoint/2010/main" val="193962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C496-573B-3CE3-CB52-BE0DED684517}"/>
              </a:ext>
            </a:extLst>
          </p:cNvPr>
          <p:cNvSpPr>
            <a:spLocks noGrp="1"/>
          </p:cNvSpPr>
          <p:nvPr>
            <p:ph type="title"/>
          </p:nvPr>
        </p:nvSpPr>
        <p:spPr/>
        <p:txBody>
          <a:bodyPr/>
          <a:lstStyle/>
          <a:p>
            <a:r>
              <a:rPr lang="en-IE" dirty="0"/>
              <a:t>BI-WEEKLY ICT MEETING</a:t>
            </a:r>
          </a:p>
        </p:txBody>
      </p:sp>
      <p:pic>
        <p:nvPicPr>
          <p:cNvPr id="1030" name="Picture 6">
            <a:extLst>
              <a:ext uri="{FF2B5EF4-FFF2-40B4-BE49-F238E27FC236}">
                <a16:creationId xmlns:a16="http://schemas.microsoft.com/office/drawing/2014/main" id="{11E330B4-B7D0-F65D-7881-2B21AD44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83" y="2230439"/>
            <a:ext cx="11216640" cy="22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85378</TotalTime>
  <Words>748</Words>
  <Application>Microsoft Office PowerPoint</Application>
  <PresentationFormat>Widescreen</PresentationFormat>
  <Paragraphs>99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SC_theme</vt:lpstr>
      <vt:lpstr>ICT Info session 14/06/2024</vt:lpstr>
      <vt:lpstr>CONTENTS</vt:lpstr>
      <vt:lpstr>ANNOUNCEMENTS </vt:lpstr>
      <vt:lpstr>Announcement - User roles in HD4DP2 </vt:lpstr>
      <vt:lpstr>OPEN QUESTIONS – Previous session </vt:lpstr>
      <vt:lpstr>OPEN QUESTIONS – Previous session </vt:lpstr>
      <vt:lpstr>OPEN QUESTIONS – Previous session </vt:lpstr>
      <vt:lpstr>ROUND TABLE APPROACH</vt:lpstr>
      <vt:lpstr>BI-WEEKLY ICT MEETING</vt:lpstr>
      <vt:lpstr>APPENDIX</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1170</cp:revision>
  <dcterms:created xsi:type="dcterms:W3CDTF">2018-09-19T06:42:22Z</dcterms:created>
  <dcterms:modified xsi:type="dcterms:W3CDTF">2024-06-14T10:22:52Z</dcterms:modified>
</cp:coreProperties>
</file>