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05" r:id="rId2"/>
    <p:sldId id="440" r:id="rId3"/>
    <p:sldId id="468" r:id="rId4"/>
    <p:sldId id="446" r:id="rId5"/>
    <p:sldId id="467" r:id="rId6"/>
    <p:sldId id="437" r:id="rId7"/>
    <p:sldId id="451" r:id="rId8"/>
    <p:sldId id="447" r:id="rId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3" autoAdjust="0"/>
    <p:restoredTop sz="84649" autoAdjust="0"/>
  </p:normalViewPr>
  <p:slideViewPr>
    <p:cSldViewPr snapToGrid="0" showGuides="1">
      <p:cViewPr varScale="1">
        <p:scale>
          <a:sx n="110" d="100"/>
          <a:sy n="110" d="100"/>
        </p:scale>
        <p:origin x="816" y="10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15-05-24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14-05-24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17/05/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3279728182"/>
              </p:ext>
            </p:extLst>
          </p:nvPr>
        </p:nvGraphicFramePr>
        <p:xfrm>
          <a:off x="354563" y="1856792"/>
          <a:ext cx="11456435" cy="3853303"/>
        </p:xfrm>
        <a:graphic>
          <a:graphicData uri="http://schemas.openxmlformats.org/drawingml/2006/table">
            <a:tbl>
              <a:tblPr firstRow="1" bandRow="1">
                <a:tableStyleId>{5C22544A-7EE6-4342-B048-85BDC9FD1C3A}</a:tableStyleId>
              </a:tblPr>
              <a:tblGrid>
                <a:gridCol w="398838">
                  <a:extLst>
                    <a:ext uri="{9D8B030D-6E8A-4147-A177-3AD203B41FA5}">
                      <a16:colId xmlns:a16="http://schemas.microsoft.com/office/drawing/2014/main" val="2362710029"/>
                    </a:ext>
                  </a:extLst>
                </a:gridCol>
                <a:gridCol w="1559732">
                  <a:extLst>
                    <a:ext uri="{9D8B030D-6E8A-4147-A177-3AD203B41FA5}">
                      <a16:colId xmlns:a16="http://schemas.microsoft.com/office/drawing/2014/main" val="2935475783"/>
                    </a:ext>
                  </a:extLst>
                </a:gridCol>
                <a:gridCol w="7465165">
                  <a:extLst>
                    <a:ext uri="{9D8B030D-6E8A-4147-A177-3AD203B41FA5}">
                      <a16:colId xmlns:a16="http://schemas.microsoft.com/office/drawing/2014/main" val="382615948"/>
                    </a:ext>
                  </a:extLst>
                </a:gridCol>
                <a:gridCol w="2032700">
                  <a:extLst>
                    <a:ext uri="{9D8B030D-6E8A-4147-A177-3AD203B41FA5}">
                      <a16:colId xmlns:a16="http://schemas.microsoft.com/office/drawing/2014/main" val="130071155"/>
                    </a:ext>
                  </a:extLst>
                </a:gridCol>
              </a:tblGrid>
              <a:tr h="402903">
                <a:tc>
                  <a:txBody>
                    <a:bodyPr/>
                    <a:lstStyle/>
                    <a:p>
                      <a:endParaRPr lang="fr-BE"/>
                    </a:p>
                  </a:txBody>
                  <a:tcPr/>
                </a:tc>
                <a:tc>
                  <a:txBody>
                    <a:bodyPr/>
                    <a:lstStyle/>
                    <a:p>
                      <a:r>
                        <a:rPr lang="fr-BE" dirty="0"/>
                        <a:t>WHAT</a:t>
                      </a:r>
                    </a:p>
                  </a:txBody>
                  <a:tcPr/>
                </a:tc>
                <a:tc>
                  <a:txBody>
                    <a:bodyPr/>
                    <a:lstStyle/>
                    <a:p>
                      <a:r>
                        <a:rPr lang="fr-BE" dirty="0"/>
                        <a:t>KEY INFO</a:t>
                      </a:r>
                    </a:p>
                  </a:txBody>
                  <a:tcPr/>
                </a:tc>
                <a:tc>
                  <a:txBody>
                    <a:bodyPr/>
                    <a:lstStyle/>
                    <a:p>
                      <a:r>
                        <a:rPr lang="fr-BE" dirty="0"/>
                        <a:t>KEY DATES</a:t>
                      </a:r>
                    </a:p>
                  </a:txBody>
                  <a:tcPr/>
                </a:tc>
                <a:extLst>
                  <a:ext uri="{0D108BD9-81ED-4DB2-BD59-A6C34878D82A}">
                    <a16:rowId xmlns:a16="http://schemas.microsoft.com/office/drawing/2014/main" val="2150303798"/>
                  </a:ext>
                </a:extLst>
              </a:tr>
              <a:tr h="1965378">
                <a:tc>
                  <a:txBody>
                    <a:bodyPr/>
                    <a:lstStyle/>
                    <a:p>
                      <a:r>
                        <a:rPr lang="fr-BE" dirty="0"/>
                        <a:t>1</a:t>
                      </a:r>
                    </a:p>
                  </a:txBody>
                  <a:tcPr/>
                </a:tc>
                <a:tc>
                  <a:txBody>
                    <a:bodyPr/>
                    <a:lstStyle/>
                    <a:p>
                      <a:r>
                        <a:rPr lang="fr-BE" sz="1400" dirty="0"/>
                        <a:t>EAM 3.1</a:t>
                      </a:r>
                    </a:p>
                  </a:txBody>
                  <a:tcPr/>
                </a:tc>
                <a:tc>
                  <a:txBody>
                    <a:bodyPr/>
                    <a:lstStyle/>
                    <a:p>
                      <a:pPr marL="285750" indent="-285750">
                        <a:lnSpc>
                          <a:spcPct val="150000"/>
                        </a:lnSpc>
                        <a:buFont typeface="Wingdings" panose="05000000000000000000" pitchFamily="2" charset="2"/>
                        <a:buChar char="Ø"/>
                      </a:pPr>
                      <a:r>
                        <a:rPr lang="fr-BE" sz="1400" dirty="0" err="1"/>
                        <a:t>Currently</a:t>
                      </a:r>
                      <a:r>
                        <a:rPr lang="fr-BE" sz="1400" dirty="0"/>
                        <a:t> 3.0 </a:t>
                      </a:r>
                      <a:r>
                        <a:rPr lang="fr-BE" sz="1400" dirty="0" err="1"/>
                        <a:t>is</a:t>
                      </a:r>
                      <a:r>
                        <a:rPr lang="fr-BE" sz="1400" dirty="0"/>
                        <a:t> in production mode. Go Live date for 3.1 </a:t>
                      </a:r>
                      <a:r>
                        <a:rPr lang="fr-BE" sz="1400" dirty="0" err="1"/>
                        <a:t>will</a:t>
                      </a:r>
                      <a:r>
                        <a:rPr lang="fr-BE" sz="1400" dirty="0"/>
                        <a:t> </a:t>
                      </a:r>
                      <a:r>
                        <a:rPr lang="fr-BE" sz="1400" dirty="0" err="1"/>
                        <a:t>be</a:t>
                      </a:r>
                      <a:r>
                        <a:rPr lang="fr-BE" sz="1400" dirty="0"/>
                        <a:t> </a:t>
                      </a:r>
                      <a:r>
                        <a:rPr lang="fr-BE" sz="1400" dirty="0" err="1"/>
                        <a:t>communicated</a:t>
                      </a:r>
                      <a:r>
                        <a:rPr lang="fr-BE" sz="1400" dirty="0"/>
                        <a:t> at a </a:t>
                      </a:r>
                      <a:r>
                        <a:rPr lang="fr-BE" sz="1400" dirty="0" err="1"/>
                        <a:t>later</a:t>
                      </a:r>
                      <a:r>
                        <a:rPr lang="fr-BE" sz="1400" dirty="0"/>
                        <a:t> stage</a:t>
                      </a:r>
                    </a:p>
                    <a:p>
                      <a:pPr marL="285750" indent="-285750">
                        <a:lnSpc>
                          <a:spcPct val="150000"/>
                        </a:lnSpc>
                        <a:buFont typeface="Wingdings" panose="05000000000000000000" pitchFamily="2" charset="2"/>
                        <a:buChar char="Ø"/>
                      </a:pPr>
                      <a:r>
                        <a:rPr lang="fr-BE" sz="1400" dirty="0" err="1"/>
                        <a:t>Demo</a:t>
                      </a:r>
                      <a:r>
                        <a:rPr lang="fr-BE" sz="1400" dirty="0"/>
                        <a:t> </a:t>
                      </a:r>
                      <a:r>
                        <a:rPr lang="fr-BE" sz="1400" dirty="0" err="1"/>
                        <a:t>explaining</a:t>
                      </a:r>
                      <a:r>
                        <a:rPr lang="fr-BE" sz="1400" dirty="0"/>
                        <a:t> new </a:t>
                      </a:r>
                      <a:r>
                        <a:rPr lang="fr-BE" sz="1400" dirty="0" err="1"/>
                        <a:t>features</a:t>
                      </a:r>
                      <a:r>
                        <a:rPr lang="fr-BE" sz="1400" dirty="0"/>
                        <a:t> </a:t>
                      </a:r>
                      <a:r>
                        <a:rPr lang="fr-BE" sz="1400" dirty="0" err="1"/>
                        <a:t>planned</a:t>
                      </a:r>
                      <a:r>
                        <a:rPr lang="fr-BE" sz="1400" dirty="0"/>
                        <a:t> for </a:t>
                      </a:r>
                      <a:r>
                        <a:rPr lang="fr-BE" sz="1400" dirty="0" err="1"/>
                        <a:t>next</a:t>
                      </a:r>
                      <a:r>
                        <a:rPr lang="fr-BE" sz="1400" dirty="0"/>
                        <a:t> ICT Info Session</a:t>
                      </a:r>
                    </a:p>
                    <a:p>
                      <a:pPr marL="285750" indent="-285750">
                        <a:lnSpc>
                          <a:spcPct val="150000"/>
                        </a:lnSpc>
                        <a:buFont typeface="Arial" panose="020B0604020202020204" pitchFamily="34" charset="0"/>
                        <a:buChar char="•"/>
                      </a:pPr>
                      <a:r>
                        <a:rPr lang="fr-BE" sz="1400" dirty="0"/>
                        <a:t>Access Managers </a:t>
                      </a:r>
                      <a:r>
                        <a:rPr lang="fr-BE" sz="1400" dirty="0" err="1"/>
                        <a:t>defined</a:t>
                      </a:r>
                      <a:r>
                        <a:rPr lang="fr-BE" sz="1400" dirty="0"/>
                        <a:t> in EAM 3.0 </a:t>
                      </a:r>
                      <a:r>
                        <a:rPr lang="fr-BE" sz="1400" dirty="0" err="1"/>
                        <a:t>will</a:t>
                      </a:r>
                      <a:r>
                        <a:rPr lang="fr-BE" sz="1400" dirty="0"/>
                        <a:t> </a:t>
                      </a:r>
                      <a:r>
                        <a:rPr lang="fr-BE" sz="1400" dirty="0" err="1"/>
                        <a:t>be</a:t>
                      </a:r>
                      <a:r>
                        <a:rPr lang="fr-BE" sz="1400" dirty="0"/>
                        <a:t> </a:t>
                      </a:r>
                      <a:r>
                        <a:rPr lang="fr-BE" sz="1400" dirty="0" err="1"/>
                        <a:t>invited</a:t>
                      </a:r>
                      <a:r>
                        <a:rPr lang="fr-BE" sz="1400" dirty="0"/>
                        <a:t> to attend</a:t>
                      </a:r>
                    </a:p>
                    <a:p>
                      <a:pPr marL="285750" indent="-285750">
                        <a:lnSpc>
                          <a:spcPct val="150000"/>
                        </a:lnSpc>
                        <a:buFont typeface="Arial" panose="020B0604020202020204" pitchFamily="34" charset="0"/>
                        <a:buChar char="•"/>
                      </a:pPr>
                      <a:r>
                        <a:rPr lang="fr-BE" sz="1400" dirty="0" err="1"/>
                        <a:t>Demo</a:t>
                      </a:r>
                      <a:r>
                        <a:rPr lang="fr-BE" sz="1400" dirty="0"/>
                        <a:t> </a:t>
                      </a:r>
                      <a:r>
                        <a:rPr lang="fr-BE" sz="1400" dirty="0" err="1"/>
                        <a:t>will</a:t>
                      </a:r>
                      <a:r>
                        <a:rPr lang="fr-BE" sz="1400" dirty="0"/>
                        <a:t> </a:t>
                      </a:r>
                      <a:r>
                        <a:rPr lang="fr-BE" sz="1400" dirty="0" err="1"/>
                        <a:t>be</a:t>
                      </a:r>
                      <a:r>
                        <a:rPr lang="fr-BE" sz="1400" dirty="0"/>
                        <a:t> </a:t>
                      </a:r>
                      <a:r>
                        <a:rPr lang="fr-BE" sz="1400" dirty="0" err="1"/>
                        <a:t>planned</a:t>
                      </a:r>
                      <a:r>
                        <a:rPr lang="fr-BE" sz="1400" dirty="0"/>
                        <a:t> as first part of the ICT, </a:t>
                      </a:r>
                      <a:r>
                        <a:rPr lang="fr-BE" sz="1400" dirty="0" err="1"/>
                        <a:t>so</a:t>
                      </a:r>
                      <a:r>
                        <a:rPr lang="fr-BE" sz="1400" dirty="0"/>
                        <a:t> </a:t>
                      </a:r>
                      <a:r>
                        <a:rPr lang="fr-BE" sz="1400" dirty="0" err="1"/>
                        <a:t>that</a:t>
                      </a:r>
                      <a:r>
                        <a:rPr lang="fr-BE" sz="1400" dirty="0"/>
                        <a:t> Access Managers can skip the </a:t>
                      </a:r>
                      <a:r>
                        <a:rPr lang="fr-BE" sz="1400" dirty="0" err="1"/>
                        <a:t>remainder</a:t>
                      </a:r>
                      <a:r>
                        <a:rPr lang="fr-BE" sz="1400" dirty="0"/>
                        <a:t> of the meeting</a:t>
                      </a:r>
                    </a:p>
                  </a:txBody>
                  <a:tcPr/>
                </a:tc>
                <a:tc>
                  <a:txBody>
                    <a:bodyPr/>
                    <a:lstStyle/>
                    <a:p>
                      <a:r>
                        <a:rPr lang="fr-BE" sz="1400" dirty="0" err="1"/>
                        <a:t>Demo</a:t>
                      </a:r>
                      <a:r>
                        <a:rPr lang="fr-BE" sz="1400" dirty="0"/>
                        <a:t>: 31st May</a:t>
                      </a:r>
                    </a:p>
                    <a:p>
                      <a:endParaRPr lang="fr-BE" sz="1400" dirty="0"/>
                    </a:p>
                    <a:p>
                      <a:endParaRPr lang="fr-BE" sz="1400" dirty="0"/>
                    </a:p>
                    <a:p>
                      <a:r>
                        <a:rPr lang="fr-BE" sz="1400" dirty="0"/>
                        <a:t>Go Live: TBD</a:t>
                      </a:r>
                    </a:p>
                  </a:txBody>
                  <a:tcPr/>
                </a:tc>
                <a:extLst>
                  <a:ext uri="{0D108BD9-81ED-4DB2-BD59-A6C34878D82A}">
                    <a16:rowId xmlns:a16="http://schemas.microsoft.com/office/drawing/2014/main" val="1951700620"/>
                  </a:ext>
                </a:extLst>
              </a:tr>
              <a:tr h="1473227">
                <a:tc>
                  <a:txBody>
                    <a:bodyPr/>
                    <a:lstStyle/>
                    <a:p>
                      <a:r>
                        <a:rPr lang="fr-BE" dirty="0"/>
                        <a:t>2</a:t>
                      </a:r>
                    </a:p>
                  </a:txBody>
                  <a:tcPr/>
                </a:tc>
                <a:tc>
                  <a:txBody>
                    <a:bodyPr/>
                    <a:lstStyle/>
                    <a:p>
                      <a:r>
                        <a:rPr lang="fr-BE" sz="1400" dirty="0"/>
                        <a:t>CRRD</a:t>
                      </a:r>
                    </a:p>
                    <a:p>
                      <a:r>
                        <a:rPr lang="fr-BE" sz="1400" dirty="0"/>
                        <a:t>(HDBP0008)</a:t>
                      </a:r>
                    </a:p>
                  </a:txBody>
                  <a:tcPr/>
                </a:tc>
                <a:tc>
                  <a:txBody>
                    <a:bodyPr/>
                    <a:lstStyle/>
                    <a:p>
                      <a:pPr marL="285750" indent="-285750">
                        <a:lnSpc>
                          <a:spcPct val="150000"/>
                        </a:lnSpc>
                        <a:buFont typeface="Wingdings" panose="05000000000000000000" pitchFamily="2" charset="2"/>
                        <a:buChar char="Ø"/>
                      </a:pPr>
                      <a:r>
                        <a:rPr lang="en-US" sz="1400" dirty="0"/>
                        <a:t>Disabled mid-February in order to resolve a technical issue.</a:t>
                      </a:r>
                    </a:p>
                    <a:p>
                      <a:pPr marL="285750" indent="-285750">
                        <a:lnSpc>
                          <a:spcPct val="150000"/>
                        </a:lnSpc>
                        <a:buFont typeface="Wingdings" panose="05000000000000000000" pitchFamily="2" charset="2"/>
                        <a:buChar char="Ø"/>
                      </a:pPr>
                      <a:r>
                        <a:rPr lang="en-US" sz="1400" dirty="0"/>
                        <a:t>As a result, users are faced with an error when attempting to submit a new registration</a:t>
                      </a:r>
                    </a:p>
                    <a:p>
                      <a:pPr marL="285750" indent="-285750">
                        <a:lnSpc>
                          <a:spcPct val="150000"/>
                        </a:lnSpc>
                        <a:buFont typeface="Wingdings" panose="05000000000000000000" pitchFamily="2" charset="2"/>
                        <a:buChar char="Ø"/>
                      </a:pPr>
                      <a:r>
                        <a:rPr lang="en-US" sz="1400" dirty="0"/>
                        <a:t>Technical issue has been solved.</a:t>
                      </a:r>
                    </a:p>
                    <a:p>
                      <a:endParaRPr lang="en-US" sz="1400" dirty="0"/>
                    </a:p>
                    <a:p>
                      <a:endParaRPr lang="fr-BE" sz="1400" dirty="0"/>
                    </a:p>
                  </a:txBody>
                  <a:tcPr/>
                </a:tc>
                <a:tc>
                  <a:txBody>
                    <a:bodyPr/>
                    <a:lstStyle/>
                    <a:p>
                      <a:r>
                        <a:rPr lang="fr-BE" sz="1400" kern="1200" dirty="0">
                          <a:solidFill>
                            <a:schemeClr val="dk1"/>
                          </a:solidFill>
                          <a:latin typeface="+mn-lt"/>
                          <a:ea typeface="+mn-ea"/>
                          <a:cs typeface="+mn-cs"/>
                        </a:rPr>
                        <a:t>Back in production: June 2024</a:t>
                      </a:r>
                    </a:p>
                  </a:txBody>
                  <a:tcPr/>
                </a:tc>
                <a:extLst>
                  <a:ext uri="{0D108BD9-81ED-4DB2-BD59-A6C34878D82A}">
                    <a16:rowId xmlns:a16="http://schemas.microsoft.com/office/drawing/2014/main" val="2539040601"/>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a:xfrm>
            <a:off x="543195" y="258147"/>
            <a:ext cx="11267804" cy="990600"/>
          </a:xfrm>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278069945"/>
              </p:ext>
            </p:extLst>
          </p:nvPr>
        </p:nvGraphicFramePr>
        <p:xfrm>
          <a:off x="316523" y="1388727"/>
          <a:ext cx="11494476" cy="4524393"/>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300555">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4223838">
                <a:tc>
                  <a:txBody>
                    <a:bodyPr/>
                    <a:lstStyle/>
                    <a:p>
                      <a:pPr algn="l"/>
                      <a:r>
                        <a:rPr lang="en-US" sz="1200" dirty="0">
                          <a:solidFill>
                            <a:schemeClr val="bg2">
                              <a:lumMod val="50000"/>
                            </a:schemeClr>
                          </a:solidFill>
                          <a:latin typeface="+mn-lt"/>
                        </a:rPr>
                        <a:t>Laurent Crabbe</a:t>
                      </a:r>
                    </a:p>
                    <a:p>
                      <a:pPr algn="l"/>
                      <a:r>
                        <a:rPr lang="en-US" sz="1200" b="1" dirty="0">
                          <a:solidFill>
                            <a:schemeClr val="bg2">
                              <a:lumMod val="50000"/>
                            </a:schemeClr>
                          </a:solidFill>
                          <a:latin typeface="+mn-lt"/>
                        </a:rPr>
                        <a:t>CHWAPI</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We still don’t have a response to our tickets related to the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flow. We require some feedback on the below tickets in order for us to progress. Can you please propose a few slots within the first two weeks of April for a </a:t>
                      </a:r>
                      <a:r>
                        <a:rPr lang="en-US" sz="1200" b="0" dirty="0" err="1">
                          <a:solidFill>
                            <a:schemeClr val="bg2">
                              <a:lumMod val="50000"/>
                            </a:schemeClr>
                          </a:solidFill>
                          <a:latin typeface="+mn-lt"/>
                        </a:rPr>
                        <a:t>Chwapi</a:t>
                      </a:r>
                      <a:r>
                        <a:rPr lang="en-US" sz="1200" b="0" dirty="0">
                          <a:solidFill>
                            <a:schemeClr val="bg2">
                              <a:lumMod val="50000"/>
                            </a:schemeClr>
                          </a:solidFill>
                          <a:latin typeface="+mn-lt"/>
                        </a:rPr>
                        <a:t>-HD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Tickets: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 </a:t>
                      </a:r>
                      <a:r>
                        <a:rPr lang="en-US" sz="1200" b="0" dirty="0">
                          <a:solidFill>
                            <a:schemeClr val="bg2">
                              <a:lumMod val="50000"/>
                            </a:schemeClr>
                          </a:solidFill>
                          <a:latin typeface="+mn-lt"/>
                        </a:rPr>
                        <a:t>problem reconciling registration data and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sending information because of missing registration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INC0213527 - INC0212782 </a:t>
                      </a:r>
                      <a:r>
                        <a:rPr lang="en-US" sz="1200" b="0" dirty="0">
                          <a:solidFill>
                            <a:schemeClr val="bg2">
                              <a:lumMod val="50000"/>
                            </a:schemeClr>
                          </a:solidFill>
                          <a:latin typeface="+mn-lt"/>
                        </a:rPr>
                        <a:t>closed without being resolved and without explanation as to what needs to be done in the future should this issue reappear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en-US" sz="1200" b="0" dirty="0">
                          <a:solidFill>
                            <a:schemeClr val="bg2">
                              <a:lumMod val="50000"/>
                            </a:schemeClr>
                          </a:solidFill>
                          <a:latin typeface="+mn-lt"/>
                        </a:rPr>
                        <a:t>Messages delivered to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with status ‘SENT’ which apparently were never sent to them. Verification by HD and INAMI yet to be finalized.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INC0213847</a:t>
                      </a:r>
                      <a:r>
                        <a:rPr lang="en-US" sz="1200" b="0" dirty="0">
                          <a:solidFill>
                            <a:schemeClr val="bg2">
                              <a:lumMod val="50000"/>
                            </a:schemeClr>
                          </a:solidFill>
                          <a:latin typeface="+mn-lt"/>
                        </a:rPr>
                        <a:t> – what is the impact of sending multiple messages to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 </a:t>
                      </a:r>
                      <a:r>
                        <a:rPr lang="en-US" sz="1200" b="0" dirty="0">
                          <a:solidFill>
                            <a:schemeClr val="bg2">
                              <a:lumMod val="50000"/>
                            </a:schemeClr>
                          </a:solidFill>
                          <a:latin typeface="+mn-lt"/>
                        </a:rPr>
                        <a:t>We are currently working on a script to address this issue. Once it’s ready we will ask you to test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INC0213527 – </a:t>
                      </a:r>
                      <a:r>
                        <a:rPr lang="en-US" sz="1200" b="0" dirty="0">
                          <a:solidFill>
                            <a:schemeClr val="bg2">
                              <a:lumMod val="50000"/>
                            </a:schemeClr>
                          </a:solidFill>
                          <a:latin typeface="+mn-lt"/>
                        </a:rPr>
                        <a:t>. We are currently working on a script to address this issue. Once it’s ready we will ask you to test 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fr-BE" sz="1200" b="0" dirty="0">
                          <a:solidFill>
                            <a:schemeClr val="bg2">
                              <a:lumMod val="50000"/>
                            </a:schemeClr>
                          </a:solidFill>
                          <a:latin typeface="+mn-lt"/>
                        </a:rPr>
                        <a:t>A </a:t>
                      </a:r>
                      <a:r>
                        <a:rPr lang="fr-BE" sz="1200" b="0" dirty="0" err="1">
                          <a:solidFill>
                            <a:schemeClr val="bg2">
                              <a:lumMod val="50000"/>
                            </a:schemeClr>
                          </a:solidFill>
                          <a:latin typeface="+mn-lt"/>
                        </a:rPr>
                        <a:t>reply</a:t>
                      </a:r>
                      <a:r>
                        <a:rPr lang="fr-BE" sz="1200" b="0" dirty="0">
                          <a:solidFill>
                            <a:schemeClr val="bg2">
                              <a:lumMod val="50000"/>
                            </a:schemeClr>
                          </a:solidFill>
                          <a:latin typeface="+mn-lt"/>
                        </a:rPr>
                        <a:t> </a:t>
                      </a:r>
                      <a:r>
                        <a:rPr lang="fr-BE" sz="1200" b="0" dirty="0">
                          <a:solidFill>
                            <a:srgbClr val="767171"/>
                          </a:solidFill>
                          <a:latin typeface="+mn-lt"/>
                        </a:rPr>
                        <a:t>has</a:t>
                      </a:r>
                      <a:r>
                        <a:rPr lang="fr-BE" sz="1200" b="0" dirty="0">
                          <a:solidFill>
                            <a:schemeClr val="bg2">
                              <a:lumMod val="50000"/>
                            </a:schemeClr>
                          </a:solidFill>
                          <a:latin typeface="+mn-lt"/>
                        </a:rPr>
                        <a:t> been </a:t>
                      </a:r>
                      <a:r>
                        <a:rPr lang="fr-BE" sz="1200" b="0" dirty="0" err="1">
                          <a:solidFill>
                            <a:schemeClr val="bg2">
                              <a:lumMod val="50000"/>
                            </a:schemeClr>
                          </a:solidFill>
                          <a:latin typeface="+mn-lt"/>
                        </a:rPr>
                        <a:t>added</a:t>
                      </a:r>
                      <a:r>
                        <a:rPr lang="fr-BE" sz="1200" b="0" dirty="0">
                          <a:solidFill>
                            <a:schemeClr val="bg2">
                              <a:lumMod val="50000"/>
                            </a:schemeClr>
                          </a:solidFill>
                          <a:latin typeface="+mn-lt"/>
                        </a:rPr>
                        <a:t> to the ticket</a:t>
                      </a:r>
                      <a:endParaRPr lang="en-US" sz="1200" b="0" kern="1200" dirty="0">
                        <a:solidFill>
                          <a:schemeClr val="bg2">
                            <a:lumMod val="50000"/>
                          </a:schemeClr>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Ticket has been closed.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INC0213847 – </a:t>
                      </a:r>
                      <a:r>
                        <a:rPr lang="en-US" sz="1200" b="0" dirty="0">
                          <a:solidFill>
                            <a:schemeClr val="bg2">
                              <a:lumMod val="50000"/>
                            </a:schemeClr>
                          </a:solidFill>
                          <a:latin typeface="+mn-lt"/>
                        </a:rPr>
                        <a:t>There is no impact from your side. As long as you provide a proper registration code, then all should be well on your end.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855745487"/>
              </p:ext>
            </p:extLst>
          </p:nvPr>
        </p:nvGraphicFramePr>
        <p:xfrm>
          <a:off x="316523" y="1388726"/>
          <a:ext cx="11494476" cy="406730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922240">
                <a:tc>
                  <a:txBody>
                    <a:bodyPr/>
                    <a:lstStyle/>
                    <a:p>
                      <a:pPr algn="l"/>
                      <a:r>
                        <a:rPr lang="en-US" sz="1200" b="0" dirty="0">
                          <a:solidFill>
                            <a:schemeClr val="tx1"/>
                          </a:solidFill>
                          <a:latin typeface="+mn-lt"/>
                        </a:rPr>
                        <a:t>Lisa Koninckx</a:t>
                      </a:r>
                    </a:p>
                    <a:p>
                      <a:pPr algn="l"/>
                      <a:r>
                        <a:rPr lang="en-US" sz="1200" b="1" dirty="0" err="1">
                          <a:solidFill>
                            <a:schemeClr val="tx1"/>
                          </a:solidFill>
                          <a:latin typeface="+mn-lt"/>
                        </a:rPr>
                        <a:t>Chipsoft</a:t>
                      </a:r>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During last Friday's ICT information session, Annelies and I asked a question about displaying error messages during CSV upload.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submitted a ticket with an example for this, see text below. Could you please take a look and see if this process can be further optimized?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created ticket </a:t>
                      </a:r>
                      <a:r>
                        <a:rPr lang="en-US" sz="1200" b="1" dirty="0">
                          <a:solidFill>
                            <a:schemeClr val="tx1">
                              <a:lumMod val="50000"/>
                            </a:schemeClr>
                          </a:solidFill>
                          <a:latin typeface="+mn-lt"/>
                        </a:rPr>
                        <a:t>RITM0015304</a:t>
                      </a:r>
                      <a:r>
                        <a:rPr lang="en-US" sz="1200" dirty="0">
                          <a:solidFill>
                            <a:schemeClr val="tx1">
                              <a:lumMod val="50000"/>
                            </a:schemeClr>
                          </a:solidFill>
                          <a:latin typeface="+mn-lt"/>
                        </a:rPr>
                        <a:t> for this question.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Resolution in progress. We’ve taken note of the issue and it’s been put on the developer’s backlog. To be fixed.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r>
                        <a:rPr lang="en-US" sz="1200" b="0" dirty="0">
                          <a:solidFill>
                            <a:schemeClr val="tx1"/>
                          </a:solidFill>
                          <a:latin typeface="+mn-lt"/>
                        </a:rPr>
                        <a:t>Florin </a:t>
                      </a:r>
                      <a:r>
                        <a:rPr lang="en-US" sz="1200" b="0" dirty="0" err="1">
                          <a:solidFill>
                            <a:schemeClr val="tx1"/>
                          </a:solidFill>
                          <a:latin typeface="+mn-lt"/>
                        </a:rPr>
                        <a:t>Petrisor</a:t>
                      </a:r>
                      <a:endParaRPr lang="en-US" sz="1200" b="0" dirty="0">
                        <a:solidFill>
                          <a:schemeClr val="tx1"/>
                        </a:solidFill>
                        <a:latin typeface="+mn-lt"/>
                      </a:endParaRPr>
                    </a:p>
                    <a:p>
                      <a:pPr algn="l"/>
                      <a:r>
                        <a:rPr lang="en-US" sz="1200" b="1" dirty="0" err="1">
                          <a:solidFill>
                            <a:schemeClr val="tx1"/>
                          </a:solidFill>
                          <a:latin typeface="+mn-lt"/>
                        </a:rPr>
                        <a:t>Chirec</a:t>
                      </a:r>
                      <a:r>
                        <a:rPr lang="en-US" sz="1200" b="1" dirty="0">
                          <a:solidFill>
                            <a:schemeClr val="tx1"/>
                          </a:solidFill>
                          <a:latin typeface="+mn-lt"/>
                        </a:rPr>
                        <a:t> Delta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Our Linux HD4DP V2 server is no longer responding. Our infra team needs help to re-cooperate this server. Can we use a backup to re-cooperate the server? Thank you in advance for your quick response. (</a:t>
                      </a:r>
                      <a:r>
                        <a:rPr lang="en-US" sz="1200" b="1" dirty="0">
                          <a:solidFill>
                            <a:schemeClr val="tx1">
                              <a:lumMod val="50000"/>
                            </a:schemeClr>
                          </a:solidFill>
                          <a:latin typeface="+mn-lt"/>
                        </a:rPr>
                        <a:t>INC0213757</a:t>
                      </a:r>
                      <a:r>
                        <a:rPr lang="en-US" sz="1200" dirty="0">
                          <a:solidFill>
                            <a:schemeClr val="tx1">
                              <a:lumMod val="50000"/>
                            </a:schemeClr>
                          </a:solidFill>
                          <a:latin typeface="+mn-lt"/>
                        </a:rPr>
                        <a: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mn-lt"/>
                        </a:rPr>
                        <a:t>Issue is resolved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3310278"/>
                  </a:ext>
                </a:extLst>
              </a:tr>
              <a:tr h="922240">
                <a:tc>
                  <a:txBody>
                    <a:bodyPr/>
                    <a:lstStyle/>
                    <a:p>
                      <a:pPr algn="l"/>
                      <a:r>
                        <a:rPr lang="en-US" sz="1200" b="0" dirty="0">
                          <a:solidFill>
                            <a:schemeClr val="tx1"/>
                          </a:solidFill>
                          <a:latin typeface="+mn-lt"/>
                        </a:rPr>
                        <a:t>Haithem Ben Salem</a:t>
                      </a:r>
                    </a:p>
                    <a:p>
                      <a:pPr algn="l"/>
                      <a:r>
                        <a:rPr lang="en-US" sz="1200" b="1" dirty="0">
                          <a:solidFill>
                            <a:schemeClr val="tx1"/>
                          </a:solidFill>
                          <a:latin typeface="+mn-lt"/>
                        </a:rPr>
                        <a:t>St Luc</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There's some cases where the same xml was sent several times to </a:t>
                      </a:r>
                      <a:r>
                        <a:rPr lang="en-US" sz="1200" dirty="0" err="1">
                          <a:solidFill>
                            <a:schemeClr val="tx1">
                              <a:lumMod val="50000"/>
                            </a:schemeClr>
                          </a:solidFill>
                          <a:latin typeface="+mn-lt"/>
                        </a:rPr>
                        <a:t>MyCareNet</a:t>
                      </a:r>
                      <a:r>
                        <a:rPr lang="en-US" sz="1200" dirty="0">
                          <a:solidFill>
                            <a:schemeClr val="tx1">
                              <a:lumMod val="50000"/>
                            </a:schemeClr>
                          </a:solidFill>
                          <a:latin typeface="+mn-lt"/>
                        </a:rPr>
                        <a:t> after the first time where the status is "SENT". I can provide more examples. Why resend something already "SENT" and generate duplicates in the table for the same </a:t>
                      </a:r>
                      <a:r>
                        <a:rPr lang="en-US" sz="1200" dirty="0" err="1">
                          <a:solidFill>
                            <a:schemeClr val="tx1">
                              <a:lumMod val="50000"/>
                            </a:schemeClr>
                          </a:solidFill>
                          <a:latin typeface="+mn-lt"/>
                        </a:rPr>
                        <a:t>registration_code</a:t>
                      </a:r>
                      <a:r>
                        <a:rPr lang="en-US" sz="1200" dirty="0">
                          <a:solidFill>
                            <a:schemeClr val="tx1">
                              <a:lumMod val="50000"/>
                            </a:schemeClr>
                          </a:solidFill>
                          <a:latin typeface="+mn-lt"/>
                        </a:rPr>
                        <a:t>?  </a:t>
                      </a:r>
                      <a:r>
                        <a:rPr lang="en-US" sz="1200" b="1" dirty="0">
                          <a:solidFill>
                            <a:schemeClr val="tx1">
                              <a:lumMod val="50000"/>
                            </a:schemeClr>
                          </a:solidFill>
                          <a:latin typeface="+mn-lt"/>
                        </a:rPr>
                        <a:t>(INC0213964)</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There is no functionality to check the status of the sending. This feature isn’t present in our workflow. Therefore, if a message has status ‘SENT’, it’s much like ‘fire &amp; forget’. Ticket has been updated.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3069124"/>
                  </a:ext>
                </a:extLst>
              </a:tr>
              <a:tr h="922240">
                <a:tc>
                  <a:txBody>
                    <a:bodyPr/>
                    <a:lstStyle/>
                    <a:p>
                      <a:pPr algn="l"/>
                      <a:r>
                        <a:rPr lang="en-US" sz="1200" b="0" dirty="0">
                          <a:solidFill>
                            <a:schemeClr val="tx1"/>
                          </a:solidFill>
                          <a:latin typeface="+mn-lt"/>
                        </a:rPr>
                        <a:t>Haithem Ben Salem</a:t>
                      </a:r>
                    </a:p>
                    <a:p>
                      <a:pPr algn="l"/>
                      <a:r>
                        <a:rPr lang="en-US" sz="1200" b="1" dirty="0">
                          <a:solidFill>
                            <a:schemeClr val="tx1"/>
                          </a:solidFill>
                          <a:latin typeface="+mn-lt"/>
                        </a:rPr>
                        <a:t>St Luc</a:t>
                      </a:r>
                    </a:p>
                    <a:p>
                      <a:pPr algn="l"/>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Hello, we have 205 xml payload that're invalid. </a:t>
                      </a:r>
                      <a:r>
                        <a:rPr lang="en-US" sz="1200" b="1" dirty="0">
                          <a:solidFill>
                            <a:schemeClr val="tx1">
                              <a:lumMod val="50000"/>
                            </a:schemeClr>
                          </a:solidFill>
                          <a:latin typeface="+mn-lt"/>
                        </a:rPr>
                        <a:t>(INC0213767)</a:t>
                      </a:r>
                      <a:endParaRPr lang="en-US" sz="1200" b="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We’re progressing with this issue, soon to be resolved. Ticket has been updated.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7844587"/>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78205</TotalTime>
  <Words>737</Words>
  <Application>Microsoft Office PowerPoint</Application>
  <PresentationFormat>Widescreen</PresentationFormat>
  <Paragraphs>78</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SC_theme</vt:lpstr>
      <vt:lpstr>ICT Info session 17/05/ 2024</vt:lpstr>
      <vt:lpstr>CONTENTS</vt:lpstr>
      <vt:lpstr>ANNOUNCEMENTS </vt:lpstr>
      <vt:lpstr>OPEN QUESTIONS – Previous session </vt:lpstr>
      <vt:lpstr>OPEN QUESTIONS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1144</cp:revision>
  <dcterms:created xsi:type="dcterms:W3CDTF">2018-09-19T06:42:22Z</dcterms:created>
  <dcterms:modified xsi:type="dcterms:W3CDTF">2024-05-17T09:05:16Z</dcterms:modified>
</cp:coreProperties>
</file>