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05" r:id="rId2"/>
    <p:sldId id="440" r:id="rId3"/>
    <p:sldId id="466" r:id="rId4"/>
    <p:sldId id="446" r:id="rId5"/>
    <p:sldId id="467" r:id="rId6"/>
    <p:sldId id="437" r:id="rId7"/>
    <p:sldId id="451" r:id="rId8"/>
    <p:sldId id="447" r:id="rId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3" autoAdjust="0"/>
    <p:restoredTop sz="84649" autoAdjust="0"/>
  </p:normalViewPr>
  <p:slideViewPr>
    <p:cSldViewPr snapToGrid="0" showGuides="1">
      <p:cViewPr varScale="1">
        <p:scale>
          <a:sx n="112" d="100"/>
          <a:sy n="112" d="100"/>
        </p:scale>
        <p:origin x="258" y="10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03-05-24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03-05-24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‹nr.›</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03/05/ 2024</a:t>
            </a:r>
            <a:endParaRPr lang="en-US" dirty="0" err="1"/>
          </a:p>
        </p:txBody>
      </p:sp>
      <p:grpSp>
        <p:nvGrpSpPr>
          <p:cNvPr id="7" name="Group 5">
            <a:extLst>
              <a:ext uri="{FF2B5EF4-FFF2-40B4-BE49-F238E27FC236}">
                <a16:creationId xmlns:a16="http://schemas.microsoft.com/office/drawing/2014/main" xmlns=""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xmlns=""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xmlns=""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xmlns=""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xmlns=""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xmlns=""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fr-BE" sz="1400" b="1" dirty="0" err="1">
                <a:solidFill>
                  <a:schemeClr val="tx1"/>
                </a:solidFill>
              </a:rPr>
              <a:t>Orthopride</a:t>
            </a:r>
            <a:r>
              <a:rPr lang="fr-BE" sz="1400" b="1" dirty="0">
                <a:solidFill>
                  <a:schemeClr val="tx1"/>
                </a:solidFill>
              </a:rPr>
              <a:t> </a:t>
            </a:r>
            <a:r>
              <a:rPr lang="fr-BE" sz="1400" b="1" dirty="0" err="1">
                <a:solidFill>
                  <a:schemeClr val="tx1"/>
                </a:solidFill>
              </a:rPr>
              <a:t>Registry</a:t>
            </a:r>
            <a:endParaRPr lang="en-GB" sz="1400" b="1" dirty="0">
              <a:solidFill>
                <a:schemeClr val="tx1"/>
              </a:solidFill>
            </a:endParaRPr>
          </a:p>
          <a:p>
            <a:pPr algn="ctr" defTabSz="609585">
              <a:defRPr/>
            </a:pPr>
            <a:r>
              <a:rPr lang="en-GB" sz="1400" dirty="0">
                <a:solidFill>
                  <a:schemeClr val="tx1"/>
                </a:solidFill>
              </a:rPr>
              <a:t/>
            </a:r>
            <a:br>
              <a:rPr lang="en-GB" sz="1400" dirty="0">
                <a:solidFill>
                  <a:schemeClr val="tx1"/>
                </a:solidFill>
              </a:rPr>
            </a:br>
            <a:r>
              <a:rPr lang="en-IE" sz="1400" dirty="0">
                <a:solidFill>
                  <a:schemeClr val="tx1"/>
                </a:solidFill>
              </a:rPr>
              <a:t>API demo</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xmlns=""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US" sz="1400" b="1" dirty="0">
                <a:solidFill>
                  <a:schemeClr val="tx1"/>
                </a:solidFill>
              </a:rPr>
              <a:t>A request was made during a recent </a:t>
            </a:r>
            <a:r>
              <a:rPr lang="en-US" sz="1400" b="1" dirty="0" err="1" smtClean="0">
                <a:solidFill>
                  <a:schemeClr val="tx1"/>
                </a:solidFill>
              </a:rPr>
              <a:t>Riziv</a:t>
            </a:r>
            <a:r>
              <a:rPr lang="en-US" sz="1400" b="1" dirty="0" smtClean="0">
                <a:solidFill>
                  <a:schemeClr val="tx1"/>
                </a:solidFill>
              </a:rPr>
              <a:t> Working </a:t>
            </a:r>
            <a:r>
              <a:rPr lang="en-US" sz="1400" b="1" smtClean="0">
                <a:solidFill>
                  <a:schemeClr val="tx1"/>
                </a:solidFill>
              </a:rPr>
              <a:t>Group for </a:t>
            </a:r>
            <a:r>
              <a:rPr lang="en-US" sz="1400" b="1" dirty="0">
                <a:solidFill>
                  <a:schemeClr val="tx1"/>
                </a:solidFill>
              </a:rPr>
              <a:t>us to deliver an </a:t>
            </a:r>
            <a:r>
              <a:rPr lang="en-US" sz="1400" b="1" dirty="0" err="1">
                <a:solidFill>
                  <a:schemeClr val="tx1"/>
                </a:solidFill>
              </a:rPr>
              <a:t>Orthopride</a:t>
            </a:r>
            <a:r>
              <a:rPr lang="en-US" sz="1400" b="1" dirty="0">
                <a:solidFill>
                  <a:schemeClr val="tx1"/>
                </a:solidFill>
              </a:rPr>
              <a:t>-specific API training/demo</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xmlns=""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fr-BE" sz="1400" b="1" dirty="0">
                <a:solidFill>
                  <a:schemeClr val="tx1"/>
                </a:solidFill>
              </a:rPr>
              <a:t>TBD</a:t>
            </a:r>
          </a:p>
          <a:p>
            <a:pPr algn="ctr" defTabSz="609585">
              <a:defRPr/>
            </a:pPr>
            <a:endParaRPr lang="en-IE" sz="1400" dirty="0">
              <a:solidFill>
                <a:schemeClr val="tx1"/>
              </a:solidFill>
            </a:endParaRPr>
          </a:p>
          <a:p>
            <a:pPr algn="ctr" defTabSz="609585">
              <a:defRPr/>
            </a:pP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xmlns=""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200" b="1" dirty="0">
              <a:solidFill>
                <a:schemeClr val="tx1"/>
              </a:solidFill>
            </a:endParaRPr>
          </a:p>
          <a:p>
            <a:pPr algn="ctr" defTabSz="609585">
              <a:defRPr/>
            </a:pPr>
            <a:r>
              <a:rPr lang="en-GB" sz="1400" dirty="0">
                <a:solidFill>
                  <a:schemeClr val="tx1"/>
                </a:solidFill>
              </a:rPr>
              <a:t/>
            </a:r>
            <a:br>
              <a:rPr lang="en-GB" sz="1400" dirty="0">
                <a:solidFill>
                  <a:schemeClr val="tx1"/>
                </a:solidFill>
              </a:rPr>
            </a:br>
            <a:endParaRPr lang="en-US" sz="1400" dirty="0">
              <a:solidFill>
                <a:schemeClr val="tx1"/>
              </a:solidFill>
              <a:latin typeface="Open Sans"/>
            </a:endParaRPr>
          </a:p>
        </p:txBody>
      </p:sp>
      <p:sp>
        <p:nvSpPr>
          <p:cNvPr id="10" name="Rectangle 9">
            <a:extLst>
              <a:ext uri="{FF2B5EF4-FFF2-40B4-BE49-F238E27FC236}">
                <a16:creationId xmlns:a16="http://schemas.microsoft.com/office/drawing/2014/main" xmlns=""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dirty="0">
                <a:solidFill>
                  <a:schemeClr val="tx1"/>
                </a:solidFill>
              </a:rPr>
              <a:t/>
            </a:r>
            <a:br>
              <a:rPr lang="en-GB" sz="1400" dirty="0">
                <a:solidFill>
                  <a:schemeClr val="tx1"/>
                </a:solidFill>
              </a:rPr>
            </a:b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xmlns="" id="{761150A8-E8A9-46AD-B477-CAB02D931CCE}"/>
              </a:ext>
            </a:extLst>
          </p:cNvPr>
          <p:cNvSpPr/>
          <p:nvPr/>
        </p:nvSpPr>
        <p:spPr>
          <a:xfrm>
            <a:off x="8138984" y="426102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dirty="0">
                <a:solidFill>
                  <a:schemeClr val="tx1"/>
                </a:solidFill>
              </a:rPr>
              <a:t/>
            </a:r>
            <a:br>
              <a:rPr lang="en-GB" sz="1400" dirty="0">
                <a:solidFill>
                  <a:schemeClr val="tx1"/>
                </a:solidFill>
              </a:rPr>
            </a:b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xmlns=""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xmlns=""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xmlns=""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xmlns=""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xmlns=""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xmlns=""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xmlns=""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xmlns=""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xmlns=""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4781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F370E-0BA8-B7DD-C68E-E7A85CB3F9E3}"/>
              </a:ext>
            </a:extLst>
          </p:cNvPr>
          <p:cNvSpPr>
            <a:spLocks noGrp="1"/>
          </p:cNvSpPr>
          <p:nvPr>
            <p:ph type="title"/>
          </p:nvPr>
        </p:nvSpPr>
        <p:spPr>
          <a:xfrm>
            <a:off x="543195" y="258147"/>
            <a:ext cx="11267804" cy="990600"/>
          </a:xfrm>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xmlns="" id="{948A9BD6-4A9E-83E8-C0EA-6FE15F0C1228}"/>
              </a:ext>
            </a:extLst>
          </p:cNvPr>
          <p:cNvGraphicFramePr>
            <a:graphicFrameLocks noGrp="1"/>
          </p:cNvGraphicFramePr>
          <p:nvPr>
            <p:extLst>
              <p:ext uri="{D42A27DB-BD31-4B8C-83A1-F6EECF244321}">
                <p14:modId xmlns:p14="http://schemas.microsoft.com/office/powerpoint/2010/main" val="856780635"/>
              </p:ext>
            </p:extLst>
          </p:nvPr>
        </p:nvGraphicFramePr>
        <p:xfrm>
          <a:off x="316523" y="1388727"/>
          <a:ext cx="11494476" cy="4524393"/>
        </p:xfrm>
        <a:graphic>
          <a:graphicData uri="http://schemas.openxmlformats.org/drawingml/2006/table">
            <a:tbl>
              <a:tblPr/>
              <a:tblGrid>
                <a:gridCol w="1553229">
                  <a:extLst>
                    <a:ext uri="{9D8B030D-6E8A-4147-A177-3AD203B41FA5}">
                      <a16:colId xmlns:a16="http://schemas.microsoft.com/office/drawing/2014/main" xmlns="" val="2046094590"/>
                    </a:ext>
                  </a:extLst>
                </a:gridCol>
                <a:gridCol w="5772019">
                  <a:extLst>
                    <a:ext uri="{9D8B030D-6E8A-4147-A177-3AD203B41FA5}">
                      <a16:colId xmlns:a16="http://schemas.microsoft.com/office/drawing/2014/main" xmlns="" val="2643545263"/>
                    </a:ext>
                  </a:extLst>
                </a:gridCol>
                <a:gridCol w="4169228">
                  <a:extLst>
                    <a:ext uri="{9D8B030D-6E8A-4147-A177-3AD203B41FA5}">
                      <a16:colId xmlns:a16="http://schemas.microsoft.com/office/drawing/2014/main" xmlns="" val="119678063"/>
                    </a:ext>
                  </a:extLst>
                </a:gridCol>
              </a:tblGrid>
              <a:tr h="300555">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4195950"/>
                  </a:ext>
                </a:extLst>
              </a:tr>
              <a:tr h="4223838">
                <a:tc>
                  <a:txBody>
                    <a:bodyPr/>
                    <a:lstStyle/>
                    <a:p>
                      <a:pPr algn="l"/>
                      <a:r>
                        <a:rPr lang="en-US" sz="1200" dirty="0">
                          <a:solidFill>
                            <a:schemeClr val="bg2">
                              <a:lumMod val="50000"/>
                            </a:schemeClr>
                          </a:solidFill>
                          <a:latin typeface="+mn-lt"/>
                        </a:rPr>
                        <a:t>Laurent Crabbe</a:t>
                      </a:r>
                    </a:p>
                    <a:p>
                      <a:pPr algn="l"/>
                      <a:r>
                        <a:rPr lang="en-US" sz="1200" b="1" dirty="0">
                          <a:solidFill>
                            <a:schemeClr val="bg2">
                              <a:lumMod val="50000"/>
                            </a:schemeClr>
                          </a:solidFill>
                          <a:latin typeface="+mn-lt"/>
                        </a:rPr>
                        <a:t>CHWAPI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We still don’t have a response to our tickets related to the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flow. We require some feedback on the below tickets in order for us to progress. Can you please propose a few slots within the first two weeks of April for a </a:t>
                      </a:r>
                      <a:r>
                        <a:rPr lang="en-US" sz="1200" b="0" dirty="0" err="1">
                          <a:solidFill>
                            <a:schemeClr val="bg2">
                              <a:lumMod val="50000"/>
                            </a:schemeClr>
                          </a:solidFill>
                          <a:latin typeface="+mn-lt"/>
                        </a:rPr>
                        <a:t>Chwapi</a:t>
                      </a:r>
                      <a:r>
                        <a:rPr lang="en-US" sz="1200" b="0" dirty="0">
                          <a:solidFill>
                            <a:schemeClr val="bg2">
                              <a:lumMod val="50000"/>
                            </a:schemeClr>
                          </a:solidFill>
                          <a:latin typeface="+mn-lt"/>
                        </a:rPr>
                        <a:t>-HD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Tickets: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 </a:t>
                      </a:r>
                      <a:r>
                        <a:rPr lang="en-US" sz="1200" b="0" dirty="0">
                          <a:solidFill>
                            <a:schemeClr val="bg2">
                              <a:lumMod val="50000"/>
                            </a:schemeClr>
                          </a:solidFill>
                          <a:latin typeface="+mn-lt"/>
                        </a:rPr>
                        <a:t>problem reconciling registration data and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sending information because of missing registration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INC0213527 - INC0212782 </a:t>
                      </a:r>
                      <a:r>
                        <a:rPr lang="en-US" sz="1200" b="0" dirty="0">
                          <a:solidFill>
                            <a:schemeClr val="bg2">
                              <a:lumMod val="50000"/>
                            </a:schemeClr>
                          </a:solidFill>
                          <a:latin typeface="+mn-lt"/>
                        </a:rPr>
                        <a:t>closed without being resolved and without explanation as to what needs to be done in the future should this issue reappear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en-US" sz="1200" b="0" dirty="0">
                          <a:solidFill>
                            <a:schemeClr val="bg2">
                              <a:lumMod val="50000"/>
                            </a:schemeClr>
                          </a:solidFill>
                          <a:latin typeface="+mn-lt"/>
                        </a:rPr>
                        <a:t>Messages delivered to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with status ‘SENT’ which apparently were never sent to them. Verification by HD and INAMI yet to be finalized.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INC0213529 –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messages sometimes receive an ‘INVALID’ status. Since mid-January, we are also receiving ‘ERROR’ messages. How do we address these issues and prevent them in the future?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RITM0014974 – </a:t>
                      </a:r>
                      <a:r>
                        <a:rPr lang="en-US" sz="1200" b="0" dirty="0">
                          <a:solidFill>
                            <a:schemeClr val="bg2">
                              <a:lumMod val="50000"/>
                            </a:schemeClr>
                          </a:solidFill>
                          <a:latin typeface="+mn-lt"/>
                        </a:rPr>
                        <a:t>Concerns all registries. Could you please only close tickets </a:t>
                      </a:r>
                      <a:r>
                        <a:rPr lang="en-US" sz="1200" b="1" dirty="0">
                          <a:solidFill>
                            <a:schemeClr val="bg2">
                              <a:lumMod val="50000"/>
                            </a:schemeClr>
                          </a:solidFill>
                          <a:latin typeface="+mn-lt"/>
                        </a:rPr>
                        <a:t>RITM0014218 </a:t>
                      </a:r>
                      <a:r>
                        <a:rPr lang="en-US" sz="1200" b="0" dirty="0">
                          <a:solidFill>
                            <a:schemeClr val="bg2">
                              <a:lumMod val="50000"/>
                            </a:schemeClr>
                          </a:solidFill>
                          <a:latin typeface="+mn-lt"/>
                        </a:rPr>
                        <a:t>and</a:t>
                      </a:r>
                      <a:r>
                        <a:rPr lang="en-US" sz="1200" b="1" dirty="0">
                          <a:solidFill>
                            <a:schemeClr val="bg2">
                              <a:lumMod val="50000"/>
                            </a:schemeClr>
                          </a:solidFill>
                          <a:latin typeface="+mn-lt"/>
                        </a:rPr>
                        <a:t> RITM0014315 </a:t>
                      </a:r>
                      <a:r>
                        <a:rPr lang="en-US" sz="1200" b="0" dirty="0">
                          <a:solidFill>
                            <a:schemeClr val="bg2">
                              <a:lumMod val="50000"/>
                            </a:schemeClr>
                          </a:solidFill>
                          <a:latin typeface="+mn-lt"/>
                        </a:rPr>
                        <a:t>once all registrations with ‘ARCHIVED’ status have been sent?</a:t>
                      </a:r>
                      <a:endParaRPr lang="en-US" sz="1400" b="1"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&amp; INC0213527 – </a:t>
                      </a:r>
                      <a:r>
                        <a:rPr lang="en-US" sz="1200" b="0" dirty="0">
                          <a:solidFill>
                            <a:schemeClr val="bg1">
                              <a:lumMod val="75000"/>
                            </a:schemeClr>
                          </a:solidFill>
                          <a:latin typeface="+mn-lt"/>
                        </a:rPr>
                        <a:t>Payload received. Currently being investigated by the development team. </a:t>
                      </a:r>
                      <a:r>
                        <a:rPr lang="en-US" sz="1200" b="0" dirty="0">
                          <a:solidFill>
                            <a:schemeClr val="bg2">
                              <a:lumMod val="50000"/>
                            </a:schemeClr>
                          </a:solidFill>
                          <a:latin typeface="+mn-lt"/>
                        </a:rPr>
                        <a:t>Still requires investigation for the first ticket. The second one is close to completion.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fr-BE" sz="1200" b="0" dirty="0" err="1">
                          <a:solidFill>
                            <a:schemeClr val="bg1">
                              <a:lumMod val="75000"/>
                            </a:schemeClr>
                          </a:solidFill>
                          <a:latin typeface="+mn-lt"/>
                        </a:rPr>
                        <a:t>Pending</a:t>
                      </a:r>
                      <a:r>
                        <a:rPr lang="fr-BE" sz="1200" b="0" dirty="0">
                          <a:solidFill>
                            <a:schemeClr val="bg1">
                              <a:lumMod val="75000"/>
                            </a:schemeClr>
                          </a:solidFill>
                          <a:latin typeface="+mn-lt"/>
                        </a:rPr>
                        <a:t> investigation. </a:t>
                      </a:r>
                      <a:r>
                        <a:rPr lang="fr-BE" sz="1200" b="0" dirty="0">
                          <a:solidFill>
                            <a:schemeClr val="bg2">
                              <a:lumMod val="50000"/>
                            </a:schemeClr>
                          </a:solidFill>
                          <a:latin typeface="+mn-lt"/>
                        </a:rPr>
                        <a:t>A </a:t>
                      </a:r>
                      <a:r>
                        <a:rPr lang="fr-BE" sz="1200" b="0" dirty="0" err="1">
                          <a:solidFill>
                            <a:schemeClr val="bg2">
                              <a:lumMod val="50000"/>
                            </a:schemeClr>
                          </a:solidFill>
                          <a:latin typeface="+mn-lt"/>
                        </a:rPr>
                        <a:t>reply</a:t>
                      </a:r>
                      <a:r>
                        <a:rPr lang="fr-BE" sz="1200" b="0" dirty="0">
                          <a:solidFill>
                            <a:schemeClr val="bg2">
                              <a:lumMod val="50000"/>
                            </a:schemeClr>
                          </a:solidFill>
                          <a:latin typeface="+mn-lt"/>
                        </a:rPr>
                        <a:t> </a:t>
                      </a:r>
                      <a:r>
                        <a:rPr lang="fr-BE" sz="1200" b="0" dirty="0">
                          <a:solidFill>
                            <a:srgbClr val="767171"/>
                          </a:solidFill>
                          <a:latin typeface="+mn-lt"/>
                        </a:rPr>
                        <a:t>has</a:t>
                      </a:r>
                      <a:r>
                        <a:rPr lang="fr-BE" sz="1200" b="0" dirty="0">
                          <a:solidFill>
                            <a:schemeClr val="bg2">
                              <a:lumMod val="50000"/>
                            </a:schemeClr>
                          </a:solidFill>
                          <a:latin typeface="+mn-lt"/>
                        </a:rPr>
                        <a:t> been </a:t>
                      </a:r>
                      <a:r>
                        <a:rPr lang="fr-BE" sz="1200" b="0" dirty="0" err="1">
                          <a:solidFill>
                            <a:schemeClr val="bg2">
                              <a:lumMod val="50000"/>
                            </a:schemeClr>
                          </a:solidFill>
                          <a:latin typeface="+mn-lt"/>
                        </a:rPr>
                        <a:t>added</a:t>
                      </a:r>
                      <a:r>
                        <a:rPr lang="fr-BE" sz="1200" b="0" dirty="0">
                          <a:solidFill>
                            <a:schemeClr val="bg2">
                              <a:lumMod val="50000"/>
                            </a:schemeClr>
                          </a:solidFill>
                          <a:latin typeface="+mn-lt"/>
                        </a:rPr>
                        <a:t> to the ticket</a:t>
                      </a:r>
                      <a:endParaRPr lang="en-US" sz="1200" b="0" kern="1200" dirty="0">
                        <a:solidFill>
                          <a:schemeClr val="bg2">
                            <a:lumMod val="50000"/>
                          </a:schemeClr>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INC0213529 – </a:t>
                      </a:r>
                      <a:r>
                        <a:rPr lang="en-US" sz="1200" b="0" dirty="0">
                          <a:solidFill>
                            <a:schemeClr val="bg1">
                              <a:lumMod val="75000"/>
                            </a:schemeClr>
                          </a:solidFill>
                          <a:latin typeface="+mn-lt"/>
                        </a:rPr>
                        <a:t>We detected a total of 19 errors for </a:t>
                      </a:r>
                      <a:r>
                        <a:rPr lang="en-US" sz="1200" b="0" dirty="0" err="1">
                          <a:solidFill>
                            <a:schemeClr val="bg1">
                              <a:lumMod val="75000"/>
                            </a:schemeClr>
                          </a:solidFill>
                          <a:latin typeface="+mn-lt"/>
                        </a:rPr>
                        <a:t>Chwapi</a:t>
                      </a:r>
                      <a:r>
                        <a:rPr lang="en-US" sz="1200" b="0" dirty="0">
                          <a:solidFill>
                            <a:schemeClr val="bg1">
                              <a:lumMod val="75000"/>
                            </a:schemeClr>
                          </a:solidFill>
                          <a:latin typeface="+mn-lt"/>
                        </a:rPr>
                        <a:t>, which we will be investigating. As a side note, most of the time an error occurs it is due to communication with </a:t>
                      </a:r>
                      <a:r>
                        <a:rPr lang="en-US" sz="1200" b="0" dirty="0" err="1">
                          <a:solidFill>
                            <a:schemeClr val="bg1">
                              <a:lumMod val="75000"/>
                            </a:schemeClr>
                          </a:solidFill>
                          <a:latin typeface="+mn-lt"/>
                        </a:rPr>
                        <a:t>MyCareNet</a:t>
                      </a:r>
                      <a:r>
                        <a:rPr lang="en-US" sz="1200" b="0" dirty="0">
                          <a:solidFill>
                            <a:schemeClr val="bg1">
                              <a:lumMod val="75000"/>
                            </a:schemeClr>
                          </a:solidFill>
                          <a:latin typeface="+mn-lt"/>
                        </a:rPr>
                        <a:t>. A solution would be for us to re-process them. </a:t>
                      </a:r>
                      <a:r>
                        <a:rPr lang="en-US" sz="1200" b="0" dirty="0">
                          <a:solidFill>
                            <a:schemeClr val="bg2">
                              <a:lumMod val="50000"/>
                            </a:schemeClr>
                          </a:solidFill>
                          <a:latin typeface="+mn-lt"/>
                        </a:rPr>
                        <a:t>Ticket has been closed.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kern="1200" dirty="0">
                          <a:solidFill>
                            <a:schemeClr val="bg2">
                              <a:lumMod val="50000"/>
                            </a:schemeClr>
                          </a:solidFill>
                          <a:effectLst/>
                          <a:latin typeface="+mn-lt"/>
                          <a:ea typeface="+mn-ea"/>
                          <a:cs typeface="+mn-cs"/>
                        </a:rPr>
                        <a:t>Update – No more errors for </a:t>
                      </a:r>
                      <a:r>
                        <a:rPr lang="en-US" sz="1200" b="1" i="0" u="none" kern="1200" dirty="0" err="1">
                          <a:solidFill>
                            <a:schemeClr val="bg2">
                              <a:lumMod val="50000"/>
                            </a:schemeClr>
                          </a:solidFill>
                          <a:effectLst/>
                          <a:latin typeface="+mn-lt"/>
                          <a:ea typeface="+mn-ea"/>
                          <a:cs typeface="+mn-cs"/>
                        </a:rPr>
                        <a:t>Chwapi</a:t>
                      </a:r>
                      <a:r>
                        <a:rPr lang="en-US" sz="1200" b="1" i="0" u="none" kern="1200" dirty="0">
                          <a:solidFill>
                            <a:schemeClr val="bg2">
                              <a:lumMod val="50000"/>
                            </a:schemeClr>
                          </a:solidFill>
                          <a:effectLst/>
                          <a:latin typeface="+mn-lt"/>
                          <a:ea typeface="+mn-ea"/>
                          <a:cs typeface="+mn-cs"/>
                        </a:rPr>
                        <a:t>.</a:t>
                      </a:r>
                      <a:r>
                        <a:rPr lang="en-US" sz="1200" b="0" i="0" u="none" kern="1200" dirty="0">
                          <a:solidFill>
                            <a:schemeClr val="bg2">
                              <a:lumMod val="50000"/>
                            </a:schemeClr>
                          </a:solidFill>
                          <a:effectLst/>
                          <a:latin typeface="+mn-lt"/>
                          <a:ea typeface="+mn-ea"/>
                          <a:cs typeface="+mn-cs"/>
                        </a:rPr>
                        <a:t> </a:t>
                      </a:r>
                      <a:r>
                        <a:rPr lang="en-US" sz="1200" b="1" i="0" u="none" kern="1200" dirty="0">
                          <a:solidFill>
                            <a:schemeClr val="bg2">
                              <a:lumMod val="50000"/>
                            </a:schemeClr>
                          </a:solidFill>
                          <a:effectLst/>
                          <a:latin typeface="+mn-lt"/>
                          <a:ea typeface="+mn-ea"/>
                          <a:cs typeface="+mn-cs"/>
                        </a:rPr>
                        <a:t>Fixed on 17/04/2024.</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560300280"/>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xmlns="" id="{948A9BD6-4A9E-83E8-C0EA-6FE15F0C1228}"/>
              </a:ext>
            </a:extLst>
          </p:cNvPr>
          <p:cNvGraphicFramePr>
            <a:graphicFrameLocks noGrp="1"/>
          </p:cNvGraphicFramePr>
          <p:nvPr>
            <p:extLst>
              <p:ext uri="{D42A27DB-BD31-4B8C-83A1-F6EECF244321}">
                <p14:modId xmlns:p14="http://schemas.microsoft.com/office/powerpoint/2010/main" val="1263976482"/>
              </p:ext>
            </p:extLst>
          </p:nvPr>
        </p:nvGraphicFramePr>
        <p:xfrm>
          <a:off x="316523" y="1388726"/>
          <a:ext cx="11494476" cy="2222824"/>
        </p:xfrm>
        <a:graphic>
          <a:graphicData uri="http://schemas.openxmlformats.org/drawingml/2006/table">
            <a:tbl>
              <a:tblPr/>
              <a:tblGrid>
                <a:gridCol w="1553229">
                  <a:extLst>
                    <a:ext uri="{9D8B030D-6E8A-4147-A177-3AD203B41FA5}">
                      <a16:colId xmlns:a16="http://schemas.microsoft.com/office/drawing/2014/main" xmlns="" val="2046094590"/>
                    </a:ext>
                  </a:extLst>
                </a:gridCol>
                <a:gridCol w="5772019">
                  <a:extLst>
                    <a:ext uri="{9D8B030D-6E8A-4147-A177-3AD203B41FA5}">
                      <a16:colId xmlns:a16="http://schemas.microsoft.com/office/drawing/2014/main" xmlns="" val="2643545263"/>
                    </a:ext>
                  </a:extLst>
                </a:gridCol>
                <a:gridCol w="4169228">
                  <a:extLst>
                    <a:ext uri="{9D8B030D-6E8A-4147-A177-3AD203B41FA5}">
                      <a16:colId xmlns:a16="http://schemas.microsoft.com/office/drawing/2014/main" xmlns=""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4195950"/>
                  </a:ext>
                </a:extLst>
              </a:tr>
              <a:tr h="922240">
                <a:tc>
                  <a:txBody>
                    <a:bodyPr/>
                    <a:lstStyle/>
                    <a:p>
                      <a:pPr algn="l"/>
                      <a:r>
                        <a:rPr lang="en-US" sz="1200" b="0" dirty="0">
                          <a:solidFill>
                            <a:schemeClr val="tx1"/>
                          </a:solidFill>
                          <a:latin typeface="+mn-lt"/>
                        </a:rPr>
                        <a:t>Lisa Koninckx</a:t>
                      </a:r>
                    </a:p>
                    <a:p>
                      <a:pPr algn="l"/>
                      <a:r>
                        <a:rPr lang="en-US" sz="1200" b="1" dirty="0" err="1">
                          <a:solidFill>
                            <a:schemeClr val="tx1"/>
                          </a:solidFill>
                          <a:latin typeface="+mn-lt"/>
                        </a:rPr>
                        <a:t>Chipsoft</a:t>
                      </a:r>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During last Friday's ICT information session, Annelies and I asked a question about displaying error messages during CSV upload.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submitted a ticket with an example for this, see text below. Could you please take a look and see if this process can be further optimized?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created ticket </a:t>
                      </a:r>
                      <a:r>
                        <a:rPr lang="en-US" sz="1200" b="1" dirty="0">
                          <a:solidFill>
                            <a:schemeClr val="tx1">
                              <a:lumMod val="50000"/>
                            </a:schemeClr>
                          </a:solidFill>
                          <a:latin typeface="+mn-lt"/>
                        </a:rPr>
                        <a:t>RITM0015304</a:t>
                      </a:r>
                      <a:r>
                        <a:rPr lang="en-US" sz="1200" dirty="0">
                          <a:solidFill>
                            <a:schemeClr val="tx1">
                              <a:lumMod val="50000"/>
                            </a:schemeClr>
                          </a:solidFill>
                          <a:latin typeface="+mn-lt"/>
                        </a:rPr>
                        <a:t> for this question.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Resolution in progress.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555253310"/>
                  </a:ext>
                </a:extLst>
              </a:tr>
              <a:tr h="922240">
                <a:tc>
                  <a:txBody>
                    <a:bodyPr/>
                    <a:lstStyle/>
                    <a:p>
                      <a:pPr algn="l"/>
                      <a:r>
                        <a:rPr lang="en-US" sz="1200" b="0" dirty="0">
                          <a:solidFill>
                            <a:schemeClr val="tx1"/>
                          </a:solidFill>
                          <a:latin typeface="+mn-lt"/>
                        </a:rPr>
                        <a:t>Florin </a:t>
                      </a:r>
                      <a:r>
                        <a:rPr lang="en-US" sz="1200" b="0" dirty="0" err="1">
                          <a:solidFill>
                            <a:schemeClr val="tx1"/>
                          </a:solidFill>
                          <a:latin typeface="+mn-lt"/>
                        </a:rPr>
                        <a:t>Petrisor</a:t>
                      </a:r>
                      <a:endParaRPr lang="en-US" sz="1200" b="0" dirty="0">
                        <a:solidFill>
                          <a:schemeClr val="tx1"/>
                        </a:solidFill>
                        <a:latin typeface="+mn-lt"/>
                      </a:endParaRPr>
                    </a:p>
                    <a:p>
                      <a:pPr algn="l"/>
                      <a:r>
                        <a:rPr lang="en-US" sz="1200" b="1" dirty="0" err="1">
                          <a:solidFill>
                            <a:schemeClr val="tx1"/>
                          </a:solidFill>
                          <a:latin typeface="+mn-lt"/>
                        </a:rPr>
                        <a:t>Chirec</a:t>
                      </a:r>
                      <a:r>
                        <a:rPr lang="en-US" sz="1200" b="1" dirty="0">
                          <a:solidFill>
                            <a:schemeClr val="tx1"/>
                          </a:solidFill>
                          <a:latin typeface="+mn-lt"/>
                        </a:rPr>
                        <a:t> Delta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Our Linux HD4DP V2 server is no longer responding. Our infra team needs help to re-cooperate this server. Can we use a backup to re-cooperate the server? Thank you in advance for your quick response. (</a:t>
                      </a:r>
                      <a:r>
                        <a:rPr lang="en-US" sz="1200" b="1" dirty="0">
                          <a:solidFill>
                            <a:schemeClr val="tx1">
                              <a:lumMod val="50000"/>
                            </a:schemeClr>
                          </a:solidFill>
                          <a:latin typeface="+mn-lt"/>
                        </a:rPr>
                        <a:t>INC0213757</a:t>
                      </a:r>
                      <a:r>
                        <a:rPr lang="en-US" sz="1200" dirty="0">
                          <a:solidFill>
                            <a:schemeClr val="tx1">
                              <a:lumMod val="50000"/>
                            </a:schemeClr>
                          </a:solidFill>
                          <a:latin typeface="+mn-lt"/>
                        </a:rPr>
                        <a: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latin typeface="+mn-lt"/>
                        </a:rPr>
                        <a:t>In progress. We’ll need to contact you in order to resolve the issue</a:t>
                      </a:r>
                      <a:r>
                        <a:rPr lang="en-US" sz="1200" dirty="0">
                          <a:solidFill>
                            <a:schemeClr val="tx1">
                              <a:lumMod val="50000"/>
                            </a:schemeClr>
                          </a:solidFill>
                          <a:latin typeface="+mn-lt"/>
                        </a:rPr>
                        <a:t>. Operations team is still in the process of investigating.</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843310278"/>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xmlns=""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xmlns=""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xmlns=""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xmlns=""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xmlns=""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73816</TotalTime>
  <Words>567</Words>
  <Application>Microsoft Office PowerPoint</Application>
  <PresentationFormat>Breedbeeld</PresentationFormat>
  <Paragraphs>66</Paragraphs>
  <Slides>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Open Sans</vt:lpstr>
      <vt:lpstr>Wingdings</vt:lpstr>
      <vt:lpstr>SC_theme</vt:lpstr>
      <vt:lpstr>ICT Info session 03/05/ 2024</vt:lpstr>
      <vt:lpstr>CONTENTS</vt:lpstr>
      <vt:lpstr>ANNOUNCEMENTS </vt:lpstr>
      <vt:lpstr>OPEN QUESTIONS – Previous session </vt:lpstr>
      <vt:lpstr>OPEN QUESTIONS </vt:lpstr>
      <vt:lpstr>ROUND TABLE APPROACH</vt:lpstr>
      <vt:lpstr>BI-WEEKLY ICT MEETING</vt:lpstr>
      <vt:lpstr>APPENDIX</vt:lpstr>
    </vt:vector>
  </TitlesOfParts>
  <Company>SCIENSANO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Gebruiker</cp:lastModifiedBy>
  <cp:revision>1142</cp:revision>
  <dcterms:created xsi:type="dcterms:W3CDTF">2018-09-19T06:42:22Z</dcterms:created>
  <dcterms:modified xsi:type="dcterms:W3CDTF">2024-05-03T10:35:40Z</dcterms:modified>
</cp:coreProperties>
</file>