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05" r:id="rId2"/>
    <p:sldId id="440" r:id="rId3"/>
    <p:sldId id="466" r:id="rId4"/>
    <p:sldId id="446" r:id="rId5"/>
    <p:sldId id="467" r:id="rId6"/>
    <p:sldId id="437" r:id="rId7"/>
    <p:sldId id="451" r:id="rId8"/>
    <p:sldId id="447" r:id="rId9"/>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varScale="1">
        <p:scale>
          <a:sx n="82" d="100"/>
          <a:sy n="82" d="100"/>
        </p:scale>
        <p:origin x="134"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30-04-24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19-04-24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03/05/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sp>
        <p:nvSpPr>
          <p:cNvPr id="6" name="Rectangle 5">
            <a:extLst>
              <a:ext uri="{FF2B5EF4-FFF2-40B4-BE49-F238E27FC236}">
                <a16:creationId xmlns:a16="http://schemas.microsoft.com/office/drawing/2014/main" id="{1AC02525-7E2E-4A72-AFE1-EE0A6DD1FF7C}"/>
              </a:ext>
            </a:extLst>
          </p:cNvPr>
          <p:cNvSpPr/>
          <p:nvPr/>
        </p:nvSpPr>
        <p:spPr>
          <a:xfrm>
            <a:off x="543195"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fr-BE" sz="1400" b="1" dirty="0" err="1">
                <a:solidFill>
                  <a:schemeClr val="tx1"/>
                </a:solidFill>
              </a:rPr>
              <a:t>Orthopride</a:t>
            </a:r>
            <a:r>
              <a:rPr lang="fr-BE" sz="1400" b="1" dirty="0">
                <a:solidFill>
                  <a:schemeClr val="tx1"/>
                </a:solidFill>
              </a:rPr>
              <a:t> </a:t>
            </a:r>
            <a:r>
              <a:rPr lang="fr-BE" sz="1400" b="1" dirty="0" err="1">
                <a:solidFill>
                  <a:schemeClr val="tx1"/>
                </a:solidFill>
              </a:rPr>
              <a:t>Registry</a:t>
            </a:r>
            <a:endParaRPr lang="en-GB" sz="1400" b="1" dirty="0">
              <a:solidFill>
                <a:schemeClr val="tx1"/>
              </a:solidFill>
            </a:endParaRPr>
          </a:p>
          <a:p>
            <a:pPr algn="ctr" defTabSz="609585">
              <a:defRPr/>
            </a:pPr>
            <a:br>
              <a:rPr lang="en-GB" sz="1400" dirty="0">
                <a:solidFill>
                  <a:schemeClr val="tx1"/>
                </a:solidFill>
              </a:rPr>
            </a:br>
            <a:r>
              <a:rPr lang="en-IE" sz="1400" dirty="0">
                <a:solidFill>
                  <a:schemeClr val="tx1"/>
                </a:solidFill>
              </a:rPr>
              <a:t>API demo</a:t>
            </a:r>
            <a:endParaRPr lang="en-US" sz="1333" dirty="0">
              <a:solidFill>
                <a:schemeClr val="tx1"/>
              </a:solidFill>
              <a:latin typeface="Open Sans"/>
            </a:endParaRPr>
          </a:p>
        </p:txBody>
      </p:sp>
      <p:sp>
        <p:nvSpPr>
          <p:cNvPr id="7" name="Rectangle 6">
            <a:extLst>
              <a:ext uri="{FF2B5EF4-FFF2-40B4-BE49-F238E27FC236}">
                <a16:creationId xmlns:a16="http://schemas.microsoft.com/office/drawing/2014/main" id="{56B052F5-4AEA-404B-BD49-F4FCAED208F5}"/>
              </a:ext>
            </a:extLst>
          </p:cNvPr>
          <p:cNvSpPr/>
          <p:nvPr/>
        </p:nvSpPr>
        <p:spPr>
          <a:xfrm>
            <a:off x="4341089" y="233879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IE" sz="1400" b="1" dirty="0">
              <a:solidFill>
                <a:schemeClr val="tx1"/>
              </a:solidFill>
            </a:endParaRPr>
          </a:p>
          <a:p>
            <a:pPr algn="ctr" defTabSz="609585">
              <a:defRPr/>
            </a:pPr>
            <a:r>
              <a:rPr lang="en-US" sz="1400" b="1" dirty="0">
                <a:solidFill>
                  <a:schemeClr val="tx1"/>
                </a:solidFill>
              </a:rPr>
              <a:t>A request was made during a recent </a:t>
            </a:r>
            <a:r>
              <a:rPr lang="en-US" sz="1400" b="1" dirty="0" err="1">
                <a:solidFill>
                  <a:schemeClr val="tx1"/>
                </a:solidFill>
              </a:rPr>
              <a:t>Qermid</a:t>
            </a:r>
            <a:r>
              <a:rPr lang="en-US" sz="1400" b="1" dirty="0">
                <a:solidFill>
                  <a:schemeClr val="tx1"/>
                </a:solidFill>
              </a:rPr>
              <a:t> meeting for us to deliver an </a:t>
            </a:r>
            <a:r>
              <a:rPr lang="en-US" sz="1400" b="1" dirty="0" err="1">
                <a:solidFill>
                  <a:schemeClr val="tx1"/>
                </a:solidFill>
              </a:rPr>
              <a:t>Orthopride</a:t>
            </a:r>
            <a:r>
              <a:rPr lang="en-US" sz="1400" b="1" dirty="0">
                <a:solidFill>
                  <a:schemeClr val="tx1"/>
                </a:solidFill>
              </a:rPr>
              <a:t>-specific API training/demo</a:t>
            </a:r>
            <a:endParaRPr lang="en-US" sz="1333" dirty="0">
              <a:solidFill>
                <a:schemeClr val="tx1"/>
              </a:solidFill>
              <a:latin typeface="Open Sans"/>
            </a:endParaRPr>
          </a:p>
        </p:txBody>
      </p:sp>
      <p:sp>
        <p:nvSpPr>
          <p:cNvPr id="8" name="Rectangle 7">
            <a:extLst>
              <a:ext uri="{FF2B5EF4-FFF2-40B4-BE49-F238E27FC236}">
                <a16:creationId xmlns:a16="http://schemas.microsoft.com/office/drawing/2014/main" id="{FC262B70-B582-45AF-8140-FC1409097E63}"/>
              </a:ext>
            </a:extLst>
          </p:cNvPr>
          <p:cNvSpPr/>
          <p:nvPr/>
        </p:nvSpPr>
        <p:spPr>
          <a:xfrm>
            <a:off x="8138984" y="2322642"/>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r>
              <a:rPr lang="fr-BE" sz="1400" b="1" dirty="0">
                <a:solidFill>
                  <a:schemeClr val="tx1"/>
                </a:solidFill>
              </a:rPr>
              <a:t>TBD</a:t>
            </a:r>
          </a:p>
          <a:p>
            <a:pPr algn="ctr" defTabSz="609585">
              <a:defRPr/>
            </a:pPr>
            <a:endParaRPr lang="en-IE" sz="1400" dirty="0">
              <a:solidFill>
                <a:schemeClr val="tx1"/>
              </a:solidFill>
            </a:endParaRPr>
          </a:p>
          <a:p>
            <a:pPr algn="ctr" defTabSz="609585">
              <a:defRPr/>
            </a:pPr>
            <a:endParaRPr lang="en-US" sz="1333" dirty="0">
              <a:solidFill>
                <a:schemeClr val="tx1"/>
              </a:solidFill>
              <a:latin typeface="Open Sans"/>
            </a:endParaRPr>
          </a:p>
        </p:txBody>
      </p:sp>
      <p:sp>
        <p:nvSpPr>
          <p:cNvPr id="9" name="Rectangle 8">
            <a:extLst>
              <a:ext uri="{FF2B5EF4-FFF2-40B4-BE49-F238E27FC236}">
                <a16:creationId xmlns:a16="http://schemas.microsoft.com/office/drawing/2014/main" id="{3C9938B3-EA2E-42F9-8927-06C30D863630}"/>
              </a:ext>
            </a:extLst>
          </p:cNvPr>
          <p:cNvSpPr/>
          <p:nvPr/>
        </p:nvSpPr>
        <p:spPr>
          <a:xfrm>
            <a:off x="543195"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200" b="1" dirty="0">
              <a:solidFill>
                <a:schemeClr val="tx1"/>
              </a:solidFill>
            </a:endParaRPr>
          </a:p>
          <a:p>
            <a:pPr algn="ctr" defTabSz="609585">
              <a:defRPr/>
            </a:pPr>
            <a:br>
              <a:rPr lang="en-GB" sz="1400" dirty="0">
                <a:solidFill>
                  <a:schemeClr val="tx1"/>
                </a:solidFill>
              </a:rPr>
            </a:br>
            <a:endParaRPr lang="en-US" sz="1400" dirty="0">
              <a:solidFill>
                <a:schemeClr val="tx1"/>
              </a:solidFill>
              <a:latin typeface="Open Sans"/>
            </a:endParaRPr>
          </a:p>
        </p:txBody>
      </p:sp>
      <p:sp>
        <p:nvSpPr>
          <p:cNvPr id="10" name="Rectangle 9">
            <a:extLst>
              <a:ext uri="{FF2B5EF4-FFF2-40B4-BE49-F238E27FC236}">
                <a16:creationId xmlns:a16="http://schemas.microsoft.com/office/drawing/2014/main" id="{B34F6C8B-B285-4B88-876C-340AE8E21A8D}"/>
              </a:ext>
            </a:extLst>
          </p:cNvPr>
          <p:cNvSpPr/>
          <p:nvPr/>
        </p:nvSpPr>
        <p:spPr>
          <a:xfrm>
            <a:off x="4341089" y="4252948"/>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br>
              <a:rPr lang="en-GB" sz="1400" dirty="0">
                <a:solidFill>
                  <a:schemeClr val="tx1"/>
                </a:solidFill>
              </a:rPr>
            </a:br>
            <a:endParaRPr lang="en-US" sz="1333" dirty="0">
              <a:solidFill>
                <a:schemeClr val="tx1"/>
              </a:solidFill>
              <a:latin typeface="Open Sans"/>
            </a:endParaRPr>
          </a:p>
        </p:txBody>
      </p:sp>
      <p:sp>
        <p:nvSpPr>
          <p:cNvPr id="11" name="Rectangle 10">
            <a:extLst>
              <a:ext uri="{FF2B5EF4-FFF2-40B4-BE49-F238E27FC236}">
                <a16:creationId xmlns:a16="http://schemas.microsoft.com/office/drawing/2014/main" id="{761150A8-E8A9-46AD-B477-CAB02D931CCE}"/>
              </a:ext>
            </a:extLst>
          </p:cNvPr>
          <p:cNvSpPr/>
          <p:nvPr/>
        </p:nvSpPr>
        <p:spPr>
          <a:xfrm>
            <a:off x="8138984" y="4261024"/>
            <a:ext cx="3509821" cy="1391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defRPr/>
            </a:pPr>
            <a:endParaRPr lang="en-GB" sz="1400" b="1" dirty="0">
              <a:solidFill>
                <a:schemeClr val="tx1"/>
              </a:solidFill>
            </a:endParaRPr>
          </a:p>
          <a:p>
            <a:pPr algn="ctr" defTabSz="609585">
              <a:defRPr/>
            </a:pPr>
            <a:br>
              <a:rPr lang="en-GB" sz="1400" dirty="0">
                <a:solidFill>
                  <a:schemeClr val="tx1"/>
                </a:solidFill>
              </a:rPr>
            </a:br>
            <a:endParaRPr lang="en-US" sz="1333" dirty="0">
              <a:solidFill>
                <a:schemeClr val="tx1"/>
              </a:solidFill>
              <a:latin typeface="Open Sans"/>
            </a:endParaRPr>
          </a:p>
        </p:txBody>
      </p:sp>
      <p:sp>
        <p:nvSpPr>
          <p:cNvPr id="13" name="TextBox 12">
            <a:extLst>
              <a:ext uri="{FF2B5EF4-FFF2-40B4-BE49-F238E27FC236}">
                <a16:creationId xmlns:a16="http://schemas.microsoft.com/office/drawing/2014/main" id="{8D0B93A1-B57C-703D-37D4-AFAD54B5B81C}"/>
              </a:ext>
            </a:extLst>
          </p:cNvPr>
          <p:cNvSpPr txBox="1"/>
          <p:nvPr/>
        </p:nvSpPr>
        <p:spPr>
          <a:xfrm>
            <a:off x="1046096" y="1708158"/>
            <a:ext cx="2504017" cy="461665"/>
          </a:xfrm>
          <a:prstGeom prst="rect">
            <a:avLst/>
          </a:prstGeom>
          <a:noFill/>
        </p:spPr>
        <p:txBody>
          <a:bodyPr wrap="square">
            <a:spAutoFit/>
          </a:bodyPr>
          <a:lstStyle/>
          <a:p>
            <a:pPr algn="ctr"/>
            <a:r>
              <a:rPr lang="en-IE" sz="2400" b="1" dirty="0"/>
              <a:t>WHAT</a:t>
            </a:r>
          </a:p>
        </p:txBody>
      </p:sp>
      <p:sp>
        <p:nvSpPr>
          <p:cNvPr id="14" name="TextBox 13">
            <a:extLst>
              <a:ext uri="{FF2B5EF4-FFF2-40B4-BE49-F238E27FC236}">
                <a16:creationId xmlns:a16="http://schemas.microsoft.com/office/drawing/2014/main" id="{A6EB1FBB-239B-279D-CAA0-2B3B77646284}"/>
              </a:ext>
            </a:extLst>
          </p:cNvPr>
          <p:cNvSpPr txBox="1"/>
          <p:nvPr/>
        </p:nvSpPr>
        <p:spPr>
          <a:xfrm>
            <a:off x="4843990" y="1708158"/>
            <a:ext cx="2504017" cy="461665"/>
          </a:xfrm>
          <a:prstGeom prst="rect">
            <a:avLst/>
          </a:prstGeom>
          <a:noFill/>
        </p:spPr>
        <p:txBody>
          <a:bodyPr wrap="square">
            <a:spAutoFit/>
          </a:bodyPr>
          <a:lstStyle/>
          <a:p>
            <a:pPr algn="ctr"/>
            <a:r>
              <a:rPr lang="en-IE" sz="2400" b="1" dirty="0"/>
              <a:t>WHY</a:t>
            </a:r>
          </a:p>
        </p:txBody>
      </p:sp>
      <p:sp>
        <p:nvSpPr>
          <p:cNvPr id="15" name="TextBox 14">
            <a:extLst>
              <a:ext uri="{FF2B5EF4-FFF2-40B4-BE49-F238E27FC236}">
                <a16:creationId xmlns:a16="http://schemas.microsoft.com/office/drawing/2014/main" id="{467B7DD1-6D5E-81CC-3A5C-62923FD4E5A5}"/>
              </a:ext>
            </a:extLst>
          </p:cNvPr>
          <p:cNvSpPr txBox="1"/>
          <p:nvPr/>
        </p:nvSpPr>
        <p:spPr>
          <a:xfrm>
            <a:off x="8641887" y="1708158"/>
            <a:ext cx="2504017" cy="461665"/>
          </a:xfrm>
          <a:prstGeom prst="rect">
            <a:avLst/>
          </a:prstGeom>
          <a:noFill/>
        </p:spPr>
        <p:txBody>
          <a:bodyPr wrap="square">
            <a:spAutoFit/>
          </a:bodyPr>
          <a:lstStyle/>
          <a:p>
            <a:pPr algn="ctr"/>
            <a:r>
              <a:rPr lang="en-IE" sz="2400" b="1" dirty="0"/>
              <a:t>WHEN</a:t>
            </a:r>
          </a:p>
        </p:txBody>
      </p:sp>
      <p:sp>
        <p:nvSpPr>
          <p:cNvPr id="16" name="Arrow: Pentagon 15">
            <a:extLst>
              <a:ext uri="{FF2B5EF4-FFF2-40B4-BE49-F238E27FC236}">
                <a16:creationId xmlns:a16="http://schemas.microsoft.com/office/drawing/2014/main" id="{019F54EB-6931-D67B-A0A9-6A2A59D122F7}"/>
              </a:ext>
            </a:extLst>
          </p:cNvPr>
          <p:cNvSpPr/>
          <p:nvPr/>
        </p:nvSpPr>
        <p:spPr>
          <a:xfrm>
            <a:off x="4053016" y="233879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7" name="Arrow: Pentagon 16">
            <a:extLst>
              <a:ext uri="{FF2B5EF4-FFF2-40B4-BE49-F238E27FC236}">
                <a16:creationId xmlns:a16="http://schemas.microsoft.com/office/drawing/2014/main" id="{9BFB5456-AAC7-3A10-1852-55651ADFD752}"/>
              </a:ext>
            </a:extLst>
          </p:cNvPr>
          <p:cNvSpPr/>
          <p:nvPr/>
        </p:nvSpPr>
        <p:spPr>
          <a:xfrm>
            <a:off x="7850910" y="2346870"/>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8" name="Arrow: Pentagon 17">
            <a:extLst>
              <a:ext uri="{FF2B5EF4-FFF2-40B4-BE49-F238E27FC236}">
                <a16:creationId xmlns:a16="http://schemas.microsoft.com/office/drawing/2014/main" id="{0D6FAFE8-F79A-E589-F7F7-865A810A50DC}"/>
              </a:ext>
            </a:extLst>
          </p:cNvPr>
          <p:cNvSpPr/>
          <p:nvPr/>
        </p:nvSpPr>
        <p:spPr>
          <a:xfrm>
            <a:off x="4053016" y="4236796"/>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19" name="Arrow: Pentagon 18">
            <a:extLst>
              <a:ext uri="{FF2B5EF4-FFF2-40B4-BE49-F238E27FC236}">
                <a16:creationId xmlns:a16="http://schemas.microsoft.com/office/drawing/2014/main" id="{5325BAEC-E643-3387-3B62-D08E66851FA5}"/>
              </a:ext>
            </a:extLst>
          </p:cNvPr>
          <p:cNvSpPr/>
          <p:nvPr/>
        </p:nvSpPr>
        <p:spPr>
          <a:xfrm>
            <a:off x="7840131" y="4261024"/>
            <a:ext cx="288073" cy="1375394"/>
          </a:xfrm>
          <a:prstGeom prst="homePlate">
            <a:avLst/>
          </a:prstGeom>
          <a:solidFill>
            <a:schemeClr val="accent2"/>
          </a:solid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ln>
                <a:noFill/>
              </a:ln>
              <a:solidFill>
                <a:schemeClr val="accent1"/>
              </a:solidFill>
            </a:endParaRPr>
          </a:p>
        </p:txBody>
      </p:sp>
      <p:sp>
        <p:nvSpPr>
          <p:cNvPr id="21" name="TextBox 20">
            <a:extLst>
              <a:ext uri="{FF2B5EF4-FFF2-40B4-BE49-F238E27FC236}">
                <a16:creationId xmlns:a16="http://schemas.microsoft.com/office/drawing/2014/main" id="{9D83CC33-443D-E41E-2BA1-6CB7324BA268}"/>
              </a:ext>
            </a:extLst>
          </p:cNvPr>
          <p:cNvSpPr txBox="1"/>
          <p:nvPr/>
        </p:nvSpPr>
        <p:spPr>
          <a:xfrm>
            <a:off x="1" y="2556750"/>
            <a:ext cx="543194" cy="923330"/>
          </a:xfrm>
          <a:prstGeom prst="rect">
            <a:avLst/>
          </a:prstGeom>
          <a:noFill/>
        </p:spPr>
        <p:txBody>
          <a:bodyPr wrap="square">
            <a:spAutoFit/>
          </a:bodyPr>
          <a:lstStyle/>
          <a:p>
            <a:r>
              <a:rPr lang="en-IE" sz="5400" b="1" dirty="0"/>
              <a:t>1</a:t>
            </a:r>
            <a:endParaRPr lang="en-IE" sz="5400" dirty="0"/>
          </a:p>
        </p:txBody>
      </p:sp>
      <p:sp>
        <p:nvSpPr>
          <p:cNvPr id="22" name="TextBox 21">
            <a:extLst>
              <a:ext uri="{FF2B5EF4-FFF2-40B4-BE49-F238E27FC236}">
                <a16:creationId xmlns:a16="http://schemas.microsoft.com/office/drawing/2014/main" id="{21862948-34E5-65A6-4060-55355F9E2078}"/>
              </a:ext>
            </a:extLst>
          </p:cNvPr>
          <p:cNvSpPr txBox="1"/>
          <p:nvPr/>
        </p:nvSpPr>
        <p:spPr>
          <a:xfrm>
            <a:off x="10780" y="4470904"/>
            <a:ext cx="543194" cy="923330"/>
          </a:xfrm>
          <a:prstGeom prst="rect">
            <a:avLst/>
          </a:prstGeom>
          <a:noFill/>
        </p:spPr>
        <p:txBody>
          <a:bodyPr wrap="square">
            <a:spAutoFit/>
          </a:bodyPr>
          <a:lstStyle/>
          <a:p>
            <a:r>
              <a:rPr lang="en-IE" sz="5400" b="1" dirty="0"/>
              <a:t>2</a:t>
            </a:r>
            <a:endParaRPr lang="en-IE" sz="5400" dirty="0"/>
          </a:p>
        </p:txBody>
      </p:sp>
    </p:spTree>
    <p:extLst>
      <p:ext uri="{BB962C8B-B14F-4D97-AF65-F5344CB8AC3E}">
        <p14:creationId xmlns:p14="http://schemas.microsoft.com/office/powerpoint/2010/main" val="4781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a:xfrm>
            <a:off x="543195" y="258147"/>
            <a:ext cx="11267804" cy="990600"/>
          </a:xfrm>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856780635"/>
              </p:ext>
            </p:extLst>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4223838">
                <a:tc>
                  <a:txBody>
                    <a:bodyPr/>
                    <a:lstStyle/>
                    <a:p>
                      <a:pPr algn="l"/>
                      <a:r>
                        <a:rPr lang="en-US" sz="1200" dirty="0">
                          <a:solidFill>
                            <a:schemeClr val="bg2">
                              <a:lumMod val="50000"/>
                            </a:schemeClr>
                          </a:solidFill>
                          <a:latin typeface="+mn-lt"/>
                        </a:rPr>
                        <a:t>Laurent Crabbe</a:t>
                      </a:r>
                    </a:p>
                    <a:p>
                      <a:pPr algn="l"/>
                      <a:r>
                        <a:rPr lang="en-US" sz="1200" b="1" dirty="0">
                          <a:solidFill>
                            <a:schemeClr val="bg2">
                              <a:lumMod val="50000"/>
                            </a:schemeClr>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We still don’t have a response to our tickets related to the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flow. We require some feedback on the below tickets in order for us to progress. Can you please propose a few slots within the first two weeks of April for a </a:t>
                      </a:r>
                      <a:r>
                        <a:rPr lang="en-US" sz="1200" b="0" dirty="0" err="1">
                          <a:solidFill>
                            <a:schemeClr val="bg2">
                              <a:lumMod val="50000"/>
                            </a:schemeClr>
                          </a:solidFill>
                          <a:latin typeface="+mn-lt"/>
                        </a:rPr>
                        <a:t>Chwapi</a:t>
                      </a:r>
                      <a:r>
                        <a:rPr lang="en-US" sz="1200" b="0" dirty="0">
                          <a:solidFill>
                            <a:schemeClr val="bg2">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bg2">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 </a:t>
                      </a:r>
                      <a:r>
                        <a:rPr lang="en-US" sz="1200" b="0" dirty="0">
                          <a:solidFill>
                            <a:schemeClr val="bg2">
                              <a:lumMod val="50000"/>
                            </a:schemeClr>
                          </a:solidFill>
                          <a:latin typeface="+mn-lt"/>
                        </a:rPr>
                        <a:t>problem reconciling registration data and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INC0213527 - INC0212782 </a:t>
                      </a:r>
                      <a:r>
                        <a:rPr lang="en-US" sz="1200" b="0" dirty="0">
                          <a:solidFill>
                            <a:schemeClr val="bg2">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en-US" sz="1200" b="0" dirty="0">
                          <a:solidFill>
                            <a:schemeClr val="bg2">
                              <a:lumMod val="50000"/>
                            </a:schemeClr>
                          </a:solidFill>
                          <a:latin typeface="+mn-lt"/>
                        </a:rPr>
                        <a:t>Messages delivered to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with status ‘SENT’ which apparently were never sent to them. Verification by HD and INAMI yet to be finalized.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err="1">
                          <a:solidFill>
                            <a:schemeClr val="bg2">
                              <a:lumMod val="50000"/>
                            </a:schemeClr>
                          </a:solidFill>
                          <a:latin typeface="+mn-lt"/>
                        </a:rPr>
                        <a:t>MyCareNet</a:t>
                      </a:r>
                      <a:r>
                        <a:rPr lang="en-US" sz="1200" b="0" dirty="0">
                          <a:solidFill>
                            <a:schemeClr val="bg2">
                              <a:lumMod val="50000"/>
                            </a:schemeClr>
                          </a:solidFill>
                          <a:latin typeface="+mn-lt"/>
                        </a:rPr>
                        <a:t> messages sometimes receive an ‘INVALID’ status. Since mid-January, we are also receiving ‘ERROR’ messages. How do we address these issues and prevent them in the future?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RITM0014974 – </a:t>
                      </a:r>
                      <a:r>
                        <a:rPr lang="en-US" sz="1200" b="0" dirty="0">
                          <a:solidFill>
                            <a:schemeClr val="bg2">
                              <a:lumMod val="50000"/>
                            </a:schemeClr>
                          </a:solidFill>
                          <a:latin typeface="+mn-lt"/>
                        </a:rPr>
                        <a:t>Concerns all registries. Could you please only close tickets </a:t>
                      </a:r>
                      <a:r>
                        <a:rPr lang="en-US" sz="1200" b="1" dirty="0">
                          <a:solidFill>
                            <a:schemeClr val="bg2">
                              <a:lumMod val="50000"/>
                            </a:schemeClr>
                          </a:solidFill>
                          <a:latin typeface="+mn-lt"/>
                        </a:rPr>
                        <a:t>RITM0014218 </a:t>
                      </a:r>
                      <a:r>
                        <a:rPr lang="en-US" sz="1200" b="0" dirty="0">
                          <a:solidFill>
                            <a:schemeClr val="bg2">
                              <a:lumMod val="50000"/>
                            </a:schemeClr>
                          </a:solidFill>
                          <a:latin typeface="+mn-lt"/>
                        </a:rPr>
                        <a:t>and</a:t>
                      </a:r>
                      <a:r>
                        <a:rPr lang="en-US" sz="1200" b="1" dirty="0">
                          <a:solidFill>
                            <a:schemeClr val="bg2">
                              <a:lumMod val="50000"/>
                            </a:schemeClr>
                          </a:solidFill>
                          <a:latin typeface="+mn-lt"/>
                        </a:rPr>
                        <a:t> RITM0014315 </a:t>
                      </a:r>
                      <a:r>
                        <a:rPr lang="en-US" sz="1200" b="0" dirty="0">
                          <a:solidFill>
                            <a:schemeClr val="bg2">
                              <a:lumMod val="50000"/>
                            </a:schemeClr>
                          </a:solidFill>
                          <a:latin typeface="+mn-lt"/>
                        </a:rPr>
                        <a:t>once all registrations with ‘ARCHIVED’ status have been sent?</a:t>
                      </a:r>
                      <a:endParaRPr lang="en-US" sz="1400" b="1"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INC0212831 &amp; INC0213527 – </a:t>
                      </a:r>
                      <a:r>
                        <a:rPr lang="en-US" sz="1200" b="0" dirty="0">
                          <a:solidFill>
                            <a:schemeClr val="bg1">
                              <a:lumMod val="75000"/>
                            </a:schemeClr>
                          </a:solidFill>
                          <a:latin typeface="+mn-lt"/>
                        </a:rPr>
                        <a:t>Payload received. Currently being investigated by the development team. </a:t>
                      </a:r>
                      <a:r>
                        <a:rPr lang="en-US" sz="1200" b="0" dirty="0">
                          <a:solidFill>
                            <a:schemeClr val="bg2">
                              <a:lumMod val="50000"/>
                            </a:schemeClr>
                          </a:solidFill>
                          <a:latin typeface="+mn-lt"/>
                        </a:rPr>
                        <a:t>Still requires investigation for the first ticket. The second one is close to completion.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INC0213531 – </a:t>
                      </a:r>
                      <a:r>
                        <a:rPr lang="fr-BE" sz="1200" b="0" dirty="0" err="1">
                          <a:solidFill>
                            <a:schemeClr val="bg1">
                              <a:lumMod val="75000"/>
                            </a:schemeClr>
                          </a:solidFill>
                          <a:latin typeface="+mn-lt"/>
                        </a:rPr>
                        <a:t>Pending</a:t>
                      </a:r>
                      <a:r>
                        <a:rPr lang="fr-BE" sz="1200" b="0" dirty="0">
                          <a:solidFill>
                            <a:schemeClr val="bg1">
                              <a:lumMod val="75000"/>
                            </a:schemeClr>
                          </a:solidFill>
                          <a:latin typeface="+mn-lt"/>
                        </a:rPr>
                        <a:t> investigation. </a:t>
                      </a:r>
                      <a:r>
                        <a:rPr lang="fr-BE" sz="1200" b="0" dirty="0">
                          <a:solidFill>
                            <a:schemeClr val="bg2">
                              <a:lumMod val="50000"/>
                            </a:schemeClr>
                          </a:solidFill>
                          <a:latin typeface="+mn-lt"/>
                        </a:rPr>
                        <a:t>A </a:t>
                      </a:r>
                      <a:r>
                        <a:rPr lang="fr-BE" sz="1200" b="0" dirty="0" err="1">
                          <a:solidFill>
                            <a:schemeClr val="bg2">
                              <a:lumMod val="50000"/>
                            </a:schemeClr>
                          </a:solidFill>
                          <a:latin typeface="+mn-lt"/>
                        </a:rPr>
                        <a:t>reply</a:t>
                      </a:r>
                      <a:r>
                        <a:rPr lang="fr-BE" sz="1200" b="0" dirty="0">
                          <a:solidFill>
                            <a:schemeClr val="bg2">
                              <a:lumMod val="50000"/>
                            </a:schemeClr>
                          </a:solidFill>
                          <a:latin typeface="+mn-lt"/>
                        </a:rPr>
                        <a:t> </a:t>
                      </a:r>
                      <a:r>
                        <a:rPr lang="fr-BE" sz="1200" b="0" dirty="0">
                          <a:solidFill>
                            <a:srgbClr val="767171"/>
                          </a:solidFill>
                          <a:latin typeface="+mn-lt"/>
                        </a:rPr>
                        <a:t>has</a:t>
                      </a:r>
                      <a:r>
                        <a:rPr lang="fr-BE" sz="1200" b="0" dirty="0">
                          <a:solidFill>
                            <a:schemeClr val="bg2">
                              <a:lumMod val="50000"/>
                            </a:schemeClr>
                          </a:solidFill>
                          <a:latin typeface="+mn-lt"/>
                        </a:rPr>
                        <a:t> been </a:t>
                      </a:r>
                      <a:r>
                        <a:rPr lang="fr-BE" sz="1200" b="0" dirty="0" err="1">
                          <a:solidFill>
                            <a:schemeClr val="bg2">
                              <a:lumMod val="50000"/>
                            </a:schemeClr>
                          </a:solidFill>
                          <a:latin typeface="+mn-lt"/>
                        </a:rPr>
                        <a:t>added</a:t>
                      </a:r>
                      <a:r>
                        <a:rPr lang="fr-BE" sz="1200" b="0" dirty="0">
                          <a:solidFill>
                            <a:schemeClr val="bg2">
                              <a:lumMod val="50000"/>
                            </a:schemeClr>
                          </a:solidFill>
                          <a:latin typeface="+mn-lt"/>
                        </a:rPr>
                        <a:t> to the ticket</a:t>
                      </a:r>
                      <a:endParaRPr lang="en-US" sz="1200" b="0" kern="1200" dirty="0">
                        <a:solidFill>
                          <a:schemeClr val="bg2">
                            <a:lumMod val="50000"/>
                          </a:schemeClr>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50000"/>
                            </a:schemeClr>
                          </a:solidFill>
                          <a:latin typeface="+mn-lt"/>
                        </a:rPr>
                        <a:t>INC0213529 – </a:t>
                      </a:r>
                      <a:r>
                        <a:rPr lang="en-US" sz="1200" b="0" dirty="0">
                          <a:solidFill>
                            <a:schemeClr val="bg1">
                              <a:lumMod val="75000"/>
                            </a:schemeClr>
                          </a:solidFill>
                          <a:latin typeface="+mn-lt"/>
                        </a:rPr>
                        <a:t>We detected a total of 19 errors for </a:t>
                      </a:r>
                      <a:r>
                        <a:rPr lang="en-US" sz="1200" b="0" dirty="0" err="1">
                          <a:solidFill>
                            <a:schemeClr val="bg1">
                              <a:lumMod val="75000"/>
                            </a:schemeClr>
                          </a:solidFill>
                          <a:latin typeface="+mn-lt"/>
                        </a:rPr>
                        <a:t>Chwapi</a:t>
                      </a:r>
                      <a:r>
                        <a:rPr lang="en-US" sz="1200" b="0" dirty="0">
                          <a:solidFill>
                            <a:schemeClr val="bg1">
                              <a:lumMod val="75000"/>
                            </a:schemeClr>
                          </a:solidFill>
                          <a:latin typeface="+mn-lt"/>
                        </a:rPr>
                        <a:t>, which we will be investigating. As a side note, most of the time an error occurs it is due to communication with </a:t>
                      </a:r>
                      <a:r>
                        <a:rPr lang="en-US" sz="1200" b="0" dirty="0" err="1">
                          <a:solidFill>
                            <a:schemeClr val="bg1">
                              <a:lumMod val="75000"/>
                            </a:schemeClr>
                          </a:solidFill>
                          <a:latin typeface="+mn-lt"/>
                        </a:rPr>
                        <a:t>MyCareNet</a:t>
                      </a:r>
                      <a:r>
                        <a:rPr lang="en-US" sz="1200" b="0" dirty="0">
                          <a:solidFill>
                            <a:schemeClr val="bg1">
                              <a:lumMod val="75000"/>
                            </a:schemeClr>
                          </a:solidFill>
                          <a:latin typeface="+mn-lt"/>
                        </a:rPr>
                        <a:t>. A solution would be for us to re-process them. </a:t>
                      </a:r>
                      <a:r>
                        <a:rPr lang="en-US" sz="1200" b="0" dirty="0">
                          <a:solidFill>
                            <a:schemeClr val="bg2">
                              <a:lumMod val="50000"/>
                            </a:schemeClr>
                          </a:solidFill>
                          <a:latin typeface="+mn-lt"/>
                        </a:rPr>
                        <a:t>Ticket has been closed.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kern="1200" dirty="0">
                          <a:solidFill>
                            <a:schemeClr val="bg2">
                              <a:lumMod val="50000"/>
                            </a:schemeClr>
                          </a:solidFill>
                          <a:effectLst/>
                          <a:latin typeface="+mn-lt"/>
                          <a:ea typeface="+mn-ea"/>
                          <a:cs typeface="+mn-cs"/>
                        </a:rPr>
                        <a:t>Update – No more errors for </a:t>
                      </a:r>
                      <a:r>
                        <a:rPr lang="en-US" sz="1200" b="1" i="0" u="none" kern="1200" dirty="0" err="1">
                          <a:solidFill>
                            <a:schemeClr val="bg2">
                              <a:lumMod val="50000"/>
                            </a:schemeClr>
                          </a:solidFill>
                          <a:effectLst/>
                          <a:latin typeface="+mn-lt"/>
                          <a:ea typeface="+mn-ea"/>
                          <a:cs typeface="+mn-cs"/>
                        </a:rPr>
                        <a:t>Chwapi</a:t>
                      </a:r>
                      <a:r>
                        <a:rPr lang="en-US" sz="1200" b="1" i="0" u="none" kern="1200" dirty="0">
                          <a:solidFill>
                            <a:schemeClr val="bg2">
                              <a:lumMod val="50000"/>
                            </a:schemeClr>
                          </a:solidFill>
                          <a:effectLst/>
                          <a:latin typeface="+mn-lt"/>
                          <a:ea typeface="+mn-ea"/>
                          <a:cs typeface="+mn-cs"/>
                        </a:rPr>
                        <a:t>.</a:t>
                      </a:r>
                      <a:r>
                        <a:rPr lang="en-US" sz="1200" b="0" i="0" u="none" kern="1200" dirty="0">
                          <a:solidFill>
                            <a:schemeClr val="bg2">
                              <a:lumMod val="50000"/>
                            </a:schemeClr>
                          </a:solidFill>
                          <a:effectLst/>
                          <a:latin typeface="+mn-lt"/>
                          <a:ea typeface="+mn-ea"/>
                          <a:cs typeface="+mn-cs"/>
                        </a:rPr>
                        <a:t> </a:t>
                      </a:r>
                      <a:r>
                        <a:rPr lang="en-US" sz="1200" b="1" i="0" u="none" kern="1200" dirty="0">
                          <a:solidFill>
                            <a:schemeClr val="bg2">
                              <a:lumMod val="50000"/>
                            </a:schemeClr>
                          </a:solidFill>
                          <a:effectLst/>
                          <a:latin typeface="+mn-lt"/>
                          <a:ea typeface="+mn-ea"/>
                          <a:cs typeface="+mn-cs"/>
                        </a:rPr>
                        <a:t>Fixed on 17/04/2024.</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263976482"/>
              </p:ext>
            </p:extLst>
          </p:nvPr>
        </p:nvGraphicFramePr>
        <p:xfrm>
          <a:off x="316523" y="1388726"/>
          <a:ext cx="11494476" cy="222282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200" b="0" dirty="0">
                          <a:solidFill>
                            <a:schemeClr val="tx1"/>
                          </a:solidFill>
                          <a:latin typeface="+mn-lt"/>
                        </a:rPr>
                        <a:t>Lisa Koninckx</a:t>
                      </a:r>
                    </a:p>
                    <a:p>
                      <a:pPr algn="l"/>
                      <a:r>
                        <a:rPr lang="en-US" sz="1200" b="1" dirty="0" err="1">
                          <a:solidFill>
                            <a:schemeClr val="tx1"/>
                          </a:solidFill>
                          <a:latin typeface="+mn-lt"/>
                        </a:rPr>
                        <a:t>Chipsoft</a:t>
                      </a:r>
                      <a:endParaRPr lang="en-US" sz="1200" b="1"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During last Friday's ICT information session, Annelies and I asked a question about displaying error messages during CSV upload.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submitted a ticket with an example for this, see text below. Could you please take a look and see if this process can be further optimized?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We created ticket </a:t>
                      </a:r>
                      <a:r>
                        <a:rPr lang="en-US" sz="1200" b="1" dirty="0">
                          <a:solidFill>
                            <a:schemeClr val="tx1">
                              <a:lumMod val="50000"/>
                            </a:schemeClr>
                          </a:solidFill>
                          <a:latin typeface="+mn-lt"/>
                        </a:rPr>
                        <a:t>RITM0015304</a:t>
                      </a:r>
                      <a:r>
                        <a:rPr lang="en-US" sz="1200" dirty="0">
                          <a:solidFill>
                            <a:schemeClr val="tx1">
                              <a:lumMod val="50000"/>
                            </a:schemeClr>
                          </a:solidFill>
                          <a:latin typeface="+mn-lt"/>
                        </a:rPr>
                        <a:t> for this question.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Resolution in progress.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200" b="0" dirty="0">
                          <a:solidFill>
                            <a:schemeClr val="tx1"/>
                          </a:solidFill>
                          <a:latin typeface="+mn-lt"/>
                        </a:rPr>
                        <a:t>Florin </a:t>
                      </a:r>
                      <a:r>
                        <a:rPr lang="en-US" sz="1200" b="0" dirty="0" err="1">
                          <a:solidFill>
                            <a:schemeClr val="tx1"/>
                          </a:solidFill>
                          <a:latin typeface="+mn-lt"/>
                        </a:rPr>
                        <a:t>Petrisor</a:t>
                      </a:r>
                      <a:endParaRPr lang="en-US" sz="1200" b="0" dirty="0">
                        <a:solidFill>
                          <a:schemeClr val="tx1"/>
                        </a:solidFill>
                        <a:latin typeface="+mn-lt"/>
                      </a:endParaRPr>
                    </a:p>
                    <a:p>
                      <a:pPr algn="l"/>
                      <a:r>
                        <a:rPr lang="en-US" sz="1200" b="1" dirty="0" err="1">
                          <a:solidFill>
                            <a:schemeClr val="tx1"/>
                          </a:solidFill>
                          <a:latin typeface="+mn-lt"/>
                        </a:rPr>
                        <a:t>Chirec</a:t>
                      </a:r>
                      <a:r>
                        <a:rPr lang="en-US" sz="1200" b="1" dirty="0">
                          <a:solidFill>
                            <a:schemeClr val="tx1"/>
                          </a:solidFill>
                          <a:latin typeface="+mn-lt"/>
                        </a:rPr>
                        <a:t> Delta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schemeClr>
                          </a:solidFill>
                          <a:latin typeface="+mn-lt"/>
                        </a:rPr>
                        <a:t>Our Linux HD4DP V2 server is no longer responding. Our infra team needs help to re-cooperate this server. Can we use a backup to re-cooperate the server? Thank you in advance for your quick response. (</a:t>
                      </a:r>
                      <a:r>
                        <a:rPr lang="en-US" sz="1200" b="1" dirty="0">
                          <a:solidFill>
                            <a:schemeClr val="tx1">
                              <a:lumMod val="50000"/>
                            </a:schemeClr>
                          </a:solidFill>
                          <a:latin typeface="+mn-lt"/>
                        </a:rPr>
                        <a:t>INC0213757</a:t>
                      </a:r>
                      <a:r>
                        <a:rPr lang="en-US" sz="1200" dirty="0">
                          <a:solidFill>
                            <a:schemeClr val="tx1">
                              <a:lumMod val="50000"/>
                            </a:schemeClr>
                          </a:solidFill>
                          <a:latin typeface="+mn-lt"/>
                        </a:rPr>
                        <a:t>)</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latin typeface="+mn-lt"/>
                        </a:rPr>
                        <a:t>In progress. We’ll need to contact you in order to resolve the issue</a:t>
                      </a:r>
                      <a:r>
                        <a:rPr lang="en-US" sz="1200" dirty="0">
                          <a:solidFill>
                            <a:schemeClr val="tx1">
                              <a:lumMod val="50000"/>
                            </a:schemeClr>
                          </a:solidFill>
                          <a:latin typeface="+mn-lt"/>
                        </a:rPr>
                        <a:t>. Operations team is still in the process of investigating.</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3310278"/>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73816</TotalTime>
  <Words>581</Words>
  <Application>Microsoft Office PowerPoint</Application>
  <PresentationFormat>Widescreen</PresentationFormat>
  <Paragraphs>66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Wingdings</vt:lpstr>
      <vt:lpstr>SC_theme</vt:lpstr>
      <vt:lpstr>ICT Info session 03/05/ 2024</vt:lpstr>
      <vt:lpstr>CONTENTS</vt:lpstr>
      <vt:lpstr>ANNOUNCEMENTS </vt:lpstr>
      <vt:lpstr>OPEN QUESTIONS – Previous session </vt:lpstr>
      <vt:lpstr>OPEN QUESTIONS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1141</cp:revision>
  <dcterms:created xsi:type="dcterms:W3CDTF">2018-09-19T06:42:22Z</dcterms:created>
  <dcterms:modified xsi:type="dcterms:W3CDTF">2024-05-02T11:02:08Z</dcterms:modified>
</cp:coreProperties>
</file>