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305" r:id="rId2"/>
    <p:sldId id="440" r:id="rId3"/>
    <p:sldId id="466" r:id="rId4"/>
    <p:sldId id="446" r:id="rId5"/>
    <p:sldId id="467" r:id="rId6"/>
    <p:sldId id="468" r:id="rId7"/>
    <p:sldId id="469" r:id="rId8"/>
    <p:sldId id="437" r:id="rId9"/>
    <p:sldId id="451" r:id="rId10"/>
    <p:sldId id="447" r:id="rId1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1" autoAdjust="0"/>
    <p:restoredTop sz="84649" autoAdjust="0"/>
  </p:normalViewPr>
  <p:slideViewPr>
    <p:cSldViewPr snapToGrid="0" showGuides="1">
      <p:cViewPr>
        <p:scale>
          <a:sx n="90" d="100"/>
          <a:sy n="90" d="100"/>
        </p:scale>
        <p:origin x="302" y="53"/>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17-04-24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17-04-24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19 / 04 / 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457200" indent="-457200">
              <a:buFont typeface="+mj-lt"/>
              <a:buAutoNum type="arabicPeriod"/>
            </a:pPr>
            <a:r>
              <a:rPr lang="en-IE" dirty="0"/>
              <a:t>EAM 3.0 documentation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sp>
        <p:nvSpPr>
          <p:cNvPr id="6" name="Rectangle 5">
            <a:extLst>
              <a:ext uri="{FF2B5EF4-FFF2-40B4-BE49-F238E27FC236}">
                <a16:creationId xmlns:a16="http://schemas.microsoft.com/office/drawing/2014/main" id="{1AC02525-7E2E-4A72-AFE1-EE0A6DD1FF7C}"/>
              </a:ext>
            </a:extLst>
          </p:cNvPr>
          <p:cNvSpPr/>
          <p:nvPr/>
        </p:nvSpPr>
        <p:spPr>
          <a:xfrm>
            <a:off x="543195"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Spine Surgery (</a:t>
            </a:r>
            <a:r>
              <a:rPr lang="en-US" sz="1400" b="1" dirty="0">
                <a:solidFill>
                  <a:schemeClr val="tx1"/>
                </a:solidFill>
              </a:rPr>
              <a:t>HDBP0240)</a:t>
            </a:r>
            <a:endParaRPr lang="en-GB" sz="1400" b="1" dirty="0">
              <a:solidFill>
                <a:schemeClr val="tx1"/>
              </a:solidFill>
            </a:endParaRPr>
          </a:p>
          <a:p>
            <a:pPr algn="ctr" defTabSz="609585">
              <a:defRPr/>
            </a:pPr>
            <a:br>
              <a:rPr lang="en-GB" sz="1400" dirty="0">
                <a:solidFill>
                  <a:schemeClr val="tx1"/>
                </a:solidFill>
              </a:rPr>
            </a:br>
            <a:r>
              <a:rPr lang="en-IE" sz="1400" dirty="0">
                <a:solidFill>
                  <a:schemeClr val="tx1"/>
                </a:solidFill>
              </a:rPr>
              <a:t>Business Key fix</a:t>
            </a:r>
            <a:endParaRPr lang="en-US" sz="1333" dirty="0">
              <a:solidFill>
                <a:schemeClr val="tx1"/>
              </a:solidFill>
              <a:latin typeface="Open Sans"/>
            </a:endParaRPr>
          </a:p>
        </p:txBody>
      </p:sp>
      <p:sp>
        <p:nvSpPr>
          <p:cNvPr id="7" name="Rectangle 6">
            <a:extLst>
              <a:ext uri="{FF2B5EF4-FFF2-40B4-BE49-F238E27FC236}">
                <a16:creationId xmlns:a16="http://schemas.microsoft.com/office/drawing/2014/main" id="{56B052F5-4AEA-404B-BD49-F4FCAED208F5}"/>
              </a:ext>
            </a:extLst>
          </p:cNvPr>
          <p:cNvSpPr/>
          <p:nvPr/>
        </p:nvSpPr>
        <p:spPr>
          <a:xfrm>
            <a:off x="4341089"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IE" sz="1400" b="1" dirty="0">
              <a:solidFill>
                <a:schemeClr val="tx1"/>
              </a:solidFill>
            </a:endParaRPr>
          </a:p>
          <a:p>
            <a:pPr algn="ctr" defTabSz="609585">
              <a:defRPr/>
            </a:pPr>
            <a:r>
              <a:rPr lang="en-US" sz="1400" b="1" dirty="0">
                <a:solidFill>
                  <a:schemeClr val="tx1"/>
                </a:solidFill>
              </a:rPr>
              <a:t>Solve the current incomplete and incorrect business key issues</a:t>
            </a:r>
            <a:endParaRPr lang="en-US" sz="1333" dirty="0">
              <a:solidFill>
                <a:schemeClr val="tx1"/>
              </a:solidFill>
              <a:latin typeface="Open Sans"/>
            </a:endParaRPr>
          </a:p>
        </p:txBody>
      </p:sp>
      <p:sp>
        <p:nvSpPr>
          <p:cNvPr id="8" name="Rectangle 7">
            <a:extLst>
              <a:ext uri="{FF2B5EF4-FFF2-40B4-BE49-F238E27FC236}">
                <a16:creationId xmlns:a16="http://schemas.microsoft.com/office/drawing/2014/main" id="{FC262B70-B582-45AF-8140-FC1409097E63}"/>
              </a:ext>
            </a:extLst>
          </p:cNvPr>
          <p:cNvSpPr/>
          <p:nvPr/>
        </p:nvSpPr>
        <p:spPr>
          <a:xfrm>
            <a:off x="8138984" y="2322642"/>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Thursday 18</a:t>
            </a:r>
            <a:r>
              <a:rPr lang="en-GB" sz="1400" b="1" baseline="30000" dirty="0">
                <a:solidFill>
                  <a:schemeClr val="tx1"/>
                </a:solidFill>
              </a:rPr>
              <a:t>th</a:t>
            </a:r>
            <a:r>
              <a:rPr lang="en-GB" sz="1400" b="1" dirty="0">
                <a:solidFill>
                  <a:schemeClr val="tx1"/>
                </a:solidFill>
              </a:rPr>
              <a:t> April</a:t>
            </a:r>
          </a:p>
          <a:p>
            <a:pPr algn="ctr" defTabSz="609585">
              <a:defRPr/>
            </a:pPr>
            <a:r>
              <a:rPr lang="en-IE" sz="1400" dirty="0">
                <a:solidFill>
                  <a:schemeClr val="tx1"/>
                </a:solidFill>
              </a:rPr>
              <a:t>Registrations won’t be possible</a:t>
            </a:r>
          </a:p>
          <a:p>
            <a:pPr algn="ctr" defTabSz="609585">
              <a:defRPr/>
            </a:pPr>
            <a:endParaRPr lang="en-IE" sz="1400" dirty="0">
              <a:solidFill>
                <a:schemeClr val="tx1"/>
              </a:solidFill>
            </a:endParaRPr>
          </a:p>
          <a:p>
            <a:pPr algn="ctr" defTabSz="609585">
              <a:defRPr/>
            </a:pPr>
            <a:r>
              <a:rPr lang="en-IE" sz="1400" b="1" dirty="0">
                <a:solidFill>
                  <a:schemeClr val="tx1"/>
                </a:solidFill>
              </a:rPr>
              <a:t>Wednesday 24th April</a:t>
            </a:r>
          </a:p>
          <a:p>
            <a:pPr algn="ctr" defTabSz="609585">
              <a:defRPr/>
            </a:pPr>
            <a:r>
              <a:rPr lang="en-IE" sz="1400" dirty="0">
                <a:solidFill>
                  <a:schemeClr val="tx1"/>
                </a:solidFill>
              </a:rPr>
              <a:t>Confirmation of Go/No-Go</a:t>
            </a:r>
          </a:p>
          <a:p>
            <a:pPr algn="ctr" defTabSz="609585">
              <a:defRPr/>
            </a:pPr>
            <a:endParaRPr lang="en-US" sz="1333" dirty="0">
              <a:solidFill>
                <a:schemeClr val="tx1"/>
              </a:solidFill>
              <a:latin typeface="Open Sans"/>
            </a:endParaRPr>
          </a:p>
        </p:txBody>
      </p:sp>
      <p:sp>
        <p:nvSpPr>
          <p:cNvPr id="9" name="Rectangle 8">
            <a:extLst>
              <a:ext uri="{FF2B5EF4-FFF2-40B4-BE49-F238E27FC236}">
                <a16:creationId xmlns:a16="http://schemas.microsoft.com/office/drawing/2014/main" id="{3C9938B3-EA2E-42F9-8927-06C30D863630}"/>
              </a:ext>
            </a:extLst>
          </p:cNvPr>
          <p:cNvSpPr/>
          <p:nvPr/>
        </p:nvSpPr>
        <p:spPr>
          <a:xfrm>
            <a:off x="543195"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200" b="1" dirty="0">
              <a:solidFill>
                <a:schemeClr val="tx1"/>
              </a:solidFill>
            </a:endParaRPr>
          </a:p>
          <a:p>
            <a:pPr algn="ctr" defTabSz="609585">
              <a:defRPr/>
            </a:pPr>
            <a:r>
              <a:rPr lang="en-GB" sz="1400" b="1" dirty="0">
                <a:solidFill>
                  <a:schemeClr val="tx1"/>
                </a:solidFill>
              </a:rPr>
              <a:t>DOCs website</a:t>
            </a:r>
          </a:p>
          <a:p>
            <a:pPr algn="ctr" defTabSz="609585">
              <a:defRPr/>
            </a:pPr>
            <a:br>
              <a:rPr lang="en-GB" sz="1400" dirty="0">
                <a:solidFill>
                  <a:schemeClr val="tx1"/>
                </a:solidFill>
              </a:rPr>
            </a:br>
            <a:r>
              <a:rPr lang="en-IE" sz="1400" dirty="0">
                <a:solidFill>
                  <a:schemeClr val="tx1"/>
                </a:solidFill>
              </a:rPr>
              <a:t>EAM 3.0 documentation</a:t>
            </a:r>
            <a:endParaRPr lang="en-US" sz="1400" dirty="0">
              <a:solidFill>
                <a:schemeClr val="tx1"/>
              </a:solidFill>
              <a:latin typeface="Open Sans"/>
            </a:endParaRPr>
          </a:p>
        </p:txBody>
      </p:sp>
      <p:sp>
        <p:nvSpPr>
          <p:cNvPr id="10" name="Rectangle 9">
            <a:extLst>
              <a:ext uri="{FF2B5EF4-FFF2-40B4-BE49-F238E27FC236}">
                <a16:creationId xmlns:a16="http://schemas.microsoft.com/office/drawing/2014/main" id="{B34F6C8B-B285-4B88-876C-340AE8E21A8D}"/>
              </a:ext>
            </a:extLst>
          </p:cNvPr>
          <p:cNvSpPr/>
          <p:nvPr/>
        </p:nvSpPr>
        <p:spPr>
          <a:xfrm>
            <a:off x="4341089"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IE" sz="1400" b="1" dirty="0">
              <a:solidFill>
                <a:schemeClr val="tx1"/>
              </a:solidFill>
            </a:endParaRPr>
          </a:p>
          <a:p>
            <a:pPr algn="ctr" defTabSz="609585">
              <a:defRPr/>
            </a:pPr>
            <a:r>
              <a:rPr lang="en-GB" sz="1400" b="1" dirty="0">
                <a:solidFill>
                  <a:schemeClr val="tx1"/>
                </a:solidFill>
              </a:rPr>
              <a:t>Streamlined the documentation to make it more user-friendly. User feedback driven.</a:t>
            </a:r>
          </a:p>
          <a:p>
            <a:pPr algn="ctr" defTabSz="609585">
              <a:defRPr/>
            </a:pPr>
            <a:br>
              <a:rPr lang="en-GB" sz="1400" dirty="0">
                <a:solidFill>
                  <a:schemeClr val="tx1"/>
                </a:solidFill>
              </a:rPr>
            </a:br>
            <a:endParaRPr lang="en-US" sz="1333" dirty="0">
              <a:solidFill>
                <a:schemeClr val="tx1"/>
              </a:solidFill>
              <a:latin typeface="Open Sans"/>
            </a:endParaRPr>
          </a:p>
        </p:txBody>
      </p:sp>
      <p:sp>
        <p:nvSpPr>
          <p:cNvPr id="11" name="Rectangle 10">
            <a:extLst>
              <a:ext uri="{FF2B5EF4-FFF2-40B4-BE49-F238E27FC236}">
                <a16:creationId xmlns:a16="http://schemas.microsoft.com/office/drawing/2014/main" id="{761150A8-E8A9-46AD-B477-CAB02D931CCE}"/>
              </a:ext>
            </a:extLst>
          </p:cNvPr>
          <p:cNvSpPr/>
          <p:nvPr/>
        </p:nvSpPr>
        <p:spPr>
          <a:xfrm>
            <a:off x="8138984" y="426102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en-GB" sz="1400" b="1" dirty="0">
                <a:solidFill>
                  <a:schemeClr val="tx1"/>
                </a:solidFill>
              </a:rPr>
              <a:t>Wednesday 17</a:t>
            </a:r>
            <a:r>
              <a:rPr lang="en-GB" sz="1400" b="1" baseline="30000" dirty="0">
                <a:solidFill>
                  <a:schemeClr val="tx1"/>
                </a:solidFill>
              </a:rPr>
              <a:t>th</a:t>
            </a:r>
            <a:r>
              <a:rPr lang="en-GB" sz="1400" b="1" dirty="0">
                <a:solidFill>
                  <a:schemeClr val="tx1"/>
                </a:solidFill>
              </a:rPr>
              <a:t> April</a:t>
            </a:r>
          </a:p>
          <a:p>
            <a:pPr algn="ctr" defTabSz="609585">
              <a:defRPr/>
            </a:pPr>
            <a:br>
              <a:rPr lang="en-GB" sz="1400" dirty="0">
                <a:solidFill>
                  <a:schemeClr val="tx1"/>
                </a:solidFill>
              </a:rPr>
            </a:br>
            <a:endParaRPr lang="en-US" sz="1333" dirty="0">
              <a:solidFill>
                <a:schemeClr val="tx1"/>
              </a:solidFill>
              <a:latin typeface="Open Sans"/>
            </a:endParaRPr>
          </a:p>
        </p:txBody>
      </p:sp>
      <p:sp>
        <p:nvSpPr>
          <p:cNvPr id="13" name="TextBox 12">
            <a:extLst>
              <a:ext uri="{FF2B5EF4-FFF2-40B4-BE49-F238E27FC236}">
                <a16:creationId xmlns:a16="http://schemas.microsoft.com/office/drawing/2014/main" id="{8D0B93A1-B57C-703D-37D4-AFAD54B5B81C}"/>
              </a:ext>
            </a:extLst>
          </p:cNvPr>
          <p:cNvSpPr txBox="1"/>
          <p:nvPr/>
        </p:nvSpPr>
        <p:spPr>
          <a:xfrm>
            <a:off x="1046096" y="1708158"/>
            <a:ext cx="2504017" cy="461665"/>
          </a:xfrm>
          <a:prstGeom prst="rect">
            <a:avLst/>
          </a:prstGeom>
          <a:noFill/>
        </p:spPr>
        <p:txBody>
          <a:bodyPr wrap="square">
            <a:spAutoFit/>
          </a:bodyPr>
          <a:lstStyle/>
          <a:p>
            <a:pPr algn="ctr"/>
            <a:r>
              <a:rPr lang="en-IE" sz="2400" b="1" dirty="0"/>
              <a:t>WHAT</a:t>
            </a:r>
          </a:p>
        </p:txBody>
      </p:sp>
      <p:sp>
        <p:nvSpPr>
          <p:cNvPr id="14" name="TextBox 13">
            <a:extLst>
              <a:ext uri="{FF2B5EF4-FFF2-40B4-BE49-F238E27FC236}">
                <a16:creationId xmlns:a16="http://schemas.microsoft.com/office/drawing/2014/main" id="{A6EB1FBB-239B-279D-CAA0-2B3B77646284}"/>
              </a:ext>
            </a:extLst>
          </p:cNvPr>
          <p:cNvSpPr txBox="1"/>
          <p:nvPr/>
        </p:nvSpPr>
        <p:spPr>
          <a:xfrm>
            <a:off x="4843990" y="1708158"/>
            <a:ext cx="2504017" cy="461665"/>
          </a:xfrm>
          <a:prstGeom prst="rect">
            <a:avLst/>
          </a:prstGeom>
          <a:noFill/>
        </p:spPr>
        <p:txBody>
          <a:bodyPr wrap="square">
            <a:spAutoFit/>
          </a:bodyPr>
          <a:lstStyle/>
          <a:p>
            <a:pPr algn="ctr"/>
            <a:r>
              <a:rPr lang="en-IE" sz="2400" b="1" dirty="0"/>
              <a:t>WHY</a:t>
            </a:r>
          </a:p>
        </p:txBody>
      </p:sp>
      <p:sp>
        <p:nvSpPr>
          <p:cNvPr id="15" name="TextBox 14">
            <a:extLst>
              <a:ext uri="{FF2B5EF4-FFF2-40B4-BE49-F238E27FC236}">
                <a16:creationId xmlns:a16="http://schemas.microsoft.com/office/drawing/2014/main" id="{467B7DD1-6D5E-81CC-3A5C-62923FD4E5A5}"/>
              </a:ext>
            </a:extLst>
          </p:cNvPr>
          <p:cNvSpPr txBox="1"/>
          <p:nvPr/>
        </p:nvSpPr>
        <p:spPr>
          <a:xfrm>
            <a:off x="8641887" y="1708158"/>
            <a:ext cx="2504017" cy="461665"/>
          </a:xfrm>
          <a:prstGeom prst="rect">
            <a:avLst/>
          </a:prstGeom>
          <a:noFill/>
        </p:spPr>
        <p:txBody>
          <a:bodyPr wrap="square">
            <a:spAutoFit/>
          </a:bodyPr>
          <a:lstStyle/>
          <a:p>
            <a:pPr algn="ctr"/>
            <a:r>
              <a:rPr lang="en-IE" sz="2400" b="1" dirty="0"/>
              <a:t>WHEN</a:t>
            </a:r>
          </a:p>
        </p:txBody>
      </p:sp>
      <p:sp>
        <p:nvSpPr>
          <p:cNvPr id="16" name="Arrow: Pentagon 15">
            <a:extLst>
              <a:ext uri="{FF2B5EF4-FFF2-40B4-BE49-F238E27FC236}">
                <a16:creationId xmlns:a16="http://schemas.microsoft.com/office/drawing/2014/main" id="{019F54EB-6931-D67B-A0A9-6A2A59D122F7}"/>
              </a:ext>
            </a:extLst>
          </p:cNvPr>
          <p:cNvSpPr/>
          <p:nvPr/>
        </p:nvSpPr>
        <p:spPr>
          <a:xfrm>
            <a:off x="4053016" y="233879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7" name="Arrow: Pentagon 16">
            <a:extLst>
              <a:ext uri="{FF2B5EF4-FFF2-40B4-BE49-F238E27FC236}">
                <a16:creationId xmlns:a16="http://schemas.microsoft.com/office/drawing/2014/main" id="{9BFB5456-AAC7-3A10-1852-55651ADFD752}"/>
              </a:ext>
            </a:extLst>
          </p:cNvPr>
          <p:cNvSpPr/>
          <p:nvPr/>
        </p:nvSpPr>
        <p:spPr>
          <a:xfrm>
            <a:off x="7850910" y="2346870"/>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8" name="Arrow: Pentagon 17">
            <a:extLst>
              <a:ext uri="{FF2B5EF4-FFF2-40B4-BE49-F238E27FC236}">
                <a16:creationId xmlns:a16="http://schemas.microsoft.com/office/drawing/2014/main" id="{0D6FAFE8-F79A-E589-F7F7-865A810A50DC}"/>
              </a:ext>
            </a:extLst>
          </p:cNvPr>
          <p:cNvSpPr/>
          <p:nvPr/>
        </p:nvSpPr>
        <p:spPr>
          <a:xfrm>
            <a:off x="4053016" y="4236796"/>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9" name="Arrow: Pentagon 18">
            <a:extLst>
              <a:ext uri="{FF2B5EF4-FFF2-40B4-BE49-F238E27FC236}">
                <a16:creationId xmlns:a16="http://schemas.microsoft.com/office/drawing/2014/main" id="{5325BAEC-E643-3387-3B62-D08E66851FA5}"/>
              </a:ext>
            </a:extLst>
          </p:cNvPr>
          <p:cNvSpPr/>
          <p:nvPr/>
        </p:nvSpPr>
        <p:spPr>
          <a:xfrm>
            <a:off x="7840131" y="426102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21" name="TextBox 20">
            <a:extLst>
              <a:ext uri="{FF2B5EF4-FFF2-40B4-BE49-F238E27FC236}">
                <a16:creationId xmlns:a16="http://schemas.microsoft.com/office/drawing/2014/main" id="{9D83CC33-443D-E41E-2BA1-6CB7324BA268}"/>
              </a:ext>
            </a:extLst>
          </p:cNvPr>
          <p:cNvSpPr txBox="1"/>
          <p:nvPr/>
        </p:nvSpPr>
        <p:spPr>
          <a:xfrm>
            <a:off x="1" y="2556750"/>
            <a:ext cx="543194" cy="923330"/>
          </a:xfrm>
          <a:prstGeom prst="rect">
            <a:avLst/>
          </a:prstGeom>
          <a:noFill/>
        </p:spPr>
        <p:txBody>
          <a:bodyPr wrap="square">
            <a:spAutoFit/>
          </a:bodyPr>
          <a:lstStyle/>
          <a:p>
            <a:r>
              <a:rPr lang="en-IE" sz="5400" b="1" dirty="0"/>
              <a:t>1</a:t>
            </a:r>
            <a:endParaRPr lang="en-IE" sz="5400" dirty="0"/>
          </a:p>
        </p:txBody>
      </p:sp>
      <p:sp>
        <p:nvSpPr>
          <p:cNvPr id="22" name="TextBox 21">
            <a:extLst>
              <a:ext uri="{FF2B5EF4-FFF2-40B4-BE49-F238E27FC236}">
                <a16:creationId xmlns:a16="http://schemas.microsoft.com/office/drawing/2014/main" id="{21862948-34E5-65A6-4060-55355F9E2078}"/>
              </a:ext>
            </a:extLst>
          </p:cNvPr>
          <p:cNvSpPr txBox="1"/>
          <p:nvPr/>
        </p:nvSpPr>
        <p:spPr>
          <a:xfrm>
            <a:off x="10780" y="4470904"/>
            <a:ext cx="543194" cy="923330"/>
          </a:xfrm>
          <a:prstGeom prst="rect">
            <a:avLst/>
          </a:prstGeom>
          <a:noFill/>
        </p:spPr>
        <p:txBody>
          <a:bodyPr wrap="square">
            <a:spAutoFit/>
          </a:bodyPr>
          <a:lstStyle/>
          <a:p>
            <a:r>
              <a:rPr lang="en-IE" sz="5400" b="1" dirty="0"/>
              <a:t>2</a:t>
            </a:r>
            <a:endParaRPr lang="en-IE" sz="5400" dirty="0"/>
          </a:p>
        </p:txBody>
      </p:sp>
    </p:spTree>
    <p:extLst>
      <p:ext uri="{BB962C8B-B14F-4D97-AF65-F5344CB8AC3E}">
        <p14:creationId xmlns:p14="http://schemas.microsoft.com/office/powerpoint/2010/main" val="4781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a:xfrm>
            <a:off x="543195" y="258147"/>
            <a:ext cx="11267804" cy="990600"/>
          </a:xfrm>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1234223960"/>
              </p:ext>
            </p:extLst>
          </p:nvPr>
        </p:nvGraphicFramePr>
        <p:xfrm>
          <a:off x="316523" y="1388727"/>
          <a:ext cx="11494476" cy="4524393"/>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300555">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4223838">
                <a:tc>
                  <a:txBody>
                    <a:bodyPr/>
                    <a:lstStyle/>
                    <a:p>
                      <a:pPr algn="l"/>
                      <a:r>
                        <a:rPr lang="en-US" sz="1200" dirty="0">
                          <a:solidFill>
                            <a:schemeClr val="bg2">
                              <a:lumMod val="50000"/>
                            </a:schemeClr>
                          </a:solidFill>
                          <a:latin typeface="+mn-lt"/>
                        </a:rPr>
                        <a:t>Laurent Crabbe</a:t>
                      </a:r>
                    </a:p>
                    <a:p>
                      <a:pPr algn="l"/>
                      <a:r>
                        <a:rPr lang="en-US" sz="1200" b="1" dirty="0">
                          <a:solidFill>
                            <a:schemeClr val="bg2">
                              <a:lumMod val="50000"/>
                            </a:schemeClr>
                          </a:solidFill>
                          <a:latin typeface="+mn-lt"/>
                        </a:rPr>
                        <a:t>CHWAPI</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bg2">
                              <a:lumMod val="50000"/>
                            </a:schemeClr>
                          </a:solidFill>
                          <a:latin typeface="+mn-lt"/>
                        </a:rPr>
                        <a:t>We still don’t have a response to our tickets related to the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flow. We require some feedback on the below tickets in order for us to progress. Can you please propose a few slots within the first two weeks of April for a </a:t>
                      </a:r>
                      <a:r>
                        <a:rPr lang="en-US" sz="1200" b="0" dirty="0" err="1">
                          <a:solidFill>
                            <a:schemeClr val="bg2">
                              <a:lumMod val="50000"/>
                            </a:schemeClr>
                          </a:solidFill>
                          <a:latin typeface="+mn-lt"/>
                        </a:rPr>
                        <a:t>Chwapi</a:t>
                      </a:r>
                      <a:r>
                        <a:rPr lang="en-US" sz="1200" b="0" dirty="0">
                          <a:solidFill>
                            <a:schemeClr val="bg2">
                              <a:lumMod val="50000"/>
                            </a:schemeClr>
                          </a:solidFill>
                          <a:latin typeface="+mn-lt"/>
                        </a:rPr>
                        <a:t>-HD session?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bg2">
                              <a:lumMod val="50000"/>
                            </a:schemeClr>
                          </a:solidFill>
                          <a:latin typeface="+mn-lt"/>
                        </a:rPr>
                        <a:t>Tickets: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INC0212831 – </a:t>
                      </a:r>
                      <a:r>
                        <a:rPr lang="en-US" sz="1200" b="0" dirty="0">
                          <a:solidFill>
                            <a:schemeClr val="bg2">
                              <a:lumMod val="50000"/>
                            </a:schemeClr>
                          </a:solidFill>
                          <a:latin typeface="+mn-lt"/>
                        </a:rPr>
                        <a:t>problem reconciling registration data and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sending information because of missing registration 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INC0213527 - INC0212782 </a:t>
                      </a:r>
                      <a:r>
                        <a:rPr lang="en-US" sz="1200" b="0" dirty="0">
                          <a:solidFill>
                            <a:schemeClr val="bg2">
                              <a:lumMod val="50000"/>
                            </a:schemeClr>
                          </a:solidFill>
                          <a:latin typeface="+mn-lt"/>
                        </a:rPr>
                        <a:t>closed without being resolved and without explanation as to what needs to be done in the future should this issue reappear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INC0213531 – </a:t>
                      </a:r>
                      <a:r>
                        <a:rPr lang="en-US" sz="1200" b="0" dirty="0">
                          <a:solidFill>
                            <a:schemeClr val="bg2">
                              <a:lumMod val="50000"/>
                            </a:schemeClr>
                          </a:solidFill>
                          <a:latin typeface="+mn-lt"/>
                        </a:rPr>
                        <a:t>Messages delivered to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with status ‘SENT’ which apparently were never sent to them. Verification by HD and INAMI yet to be finalized.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INC0213529 –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messages sometimes receive an ‘INVALID’ status. Since mid-January, we are also receiving ‘ERROR’ messages. How do we address these issues and prevent them in the future?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RITM0014974 – </a:t>
                      </a:r>
                      <a:r>
                        <a:rPr lang="en-US" sz="1200" b="0" dirty="0">
                          <a:solidFill>
                            <a:schemeClr val="bg2">
                              <a:lumMod val="50000"/>
                            </a:schemeClr>
                          </a:solidFill>
                          <a:latin typeface="+mn-lt"/>
                        </a:rPr>
                        <a:t>Concerns all registries. Could you please only close tickets </a:t>
                      </a:r>
                      <a:r>
                        <a:rPr lang="en-US" sz="1200" b="1" dirty="0">
                          <a:solidFill>
                            <a:schemeClr val="bg2">
                              <a:lumMod val="50000"/>
                            </a:schemeClr>
                          </a:solidFill>
                          <a:latin typeface="+mn-lt"/>
                        </a:rPr>
                        <a:t>RITM0014218 </a:t>
                      </a:r>
                      <a:r>
                        <a:rPr lang="en-US" sz="1200" b="0" dirty="0">
                          <a:solidFill>
                            <a:schemeClr val="bg2">
                              <a:lumMod val="50000"/>
                            </a:schemeClr>
                          </a:solidFill>
                          <a:latin typeface="+mn-lt"/>
                        </a:rPr>
                        <a:t>and</a:t>
                      </a:r>
                      <a:r>
                        <a:rPr lang="en-US" sz="1200" b="1" dirty="0">
                          <a:solidFill>
                            <a:schemeClr val="bg2">
                              <a:lumMod val="50000"/>
                            </a:schemeClr>
                          </a:solidFill>
                          <a:latin typeface="+mn-lt"/>
                        </a:rPr>
                        <a:t> RITM0014315 </a:t>
                      </a:r>
                      <a:r>
                        <a:rPr lang="en-US" sz="1200" b="0" dirty="0">
                          <a:solidFill>
                            <a:schemeClr val="bg2">
                              <a:lumMod val="50000"/>
                            </a:schemeClr>
                          </a:solidFill>
                          <a:latin typeface="+mn-lt"/>
                        </a:rPr>
                        <a:t>once all registrations with ‘ARCHIVED’ status have been sent?</a:t>
                      </a:r>
                      <a:endParaRPr lang="en-US" sz="1400" b="1" dirty="0">
                        <a:solidFill>
                          <a:schemeClr val="bg2">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2">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2">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INC0212831 &amp; INC0213527 – </a:t>
                      </a:r>
                      <a:r>
                        <a:rPr lang="en-US" sz="1200" b="0" dirty="0">
                          <a:solidFill>
                            <a:schemeClr val="bg2">
                              <a:lumMod val="50000"/>
                            </a:schemeClr>
                          </a:solidFill>
                          <a:latin typeface="+mn-lt"/>
                        </a:rPr>
                        <a:t>Payload received. Currently being investigated by the development team.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INC0213531 – </a:t>
                      </a:r>
                      <a:r>
                        <a:rPr lang="fr-BE" sz="1200" b="0" dirty="0" err="1">
                          <a:solidFill>
                            <a:schemeClr val="bg2">
                              <a:lumMod val="50000"/>
                            </a:schemeClr>
                          </a:solidFill>
                          <a:latin typeface="+mn-lt"/>
                        </a:rPr>
                        <a:t>Pending</a:t>
                      </a:r>
                      <a:r>
                        <a:rPr lang="fr-BE" sz="1200" b="0" dirty="0">
                          <a:solidFill>
                            <a:schemeClr val="bg2">
                              <a:lumMod val="50000"/>
                            </a:schemeClr>
                          </a:solidFill>
                          <a:latin typeface="+mn-lt"/>
                        </a:rPr>
                        <a:t> investigation</a:t>
                      </a:r>
                      <a:endParaRPr lang="en-US" sz="1200" b="0" kern="1200" dirty="0">
                        <a:solidFill>
                          <a:schemeClr val="bg2">
                            <a:lumMod val="50000"/>
                          </a:schemeClr>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INC0213529 – </a:t>
                      </a:r>
                      <a:r>
                        <a:rPr lang="en-US" sz="1200" b="0" dirty="0">
                          <a:solidFill>
                            <a:schemeClr val="bg2">
                              <a:lumMod val="50000"/>
                            </a:schemeClr>
                          </a:solidFill>
                          <a:latin typeface="+mn-lt"/>
                        </a:rPr>
                        <a:t>We detected a total of 19 errors for </a:t>
                      </a:r>
                      <a:r>
                        <a:rPr lang="en-US" sz="1200" b="0" dirty="0" err="1">
                          <a:solidFill>
                            <a:schemeClr val="bg2">
                              <a:lumMod val="50000"/>
                            </a:schemeClr>
                          </a:solidFill>
                          <a:latin typeface="+mn-lt"/>
                        </a:rPr>
                        <a:t>Chwapi</a:t>
                      </a:r>
                      <a:r>
                        <a:rPr lang="en-US" sz="1200" b="0" dirty="0">
                          <a:solidFill>
                            <a:schemeClr val="bg2">
                              <a:lumMod val="50000"/>
                            </a:schemeClr>
                          </a:solidFill>
                          <a:latin typeface="+mn-lt"/>
                        </a:rPr>
                        <a:t>, which we will be investigating. As a side note, most of the time an error occurs it is due to communication with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A solution would be for us to re-process them.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kern="1200" dirty="0">
                          <a:solidFill>
                            <a:schemeClr val="bg2">
                              <a:lumMod val="50000"/>
                            </a:schemeClr>
                          </a:solidFill>
                          <a:effectLst/>
                          <a:latin typeface="+mn-lt"/>
                          <a:ea typeface="+mn-ea"/>
                          <a:cs typeface="+mn-cs"/>
                        </a:rPr>
                        <a:t>Update – No more errors for </a:t>
                      </a:r>
                      <a:r>
                        <a:rPr lang="en-US" sz="1200" b="1" i="0" u="none" kern="1200" dirty="0" err="1">
                          <a:solidFill>
                            <a:schemeClr val="bg2">
                              <a:lumMod val="50000"/>
                            </a:schemeClr>
                          </a:solidFill>
                          <a:effectLst/>
                          <a:latin typeface="+mn-lt"/>
                          <a:ea typeface="+mn-ea"/>
                          <a:cs typeface="+mn-cs"/>
                        </a:rPr>
                        <a:t>Chwapi</a:t>
                      </a:r>
                      <a:r>
                        <a:rPr lang="en-US" sz="1200" b="1" i="0" u="none" kern="1200" dirty="0">
                          <a:solidFill>
                            <a:schemeClr val="bg2">
                              <a:lumMod val="50000"/>
                            </a:schemeClr>
                          </a:solidFill>
                          <a:effectLst/>
                          <a:latin typeface="+mn-lt"/>
                          <a:ea typeface="+mn-ea"/>
                          <a:cs typeface="+mn-cs"/>
                        </a:rPr>
                        <a:t>.</a:t>
                      </a:r>
                      <a:r>
                        <a:rPr lang="en-US" sz="1200" b="0" i="0" u="none" kern="1200" dirty="0">
                          <a:solidFill>
                            <a:schemeClr val="bg2">
                              <a:lumMod val="50000"/>
                            </a:schemeClr>
                          </a:solidFill>
                          <a:effectLst/>
                          <a:latin typeface="+mn-lt"/>
                          <a:ea typeface="+mn-ea"/>
                          <a:cs typeface="+mn-cs"/>
                        </a:rPr>
                        <a:t> </a:t>
                      </a:r>
                      <a:r>
                        <a:rPr lang="en-US" sz="1200" b="1" i="0" u="none" kern="1200" dirty="0">
                          <a:solidFill>
                            <a:schemeClr val="bg2">
                              <a:lumMod val="50000"/>
                            </a:schemeClr>
                          </a:solidFill>
                          <a:effectLst/>
                          <a:latin typeface="+mn-lt"/>
                          <a:ea typeface="+mn-ea"/>
                          <a:cs typeface="+mn-cs"/>
                        </a:rPr>
                        <a:t>Fixed on 17/04/2024.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40000"/>
                              <a:lumOff val="60000"/>
                            </a:schemeClr>
                          </a:solidFill>
                          <a:latin typeface="+mn-lt"/>
                          <a:ea typeface="+mn-ea"/>
                          <a:cs typeface="+mn-cs"/>
                        </a:rPr>
                        <a:t>RITM0014974</a:t>
                      </a:r>
                      <a:r>
                        <a:rPr lang="en-US" sz="1200" b="1" dirty="0">
                          <a:solidFill>
                            <a:schemeClr val="tx1">
                              <a:lumMod val="40000"/>
                              <a:lumOff val="60000"/>
                            </a:schemeClr>
                          </a:solidFill>
                          <a:latin typeface="+mn-lt"/>
                        </a:rPr>
                        <a:t> - </a:t>
                      </a:r>
                      <a:r>
                        <a:rPr lang="en-US" sz="1200" b="0" kern="1200" dirty="0">
                          <a:solidFill>
                            <a:schemeClr val="tx1">
                              <a:lumMod val="40000"/>
                              <a:lumOff val="60000"/>
                            </a:schemeClr>
                          </a:solidFill>
                          <a:latin typeface="+mn-lt"/>
                          <a:ea typeface="+mn-ea"/>
                          <a:cs typeface="+mn-cs"/>
                        </a:rPr>
                        <a:t>Messages are set to ARCHIVED, only if the </a:t>
                      </a:r>
                      <a:r>
                        <a:rPr lang="en-US" sz="1200" b="0" kern="1200" dirty="0" err="1">
                          <a:solidFill>
                            <a:schemeClr val="tx1">
                              <a:lumMod val="40000"/>
                              <a:lumOff val="60000"/>
                            </a:schemeClr>
                          </a:solidFill>
                          <a:latin typeface="+mn-lt"/>
                          <a:ea typeface="+mn-ea"/>
                          <a:cs typeface="+mn-cs"/>
                        </a:rPr>
                        <a:t>NippinCleanup</a:t>
                      </a:r>
                      <a:r>
                        <a:rPr lang="en-US" sz="1200" b="0" kern="1200" dirty="0">
                          <a:solidFill>
                            <a:schemeClr val="tx1">
                              <a:lumMod val="40000"/>
                              <a:lumOff val="60000"/>
                            </a:schemeClr>
                          </a:solidFill>
                          <a:latin typeface="+mn-lt"/>
                          <a:ea typeface="+mn-ea"/>
                          <a:cs typeface="+mn-cs"/>
                        </a:rPr>
                        <a:t> table has 0 records. These messages will not be processed and won't receive any attention afterwards.</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bl>
          </a:graphicData>
        </a:graphic>
      </p:graphicFrame>
    </p:spTree>
    <p:extLst>
      <p:ext uri="{BB962C8B-B14F-4D97-AF65-F5344CB8AC3E}">
        <p14:creationId xmlns:p14="http://schemas.microsoft.com/office/powerpoint/2010/main" val="851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1346371746"/>
              </p:ext>
            </p:extLst>
          </p:nvPr>
        </p:nvGraphicFramePr>
        <p:xfrm>
          <a:off x="316523" y="1388726"/>
          <a:ext cx="11494476" cy="4503796"/>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2096234">
                <a:tc>
                  <a:txBody>
                    <a:bodyPr/>
                    <a:lstStyle/>
                    <a:p>
                      <a:pPr algn="l"/>
                      <a:r>
                        <a:rPr lang="en-US" sz="1200" dirty="0">
                          <a:solidFill>
                            <a:schemeClr val="tx1"/>
                          </a:solidFill>
                          <a:latin typeface="+mn-lt"/>
                        </a:rPr>
                        <a:t>Jonathan Hooft</a:t>
                      </a:r>
                    </a:p>
                    <a:p>
                      <a:pPr algn="l"/>
                      <a:r>
                        <a:rPr lang="en-US" sz="1200" b="1" dirty="0">
                          <a:solidFill>
                            <a:schemeClr val="tx1"/>
                          </a:solidFill>
                          <a:latin typeface="+mn-lt"/>
                        </a:rPr>
                        <a:t>ZNA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We have received the call to export and import the stable data for BFCR. We have tried to follow the docs pages (https://docs.healthdata.be/documentation/belgian-cystic-fibrosis-registry/retrieve-bcfr-data-local-database-hd4dp-v2). We have not managed to complete the first step. Can you help provide us with some technical support to access the local database so we can extract our CSV.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latin typeface="+mn-lt"/>
                        </a:rPr>
                        <a:t>We also need login credentials for the SFTP server to upload the csv described in step 3.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This is an issue encountered by a number of hospitals. We will investigate internally and subsequently adapt our documentation to be more understandable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The documentation available on DOCs doesn’t cover your particular issue, so will need to make appropriate adaptations. – </a:t>
                      </a:r>
                      <a:r>
                        <a:rPr lang="en-US" sz="1200" b="1" dirty="0">
                          <a:solidFill>
                            <a:schemeClr val="tx1">
                              <a:lumMod val="50000"/>
                            </a:schemeClr>
                          </a:solidFill>
                          <a:latin typeface="+mn-lt"/>
                        </a:rPr>
                        <a:t>this has been put on the features and functions roadmap. Time for development unknown for the moment.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922240">
                <a:tc>
                  <a:txBody>
                    <a:bodyPr/>
                    <a:lstStyle/>
                    <a:p>
                      <a:pPr algn="l"/>
                      <a:r>
                        <a:rPr lang="en-US" sz="1200" b="0" dirty="0">
                          <a:solidFill>
                            <a:schemeClr val="tx1"/>
                          </a:solidFill>
                          <a:latin typeface="+mn-lt"/>
                        </a:rPr>
                        <a:t>Lisa Koninckx</a:t>
                      </a:r>
                    </a:p>
                    <a:p>
                      <a:pPr algn="l"/>
                      <a:r>
                        <a:rPr lang="en-US" sz="1200" b="1" dirty="0" err="1">
                          <a:solidFill>
                            <a:schemeClr val="tx1"/>
                          </a:solidFill>
                          <a:latin typeface="+mn-lt"/>
                        </a:rPr>
                        <a:t>Chipsoft</a:t>
                      </a:r>
                      <a:endParaRPr lang="en-US" sz="12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During last Friday's ICT information session, Annelies and I asked a question about displaying error messages during CSV upload.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We submitted a ticket with an example for this, see text below. Could you please take a look and see if this process can be further optimized?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We created ticket </a:t>
                      </a:r>
                      <a:r>
                        <a:rPr lang="en-US" sz="1200" b="1" dirty="0">
                          <a:solidFill>
                            <a:schemeClr val="tx1">
                              <a:lumMod val="50000"/>
                            </a:schemeClr>
                          </a:solidFill>
                          <a:latin typeface="+mn-lt"/>
                        </a:rPr>
                        <a:t>RITM0015304</a:t>
                      </a:r>
                      <a:r>
                        <a:rPr lang="en-US" sz="1200" dirty="0">
                          <a:solidFill>
                            <a:schemeClr val="tx1">
                              <a:lumMod val="50000"/>
                            </a:schemeClr>
                          </a:solidFill>
                          <a:latin typeface="+mn-lt"/>
                        </a:rPr>
                        <a:t> for this question.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Resolution in progress.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55253310"/>
                  </a:ext>
                </a:extLst>
              </a:tr>
              <a:tr h="922240">
                <a:tc>
                  <a:txBody>
                    <a:bodyPr/>
                    <a:lstStyle/>
                    <a:p>
                      <a:pPr algn="l"/>
                      <a:r>
                        <a:rPr lang="en-US" sz="1200" b="0" dirty="0">
                          <a:solidFill>
                            <a:schemeClr val="tx1"/>
                          </a:solidFill>
                          <a:latin typeface="+mn-lt"/>
                        </a:rPr>
                        <a:t>Florin </a:t>
                      </a:r>
                      <a:r>
                        <a:rPr lang="en-US" sz="1200" b="0" dirty="0" err="1">
                          <a:solidFill>
                            <a:schemeClr val="tx1"/>
                          </a:solidFill>
                          <a:latin typeface="+mn-lt"/>
                        </a:rPr>
                        <a:t>Petrisor</a:t>
                      </a:r>
                      <a:endParaRPr lang="en-US" sz="1200" b="0" dirty="0">
                        <a:solidFill>
                          <a:schemeClr val="tx1"/>
                        </a:solidFill>
                        <a:latin typeface="+mn-lt"/>
                      </a:endParaRPr>
                    </a:p>
                    <a:p>
                      <a:pPr algn="l"/>
                      <a:r>
                        <a:rPr lang="en-US" sz="1200" b="1" dirty="0" err="1">
                          <a:solidFill>
                            <a:schemeClr val="tx1"/>
                          </a:solidFill>
                          <a:latin typeface="+mn-lt"/>
                        </a:rPr>
                        <a:t>Chirec</a:t>
                      </a:r>
                      <a:r>
                        <a:rPr lang="en-US" sz="1200" b="1" dirty="0">
                          <a:solidFill>
                            <a:schemeClr val="tx1"/>
                          </a:solidFill>
                          <a:latin typeface="+mn-lt"/>
                        </a:rPr>
                        <a:t> Delta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Our Linux HD4DP V2 server is no longer responding. Our infra team needs help to re-cooperate this server. Can we use a backup to re-cooperate the server? Thank you in advance for your quick response. (</a:t>
                      </a:r>
                      <a:r>
                        <a:rPr lang="en-US" sz="1200" b="1" dirty="0">
                          <a:solidFill>
                            <a:schemeClr val="tx1">
                              <a:lumMod val="50000"/>
                            </a:schemeClr>
                          </a:solidFill>
                          <a:latin typeface="+mn-lt"/>
                        </a:rPr>
                        <a:t>INC0213757</a:t>
                      </a:r>
                      <a:r>
                        <a:rPr lang="en-US" sz="1200" dirty="0">
                          <a:solidFill>
                            <a:schemeClr val="tx1">
                              <a:lumMod val="50000"/>
                            </a:schemeClr>
                          </a:solidFill>
                          <a:latin typeface="+mn-lt"/>
                        </a:rPr>
                        <a: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In progress. We’ll need to contact you in order to resolve the issue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43310278"/>
                  </a:ext>
                </a:extLst>
              </a:tr>
            </a:tbl>
          </a:graphicData>
        </a:graphic>
      </p:graphicFrame>
    </p:spTree>
    <p:extLst>
      <p:ext uri="{BB962C8B-B14F-4D97-AF65-F5344CB8AC3E}">
        <p14:creationId xmlns:p14="http://schemas.microsoft.com/office/powerpoint/2010/main" val="6022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3462323237"/>
              </p:ext>
            </p:extLst>
          </p:nvPr>
        </p:nvGraphicFramePr>
        <p:xfrm>
          <a:off x="316523" y="1388726"/>
          <a:ext cx="11494476" cy="5522504"/>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2096234">
                <a:tc>
                  <a:txBody>
                    <a:bodyPr/>
                    <a:lstStyle/>
                    <a:p>
                      <a:pPr algn="l"/>
                      <a:r>
                        <a:rPr lang="en-US" sz="1200" dirty="0">
                          <a:solidFill>
                            <a:schemeClr val="tx1"/>
                          </a:solidFill>
                          <a:latin typeface="+mn-lt"/>
                        </a:rPr>
                        <a:t>Jonathan Hooft</a:t>
                      </a:r>
                    </a:p>
                    <a:p>
                      <a:pPr algn="l"/>
                      <a:r>
                        <a:rPr lang="en-US" sz="1200" b="1" dirty="0">
                          <a:solidFill>
                            <a:schemeClr val="tx1"/>
                          </a:solidFill>
                          <a:latin typeface="+mn-lt"/>
                        </a:rPr>
                        <a:t>ZNA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We have received a notice for NIC-flow and that our data should be exported and uploaded. De have received a link to the </a:t>
                      </a:r>
                      <a:r>
                        <a:rPr lang="en-US" sz="1200" dirty="0" err="1">
                          <a:solidFill>
                            <a:schemeClr val="tx1">
                              <a:lumMod val="50000"/>
                            </a:schemeClr>
                          </a:solidFill>
                          <a:latin typeface="+mn-lt"/>
                        </a:rPr>
                        <a:t>docspages</a:t>
                      </a:r>
                      <a:r>
                        <a:rPr lang="en-US" sz="1200" dirty="0">
                          <a:solidFill>
                            <a:schemeClr val="tx1">
                              <a:lumMod val="50000"/>
                            </a:schemeClr>
                          </a:solidFill>
                          <a:latin typeface="+mn-lt"/>
                        </a:rPr>
                        <a:t>: https://docs.healthdata.be/documentation/hd4dp-v2-health-data-data-providers/option-1-mycarenet-xml-export-dcd-name but this does not seem to work.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1. For </a:t>
                      </a:r>
                      <a:r>
                        <a:rPr lang="en-US" sz="1200" dirty="0" err="1">
                          <a:solidFill>
                            <a:schemeClr val="tx1">
                              <a:lumMod val="50000"/>
                            </a:schemeClr>
                          </a:solidFill>
                          <a:latin typeface="+mn-lt"/>
                        </a:rPr>
                        <a:t>Ziekenhuisnetwerk</a:t>
                      </a:r>
                      <a:r>
                        <a:rPr lang="en-US" sz="1200" dirty="0">
                          <a:solidFill>
                            <a:schemeClr val="tx1">
                              <a:lumMod val="50000"/>
                            </a:schemeClr>
                          </a:solidFill>
                          <a:latin typeface="+mn-lt"/>
                        </a:rPr>
                        <a:t> </a:t>
                      </a:r>
                      <a:r>
                        <a:rPr lang="en-US" sz="1200" dirty="0" err="1">
                          <a:solidFill>
                            <a:schemeClr val="tx1">
                              <a:lumMod val="50000"/>
                            </a:schemeClr>
                          </a:solidFill>
                          <a:latin typeface="+mn-lt"/>
                        </a:rPr>
                        <a:t>Anwerpen</a:t>
                      </a:r>
                      <a:r>
                        <a:rPr lang="en-US" sz="1200" dirty="0">
                          <a:solidFill>
                            <a:schemeClr val="tx1">
                              <a:lumMod val="50000"/>
                            </a:schemeClr>
                          </a:solidFill>
                          <a:latin typeface="+mn-lt"/>
                        </a:rPr>
                        <a:t> and </a:t>
                      </a:r>
                      <a:r>
                        <a:rPr lang="en-US" sz="1200" dirty="0" err="1">
                          <a:solidFill>
                            <a:schemeClr val="tx1">
                              <a:lumMod val="50000"/>
                            </a:schemeClr>
                          </a:solidFill>
                          <a:latin typeface="+mn-lt"/>
                        </a:rPr>
                        <a:t>Gasthuiszusters</a:t>
                      </a:r>
                      <a:r>
                        <a:rPr lang="en-US" sz="1200" dirty="0">
                          <a:solidFill>
                            <a:schemeClr val="tx1">
                              <a:lumMod val="50000"/>
                            </a:schemeClr>
                          </a:solidFill>
                          <a:latin typeface="+mn-lt"/>
                        </a:rPr>
                        <a:t> </a:t>
                      </a:r>
                      <a:r>
                        <a:rPr lang="en-US" sz="1200" dirty="0" err="1">
                          <a:solidFill>
                            <a:schemeClr val="tx1">
                              <a:lumMod val="50000"/>
                            </a:schemeClr>
                          </a:solidFill>
                          <a:latin typeface="+mn-lt"/>
                        </a:rPr>
                        <a:t>Antwerpen</a:t>
                      </a:r>
                      <a:r>
                        <a:rPr lang="en-US" sz="1200" dirty="0">
                          <a:solidFill>
                            <a:schemeClr val="tx1">
                              <a:lumMod val="50000"/>
                            </a:schemeClr>
                          </a:solidFill>
                          <a:latin typeface="+mn-lt"/>
                        </a:rPr>
                        <a:t> there are no </a:t>
                      </a:r>
                      <a:r>
                        <a:rPr lang="en-US" sz="1200" dirty="0" err="1">
                          <a:solidFill>
                            <a:schemeClr val="tx1">
                              <a:lumMod val="50000"/>
                            </a:schemeClr>
                          </a:solidFill>
                          <a:latin typeface="+mn-lt"/>
                        </a:rPr>
                        <a:t>Nippin</a:t>
                      </a:r>
                      <a:r>
                        <a:rPr lang="en-US" sz="1200" dirty="0">
                          <a:solidFill>
                            <a:schemeClr val="tx1">
                              <a:lumMod val="50000"/>
                            </a:schemeClr>
                          </a:solidFill>
                          <a:latin typeface="+mn-lt"/>
                        </a:rPr>
                        <a:t>-folders visible in our FTP-client.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2. How do we provide these xml files to </a:t>
                      </a:r>
                      <a:r>
                        <a:rPr lang="en-US" sz="1200" dirty="0" err="1">
                          <a:solidFill>
                            <a:schemeClr val="tx1">
                              <a:lumMod val="50000"/>
                            </a:schemeClr>
                          </a:solidFill>
                          <a:latin typeface="+mn-lt"/>
                        </a:rPr>
                        <a:t>Mycarenet</a:t>
                      </a:r>
                      <a:r>
                        <a:rPr lang="en-US" sz="1200" dirty="0">
                          <a:solidFill>
                            <a:schemeClr val="tx1">
                              <a:lumMod val="50000"/>
                            </a:schemeClr>
                          </a:solidFill>
                          <a:latin typeface="+mn-l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3. From a clinical side we would like to know what purpose this xml file serves or which previous process/workflow this replaces?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(INC0213939)</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1.	Are you connected to the correct server, port and user? This is not the same connection used for CSV upload.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2.	</a:t>
                      </a:r>
                      <a:r>
                        <a:rPr lang="en-US" sz="1200" dirty="0" err="1">
                          <a:solidFill>
                            <a:schemeClr val="tx1">
                              <a:lumMod val="50000"/>
                            </a:schemeClr>
                          </a:solidFill>
                          <a:latin typeface="+mn-lt"/>
                        </a:rPr>
                        <a:t>Riziv</a:t>
                      </a:r>
                      <a:r>
                        <a:rPr lang="en-US" sz="1200" dirty="0">
                          <a:solidFill>
                            <a:schemeClr val="tx1">
                              <a:lumMod val="50000"/>
                            </a:schemeClr>
                          </a:solidFill>
                          <a:latin typeface="+mn-lt"/>
                        </a:rPr>
                        <a:t> already send an email to each </a:t>
                      </a:r>
                      <a:r>
                        <a:rPr lang="en-US" sz="1200" dirty="0" err="1">
                          <a:solidFill>
                            <a:schemeClr val="tx1">
                              <a:lumMod val="50000"/>
                            </a:schemeClr>
                          </a:solidFill>
                          <a:latin typeface="+mn-lt"/>
                        </a:rPr>
                        <a:t>Dataprovider</a:t>
                      </a:r>
                      <a:r>
                        <a:rPr lang="en-US" sz="1200" dirty="0">
                          <a:solidFill>
                            <a:schemeClr val="tx1">
                              <a:lumMod val="50000"/>
                            </a:schemeClr>
                          </a:solidFill>
                          <a:latin typeface="+mn-lt"/>
                        </a:rPr>
                        <a:t> and documentation of </a:t>
                      </a:r>
                      <a:r>
                        <a:rPr lang="en-US" sz="1200" dirty="0" err="1">
                          <a:solidFill>
                            <a:schemeClr val="tx1">
                              <a:lumMod val="50000"/>
                            </a:schemeClr>
                          </a:solidFill>
                          <a:latin typeface="+mn-lt"/>
                        </a:rPr>
                        <a:t>Intermut</a:t>
                      </a:r>
                      <a:r>
                        <a:rPr lang="en-US" sz="1200" dirty="0">
                          <a:solidFill>
                            <a:schemeClr val="tx1">
                              <a:lumMod val="50000"/>
                            </a:schemeClr>
                          </a:solidFill>
                          <a:latin typeface="+mn-lt"/>
                        </a:rPr>
                        <a:t> (</a:t>
                      </a:r>
                      <a:r>
                        <a:rPr lang="en-US" sz="1200" dirty="0" err="1">
                          <a:solidFill>
                            <a:schemeClr val="tx1">
                              <a:lumMod val="50000"/>
                            </a:schemeClr>
                          </a:solidFill>
                          <a:latin typeface="+mn-lt"/>
                        </a:rPr>
                        <a:t>mycarenet</a:t>
                      </a:r>
                      <a:r>
                        <a:rPr lang="en-US" sz="1200" dirty="0">
                          <a:solidFill>
                            <a:schemeClr val="tx1">
                              <a:lumMod val="50000"/>
                            </a:schemeClr>
                          </a:solidFill>
                          <a:latin typeface="+mn-lt"/>
                        </a:rPr>
                        <a:t>)</a:t>
                      </a:r>
                    </a:p>
                    <a:p>
                      <a:pPr marL="228600" marR="0" lvl="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sz="1200" dirty="0">
                          <a:solidFill>
                            <a:schemeClr val="tx1">
                              <a:lumMod val="50000"/>
                            </a:schemeClr>
                          </a:solidFill>
                          <a:latin typeface="+mn-lt"/>
                        </a:rPr>
                        <a:t>This will help the </a:t>
                      </a:r>
                      <a:r>
                        <a:rPr lang="en-US" sz="1200" dirty="0" err="1">
                          <a:solidFill>
                            <a:schemeClr val="tx1">
                              <a:lumMod val="50000"/>
                            </a:schemeClr>
                          </a:solidFill>
                          <a:latin typeface="+mn-lt"/>
                        </a:rPr>
                        <a:t>Dataprovider</a:t>
                      </a:r>
                      <a:r>
                        <a:rPr lang="en-US" sz="1200" dirty="0">
                          <a:solidFill>
                            <a:schemeClr val="tx1">
                              <a:lumMod val="50000"/>
                            </a:schemeClr>
                          </a:solidFill>
                          <a:latin typeface="+mn-lt"/>
                        </a:rPr>
                        <a:t> to automate the reimbursement flow which was/is currently manually being done by </a:t>
                      </a:r>
                      <a:r>
                        <a:rPr lang="en-US" sz="1200" dirty="0" err="1">
                          <a:solidFill>
                            <a:schemeClr val="tx1">
                              <a:lumMod val="50000"/>
                            </a:schemeClr>
                          </a:solidFill>
                          <a:latin typeface="+mn-lt"/>
                        </a:rPr>
                        <a:t>dataproviders</a:t>
                      </a:r>
                      <a:r>
                        <a:rPr lang="en-US" sz="1200" dirty="0">
                          <a:solidFill>
                            <a:schemeClr val="tx1">
                              <a:lumMod val="50000"/>
                            </a:schemeClr>
                          </a:solidFill>
                          <a:latin typeface="+mn-lt"/>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     Option 1: we provide the XML files but they have to see how to send this to NIC, this is not part of our responsibilities.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    Option 2: we ensure the integration if they provide us the P12 certificate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I have forwarded an email from RIZIV to you which should explain quite a bit.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922240">
                <a:tc>
                  <a:txBody>
                    <a:bodyPr/>
                    <a:lstStyle/>
                    <a:p>
                      <a:pPr algn="l"/>
                      <a:endParaRPr lang="en-US" sz="12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55253310"/>
                  </a:ext>
                </a:extLst>
              </a:tr>
              <a:tr h="922240">
                <a:tc>
                  <a:txBody>
                    <a:bodyPr/>
                    <a:lstStyle/>
                    <a:p>
                      <a:pPr algn="l"/>
                      <a:endParaRPr lang="en-US" sz="12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43310278"/>
                  </a:ext>
                </a:extLst>
              </a:tr>
            </a:tbl>
          </a:graphicData>
        </a:graphic>
      </p:graphicFrame>
    </p:spTree>
    <p:extLst>
      <p:ext uri="{BB962C8B-B14F-4D97-AF65-F5344CB8AC3E}">
        <p14:creationId xmlns:p14="http://schemas.microsoft.com/office/powerpoint/2010/main" val="353437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694B5B-9763-4A2A-92A9-0ADBAE5C39CD}"/>
              </a:ext>
            </a:extLst>
          </p:cNvPr>
          <p:cNvPicPr>
            <a:picLocks noChangeAspect="1"/>
          </p:cNvPicPr>
          <p:nvPr/>
        </p:nvPicPr>
        <p:blipFill>
          <a:blip r:embed="rId2"/>
          <a:stretch>
            <a:fillRect/>
          </a:stretch>
        </p:blipFill>
        <p:spPr>
          <a:xfrm>
            <a:off x="338138" y="1052512"/>
            <a:ext cx="11472862" cy="4752975"/>
          </a:xfrm>
          <a:prstGeom prst="rect">
            <a:avLst/>
          </a:prstGeom>
        </p:spPr>
      </p:pic>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EAM 3.0 Documentation</a:t>
            </a:r>
            <a:br>
              <a:rPr lang="en-IE" dirty="0"/>
            </a:br>
            <a:endParaRPr lang="en-IE" dirty="0"/>
          </a:p>
        </p:txBody>
      </p:sp>
      <p:sp>
        <p:nvSpPr>
          <p:cNvPr id="6" name="TextBox 5">
            <a:extLst>
              <a:ext uri="{FF2B5EF4-FFF2-40B4-BE49-F238E27FC236}">
                <a16:creationId xmlns:a16="http://schemas.microsoft.com/office/drawing/2014/main" id="{EF05A938-5A32-4251-9248-9AE6AE1AD858}"/>
              </a:ext>
            </a:extLst>
          </p:cNvPr>
          <p:cNvSpPr txBox="1"/>
          <p:nvPr/>
        </p:nvSpPr>
        <p:spPr>
          <a:xfrm>
            <a:off x="2404533" y="1811864"/>
            <a:ext cx="9406467" cy="369332"/>
          </a:xfrm>
          <a:prstGeom prst="rect">
            <a:avLst/>
          </a:prstGeom>
          <a:noFill/>
        </p:spPr>
        <p:txBody>
          <a:bodyPr wrap="square" rtlCol="0">
            <a:spAutoFit/>
          </a:bodyPr>
          <a:lstStyle/>
          <a:p>
            <a:r>
              <a:rPr lang="fr-BE" dirty="0">
                <a:solidFill>
                  <a:srgbClr val="FF0000"/>
                </a:solidFill>
              </a:rPr>
              <a:t>https://docs.healthdata.be/documentation/eamhealthdatabe-30/eam-30-user-manual</a:t>
            </a:r>
          </a:p>
        </p:txBody>
      </p:sp>
    </p:spTree>
    <p:extLst>
      <p:ext uri="{BB962C8B-B14F-4D97-AF65-F5344CB8AC3E}">
        <p14:creationId xmlns:p14="http://schemas.microsoft.com/office/powerpoint/2010/main" val="8617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54946</TotalTime>
  <Words>1013</Words>
  <Application>Microsoft Office PowerPoint</Application>
  <PresentationFormat>Widescreen</PresentationFormat>
  <Paragraphs>104</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Open Sans</vt:lpstr>
      <vt:lpstr>Wingdings</vt:lpstr>
      <vt:lpstr>SC_theme</vt:lpstr>
      <vt:lpstr>ICT Info session 19 / 04 / 2024</vt:lpstr>
      <vt:lpstr>CONTENTS</vt:lpstr>
      <vt:lpstr>ANNOUNCEMENTS </vt:lpstr>
      <vt:lpstr>OPEN QUESTIONS – Previous session </vt:lpstr>
      <vt:lpstr>OPEN QUESTIONS </vt:lpstr>
      <vt:lpstr>OPEN QUESTIONS </vt:lpstr>
      <vt:lpstr>EAM 3.0 Documentation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1138</cp:revision>
  <dcterms:created xsi:type="dcterms:W3CDTF">2018-09-19T06:42:22Z</dcterms:created>
  <dcterms:modified xsi:type="dcterms:W3CDTF">2024-04-18T14:17:58Z</dcterms:modified>
</cp:coreProperties>
</file>