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305" r:id="rId2"/>
    <p:sldId id="440" r:id="rId3"/>
    <p:sldId id="466" r:id="rId4"/>
    <p:sldId id="449" r:id="rId5"/>
    <p:sldId id="450" r:id="rId6"/>
    <p:sldId id="464" r:id="rId7"/>
    <p:sldId id="465" r:id="rId8"/>
    <p:sldId id="452" r:id="rId9"/>
    <p:sldId id="453" r:id="rId10"/>
    <p:sldId id="468" r:id="rId11"/>
    <p:sldId id="288" r:id="rId12"/>
    <p:sldId id="324" r:id="rId13"/>
    <p:sldId id="304" r:id="rId14"/>
    <p:sldId id="323" r:id="rId15"/>
    <p:sldId id="316" r:id="rId16"/>
    <p:sldId id="310" r:id="rId17"/>
    <p:sldId id="317" r:id="rId18"/>
    <p:sldId id="322" r:id="rId19"/>
    <p:sldId id="303" r:id="rId20"/>
    <p:sldId id="309" r:id="rId21"/>
    <p:sldId id="285" r:id="rId22"/>
    <p:sldId id="306" r:id="rId23"/>
    <p:sldId id="286" r:id="rId24"/>
    <p:sldId id="319" r:id="rId25"/>
    <p:sldId id="318" r:id="rId26"/>
    <p:sldId id="320" r:id="rId27"/>
    <p:sldId id="432" r:id="rId28"/>
    <p:sldId id="467" r:id="rId29"/>
    <p:sldId id="461" r:id="rId30"/>
    <p:sldId id="462" r:id="rId31"/>
    <p:sldId id="437" r:id="rId32"/>
    <p:sldId id="451" r:id="rId33"/>
    <p:sldId id="447" r:id="rId3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p:scale>
          <a:sx n="70" d="100"/>
          <a:sy n="70" d="100"/>
        </p:scale>
        <p:origin x="1042" y="326"/>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07-03-24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07-03-24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ibs.nl/wiki/AllergyIntolerance-v3.2(2017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ctiz.nl/gegevensuitwisselingindez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https://zibs.nl/wiki/AllergyIntolerance-v3.2(2017EN)</a:t>
            </a:r>
            <a:r>
              <a:rPr lang="en-GB" sz="1200" dirty="0"/>
              <a:t> </a:t>
            </a:r>
          </a:p>
          <a:p>
            <a:endParaRPr lang="fr-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BE" sz="900" b="0" i="0" u="none" strike="noStrike" kern="1200" cap="none" spc="0" normalizeH="0" baseline="0" noProof="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882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https://www.nictiz.nl/gegevensuitwisselingindezorg/</a:t>
            </a:r>
            <a:r>
              <a:rPr lang="en-GB" sz="1200" dirty="0"/>
              <a:t> </a:t>
            </a:r>
          </a:p>
          <a:p>
            <a:endParaRPr lang="fr-BE" dirty="0"/>
          </a:p>
        </p:txBody>
      </p:sp>
      <p:sp>
        <p:nvSpPr>
          <p:cNvPr id="4" name="Slide Number Placeholder 3"/>
          <p:cNvSpPr>
            <a:spLocks noGrp="1"/>
          </p:cNvSpPr>
          <p:nvPr>
            <p:ph type="sldNum" sz="quarter" idx="10"/>
          </p:nvPr>
        </p:nvSpPr>
        <p:spPr/>
        <p:txBody>
          <a:bodyPr/>
          <a:lstStyle/>
          <a:p>
            <a:fld id="{263453AF-C519-47CD-AD21-2038B03CA69D}" type="slidenum">
              <a:rPr lang="fr-BE" smtClean="0"/>
              <a:t>23</a:t>
            </a:fld>
            <a:endParaRPr lang="fr-BE"/>
          </a:p>
        </p:txBody>
      </p:sp>
    </p:spTree>
    <p:extLst>
      <p:ext uri="{BB962C8B-B14F-4D97-AF65-F5344CB8AC3E}">
        <p14:creationId xmlns:p14="http://schemas.microsoft.com/office/powerpoint/2010/main" val="3506573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ter/Section">
    <p:spTree>
      <p:nvGrpSpPr>
        <p:cNvPr id="1" name=""/>
        <p:cNvGrpSpPr/>
        <p:nvPr/>
      </p:nvGrpSpPr>
      <p:grpSpPr>
        <a:xfrm>
          <a:off x="0" y="0"/>
          <a:ext cx="0" cy="0"/>
          <a:chOff x="0" y="0"/>
          <a:chExt cx="0" cy="0"/>
        </a:xfrm>
      </p:grpSpPr>
      <p:sp>
        <p:nvSpPr>
          <p:cNvPr id="5" name="Rectangle 4"/>
          <p:cNvSpPr/>
          <p:nvPr userDrawn="1"/>
        </p:nvSpPr>
        <p:spPr>
          <a:xfrm>
            <a:off x="359399" y="360000"/>
            <a:ext cx="11473200" cy="6138000"/>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7186"/>
          <a:stretch/>
        </p:blipFill>
        <p:spPr>
          <a:xfrm>
            <a:off x="468000" y="5690503"/>
            <a:ext cx="1870454" cy="551676"/>
          </a:xfrm>
          <a:prstGeom prst="rect">
            <a:avLst/>
          </a:prstGeom>
        </p:spPr>
      </p:pic>
      <p:sp>
        <p:nvSpPr>
          <p:cNvPr id="12" name="Text Placeholder 2"/>
          <p:cNvSpPr>
            <a:spLocks noGrp="1"/>
          </p:cNvSpPr>
          <p:nvPr>
            <p:ph type="body" sz="quarter" idx="10" hasCustomPrompt="1"/>
          </p:nvPr>
        </p:nvSpPr>
        <p:spPr>
          <a:xfrm>
            <a:off x="360000" y="1695682"/>
            <a:ext cx="11473200" cy="648097"/>
          </a:xfrm>
          <a:prstGeom prst="rect">
            <a:avLst/>
          </a:prstGeom>
        </p:spPr>
        <p:txBody>
          <a:bodyPr/>
          <a:lstStyle>
            <a:lvl1pPr marL="0" indent="0" algn="ctr">
              <a:buNone/>
              <a:defRPr lang="en-US" sz="4000" b="1" kern="1200" cap="all" spc="200" baseline="0" smtClean="0">
                <a:solidFill>
                  <a:srgbClr val="FFFFFF"/>
                </a:solidFill>
                <a:latin typeface="+mn-lt"/>
                <a:ea typeface="+mn-ea"/>
                <a:cs typeface="+mn-cs"/>
              </a:defRPr>
            </a:lvl1pPr>
          </a:lstStyle>
          <a:p>
            <a:pPr lvl="0"/>
            <a:r>
              <a:rPr lang="en-GB" noProof="0" dirty="0"/>
              <a:t>&lt;CHAPTER TITLE&gt;</a:t>
            </a:r>
          </a:p>
        </p:txBody>
      </p:sp>
      <p:sp>
        <p:nvSpPr>
          <p:cNvPr id="13" name="Text Placeholder 6"/>
          <p:cNvSpPr>
            <a:spLocks noGrp="1"/>
          </p:cNvSpPr>
          <p:nvPr>
            <p:ph type="body" sz="quarter" idx="11" hasCustomPrompt="1"/>
          </p:nvPr>
        </p:nvSpPr>
        <p:spPr>
          <a:xfrm>
            <a:off x="360000" y="3489966"/>
            <a:ext cx="11473200" cy="400110"/>
          </a:xfrm>
          <a:prstGeom prst="rect">
            <a:avLst/>
          </a:prstGeom>
          <a:noFill/>
        </p:spPr>
        <p:txBody>
          <a:bodyPr wrap="square" rtlCol="0">
            <a:spAutoFit/>
          </a:bodyPr>
          <a:lstStyle>
            <a:lvl1pPr marL="0" indent="0" algn="ctr">
              <a:buNone/>
              <a:defRPr lang="en-US" sz="2000" b="1" spc="100" baseline="0" dirty="0" smtClean="0">
                <a:solidFill>
                  <a:srgbClr val="FFFFFF"/>
                </a:solidFill>
              </a:defRPr>
            </a:lvl1pPr>
            <a:lvl2pPr>
              <a:defRPr lang="en-US" sz="1800" dirty="0" smtClean="0"/>
            </a:lvl2pPr>
            <a:lvl3pPr>
              <a:defRPr lang="en-US" sz="1800" dirty="0" smtClean="0"/>
            </a:lvl3pPr>
            <a:lvl4pPr>
              <a:defRPr lang="en-US" sz="1800" dirty="0" smtClean="0"/>
            </a:lvl4pPr>
            <a:lvl5pPr>
              <a:defRPr lang="nl-BE" sz="1800" dirty="0"/>
            </a:lvl5pPr>
          </a:lstStyle>
          <a:p>
            <a:pPr marL="0" lvl="0" algn="ctr"/>
            <a:r>
              <a:rPr lang="en-GB" noProof="0" dirty="0"/>
              <a:t>&lt;Subtitle&gt;</a:t>
            </a:r>
          </a:p>
        </p:txBody>
      </p:sp>
      <p:pic>
        <p:nvPicPr>
          <p:cNvPr id="7" name="Picture 6">
            <a:extLst>
              <a:ext uri="{FF2B5EF4-FFF2-40B4-BE49-F238E27FC236}">
                <a16:creationId xmlns:a16="http://schemas.microsoft.com/office/drawing/2014/main" id="{A9DB8FC0-EB0E-4E61-BB80-F8B87F22A0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939" y="5963259"/>
            <a:ext cx="382404" cy="282646"/>
          </a:xfrm>
          <a:prstGeom prst="rect">
            <a:avLst/>
          </a:prstGeom>
        </p:spPr>
      </p:pic>
    </p:spTree>
    <p:extLst>
      <p:ext uri="{BB962C8B-B14F-4D97-AF65-F5344CB8AC3E}">
        <p14:creationId xmlns:p14="http://schemas.microsoft.com/office/powerpoint/2010/main" val="123312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p:bg>
      <p:bgPr>
        <a:solidFill>
          <a:srgbClr val="FFFFFF"/>
        </a:solidFill>
        <a:effectLst/>
      </p:bgPr>
    </p:bg>
    <p:spTree>
      <p:nvGrpSpPr>
        <p:cNvPr id="1" name=""/>
        <p:cNvGrpSpPr/>
        <p:nvPr/>
      </p:nvGrpSpPr>
      <p:grpSpPr>
        <a:xfrm>
          <a:off x="0" y="0"/>
          <a:ext cx="0" cy="0"/>
          <a:chOff x="0" y="0"/>
          <a:chExt cx="0" cy="0"/>
        </a:xfrm>
      </p:grpSpPr>
      <p:sp>
        <p:nvSpPr>
          <p:cNvPr id="2" name="Content Placeholder 4"/>
          <p:cNvSpPr>
            <a:spLocks noGrp="1"/>
          </p:cNvSpPr>
          <p:nvPr>
            <p:ph sz="quarter" idx="10" hasCustomPrompt="1"/>
          </p:nvPr>
        </p:nvSpPr>
        <p:spPr>
          <a:xfrm>
            <a:off x="359400" y="1368000"/>
            <a:ext cx="11473200" cy="4752000"/>
          </a:xfrm>
          <a:prstGeom prst="rect">
            <a:avLst/>
          </a:prstGeom>
        </p:spPr>
        <p:txBody>
          <a:bodyPr/>
          <a:lstStyle>
            <a:lvl1pPr marL="0" indent="0" algn="l">
              <a:buClr>
                <a:srgbClr val="BCCF00"/>
              </a:buClr>
              <a:buNone/>
              <a:defRPr sz="2000" spc="30" baseline="0"/>
            </a:lvl1pPr>
            <a:lvl2pPr marL="742950" indent="-285750">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buFont typeface="Arial" panose="020B0604020202020204" pitchFamily="34" charset="0"/>
              <a:buChar char="–"/>
              <a:defRPr sz="1800"/>
            </a:lvl3pPr>
          </a:lstStyle>
          <a:p>
            <a:pPr lvl="0"/>
            <a:r>
              <a:rPr lang="en-GB" noProof="0" dirty="0"/>
              <a:t>&lt;Click to add text&gt;</a:t>
            </a:r>
          </a:p>
        </p:txBody>
      </p:sp>
      <p:sp>
        <p:nvSpPr>
          <p:cNvPr id="3" name="Title 2"/>
          <p:cNvSpPr>
            <a:spLocks noGrp="1"/>
          </p:cNvSpPr>
          <p:nvPr>
            <p:ph type="title" hasCustomPrompt="1"/>
          </p:nvPr>
        </p:nvSpPr>
        <p:spPr>
          <a:xfrm>
            <a:off x="359400" y="360000"/>
            <a:ext cx="11473200" cy="936000"/>
          </a:xfrm>
          <a:prstGeom prst="rect">
            <a:avLst/>
          </a:prstGeom>
        </p:spPr>
        <p:txBody>
          <a:bodyPr anchor="ctr"/>
          <a:lstStyle>
            <a:lvl1pPr algn="l">
              <a:defRPr sz="2750" b="1" cap="none" spc="200" baseline="0">
                <a:solidFill>
                  <a:srgbClr val="FFFFFF"/>
                </a:solidFill>
              </a:defRPr>
            </a:lvl1pPr>
          </a:lstStyle>
          <a:p>
            <a:r>
              <a:rPr lang="en-GB" noProof="0" dirty="0"/>
              <a:t>&lt;Click to add title&gt;</a:t>
            </a:r>
          </a:p>
        </p:txBody>
      </p:sp>
    </p:spTree>
    <p:extLst>
      <p:ext uri="{BB962C8B-B14F-4D97-AF65-F5344CB8AC3E}">
        <p14:creationId xmlns:p14="http://schemas.microsoft.com/office/powerpoint/2010/main" val="91981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11" name="Rectangle 10"/>
          <p:cNvSpPr/>
          <p:nvPr userDrawn="1"/>
        </p:nvSpPr>
        <p:spPr>
          <a:xfrm>
            <a:off x="359399" y="1291988"/>
            <a:ext cx="11473200" cy="5202000"/>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4" name="Rectangle 3"/>
          <p:cNvSpPr/>
          <p:nvPr userDrawn="1"/>
        </p:nvSpPr>
        <p:spPr>
          <a:xfrm>
            <a:off x="359399" y="324000"/>
            <a:ext cx="11473200" cy="9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 r="60053"/>
          <a:stretch/>
        </p:blipFill>
        <p:spPr bwMode="auto">
          <a:xfrm>
            <a:off x="10334872" y="502492"/>
            <a:ext cx="1800000" cy="46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352" y="256955"/>
            <a:ext cx="2238244" cy="71780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19939" y="5963259"/>
            <a:ext cx="382404" cy="282646"/>
          </a:xfrm>
          <a:prstGeom prst="rect">
            <a:avLst/>
          </a:prstGeom>
        </p:spPr>
      </p:pic>
      <p:sp>
        <p:nvSpPr>
          <p:cNvPr id="3" name="Text Placeholder 2"/>
          <p:cNvSpPr>
            <a:spLocks noGrp="1"/>
          </p:cNvSpPr>
          <p:nvPr>
            <p:ph type="body" sz="quarter" idx="10" hasCustomPrompt="1"/>
          </p:nvPr>
        </p:nvSpPr>
        <p:spPr>
          <a:xfrm>
            <a:off x="360000" y="1696327"/>
            <a:ext cx="11473200" cy="648097"/>
          </a:xfrm>
          <a:prstGeom prst="rect">
            <a:avLst/>
          </a:prstGeom>
        </p:spPr>
        <p:txBody>
          <a:bodyPr/>
          <a:lstStyle>
            <a:lvl1pPr marL="0" indent="0" algn="ctr">
              <a:buNone/>
              <a:defRPr lang="en-US" sz="4000" b="1" kern="1200" cap="all" spc="200" baseline="0" smtClean="0">
                <a:solidFill>
                  <a:srgbClr val="FFFFFF"/>
                </a:solidFill>
                <a:latin typeface="+mn-lt"/>
                <a:ea typeface="+mn-ea"/>
                <a:cs typeface="+mn-cs"/>
              </a:defRPr>
            </a:lvl1pPr>
          </a:lstStyle>
          <a:p>
            <a:pPr lvl="0"/>
            <a:r>
              <a:rPr lang="en-GB" noProof="0" dirty="0"/>
              <a:t>&lt;PRESENTATION TITLE&gt;</a:t>
            </a:r>
          </a:p>
        </p:txBody>
      </p:sp>
      <p:sp>
        <p:nvSpPr>
          <p:cNvPr id="7" name="Text Placeholder 6"/>
          <p:cNvSpPr>
            <a:spLocks noGrp="1"/>
          </p:cNvSpPr>
          <p:nvPr>
            <p:ph type="body" sz="quarter" idx="11" hasCustomPrompt="1"/>
          </p:nvPr>
        </p:nvSpPr>
        <p:spPr>
          <a:xfrm>
            <a:off x="360000" y="2861878"/>
            <a:ext cx="11473200" cy="400110"/>
          </a:xfrm>
          <a:prstGeom prst="rect">
            <a:avLst/>
          </a:prstGeom>
          <a:noFill/>
        </p:spPr>
        <p:txBody>
          <a:bodyPr wrap="square" rtlCol="0">
            <a:spAutoFit/>
          </a:bodyPr>
          <a:lstStyle>
            <a:lvl1pPr marL="0" indent="0" algn="ctr">
              <a:buNone/>
              <a:defRPr lang="en-US" sz="2000" b="1" spc="100" baseline="0" dirty="0" smtClean="0">
                <a:solidFill>
                  <a:srgbClr val="FFFFFF"/>
                </a:solidFill>
              </a:defRPr>
            </a:lvl1pPr>
            <a:lvl2pPr>
              <a:defRPr lang="en-US" sz="1800" dirty="0" smtClean="0"/>
            </a:lvl2pPr>
            <a:lvl3pPr>
              <a:defRPr lang="en-US" sz="1800" dirty="0" smtClean="0"/>
            </a:lvl3pPr>
            <a:lvl4pPr>
              <a:defRPr lang="en-US" sz="1800" dirty="0" smtClean="0"/>
            </a:lvl4pPr>
            <a:lvl5pPr>
              <a:defRPr lang="nl-BE" sz="1800" dirty="0"/>
            </a:lvl5pPr>
          </a:lstStyle>
          <a:p>
            <a:pPr marL="0" lvl="0" algn="ctr"/>
            <a:r>
              <a:rPr lang="en-GB" noProof="0" dirty="0"/>
              <a:t>&lt;Subtitle&gt;</a:t>
            </a:r>
          </a:p>
        </p:txBody>
      </p:sp>
      <p:sp>
        <p:nvSpPr>
          <p:cNvPr id="14" name="Text Placeholder 6"/>
          <p:cNvSpPr>
            <a:spLocks noGrp="1"/>
          </p:cNvSpPr>
          <p:nvPr>
            <p:ph type="body" sz="quarter" idx="12" hasCustomPrompt="1"/>
          </p:nvPr>
        </p:nvSpPr>
        <p:spPr>
          <a:xfrm>
            <a:off x="1354693" y="5963259"/>
            <a:ext cx="9480536" cy="284693"/>
          </a:xfrm>
          <a:prstGeom prst="rect">
            <a:avLst/>
          </a:prstGeom>
          <a:noFill/>
        </p:spPr>
        <p:txBody>
          <a:bodyPr wrap="square" rtlCol="0">
            <a:spAutoFit/>
          </a:bodyPr>
          <a:lstStyle>
            <a:lvl1pPr marL="0" indent="0" algn="ctr">
              <a:buNone/>
              <a:defRPr lang="en-US" sz="1250" b="1" spc="30" baseline="0" dirty="0" smtClean="0">
                <a:solidFill>
                  <a:srgbClr val="FFFFFF"/>
                </a:solidFill>
              </a:defRPr>
            </a:lvl1pPr>
            <a:lvl2pPr>
              <a:defRPr lang="en-US" sz="1800" dirty="0" smtClean="0"/>
            </a:lvl2pPr>
            <a:lvl3pPr>
              <a:defRPr lang="en-US" sz="1800" dirty="0" smtClean="0"/>
            </a:lvl3pPr>
            <a:lvl4pPr>
              <a:defRPr lang="en-US" sz="1800" dirty="0" smtClean="0"/>
            </a:lvl4pPr>
            <a:lvl5pPr>
              <a:defRPr lang="nl-BE" sz="1800" dirty="0"/>
            </a:lvl5pPr>
          </a:lstStyle>
          <a:p>
            <a:pPr marL="0" lvl="0" algn="ctr"/>
            <a:r>
              <a:rPr lang="en-GB" noProof="0" dirty="0"/>
              <a:t>&lt;SOME OTHER TEXT&gt;</a:t>
            </a:r>
          </a:p>
        </p:txBody>
      </p:sp>
    </p:spTree>
    <p:extLst>
      <p:ext uri="{BB962C8B-B14F-4D97-AF65-F5344CB8AC3E}">
        <p14:creationId xmlns:p14="http://schemas.microsoft.com/office/powerpoint/2010/main" val="38587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implifier.net/guide/HdBe-R4-CBB/Home/CBB.page.md?version=current"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ictiz.nl/gegevensuitwisselingindez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08 / 03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US" dirty="0"/>
              <a:t>Incorrect User in Author Group Resource Causing Form Loading Issues</a:t>
            </a:r>
            <a:endParaRPr lang="en-IE" dirty="0"/>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extLst>
              <p:ext uri="{D42A27DB-BD31-4B8C-83A1-F6EECF244321}">
                <p14:modId xmlns:p14="http://schemas.microsoft.com/office/powerpoint/2010/main" val="651825352"/>
              </p:ext>
            </p:extLst>
          </p:nvPr>
        </p:nvGraphicFramePr>
        <p:xfrm>
          <a:off x="316523" y="1359230"/>
          <a:ext cx="11494475" cy="4318104"/>
        </p:xfrm>
        <a:graphic>
          <a:graphicData uri="http://schemas.openxmlformats.org/drawingml/2006/table">
            <a:tbl>
              <a:tblPr/>
              <a:tblGrid>
                <a:gridCol w="2501322">
                  <a:extLst>
                    <a:ext uri="{9D8B030D-6E8A-4147-A177-3AD203B41FA5}">
                      <a16:colId xmlns:a16="http://schemas.microsoft.com/office/drawing/2014/main" val="2046094590"/>
                    </a:ext>
                  </a:extLst>
                </a:gridCol>
                <a:gridCol w="3228392">
                  <a:extLst>
                    <a:ext uri="{9D8B030D-6E8A-4147-A177-3AD203B41FA5}">
                      <a16:colId xmlns:a16="http://schemas.microsoft.com/office/drawing/2014/main" val="1105012043"/>
                    </a:ext>
                  </a:extLst>
                </a:gridCol>
                <a:gridCol w="2904849">
                  <a:extLst>
                    <a:ext uri="{9D8B030D-6E8A-4147-A177-3AD203B41FA5}">
                      <a16:colId xmlns:a16="http://schemas.microsoft.com/office/drawing/2014/main" val="2643545263"/>
                    </a:ext>
                  </a:extLst>
                </a:gridCol>
                <a:gridCol w="2859912">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CHALLENGE</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INVESTIGATION</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SOLUTION</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NEXT STEPS</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r>
                        <a:rPr lang="en-US" sz="1600" b="0" dirty="0">
                          <a:solidFill>
                            <a:schemeClr val="tx1"/>
                          </a:solidFill>
                          <a:latin typeface="+mn-lt"/>
                        </a:rPr>
                        <a:t>When an author group resource is changed, the referencing user in author group with role was not updated correctly by the provisioner.</a:t>
                      </a:r>
                    </a:p>
                    <a:p>
                      <a:pPr algn="l"/>
                      <a:r>
                        <a:rPr lang="en-US" sz="1600" b="0" dirty="0">
                          <a:solidFill>
                            <a:schemeClr val="tx1"/>
                          </a:solidFill>
                          <a:latin typeface="+mn-lt"/>
                        </a:rPr>
                        <a:t>This results in forms not loading in the frontend for affected users.</a:t>
                      </a:r>
                    </a:p>
                    <a:p>
                      <a:pPr algn="l"/>
                      <a:r>
                        <a:rPr lang="en-US" sz="1600" b="0" dirty="0">
                          <a:solidFill>
                            <a:schemeClr val="tx1"/>
                          </a:solidFill>
                          <a:latin typeface="+mn-lt"/>
                        </a:rPr>
                        <a:t>The issue has been reported in SNOW tickets:</a:t>
                      </a:r>
                    </a:p>
                    <a:p>
                      <a:pPr algn="l"/>
                      <a:r>
                        <a:rPr lang="en-US" sz="1600" b="0" dirty="0">
                          <a:solidFill>
                            <a:schemeClr val="tx1"/>
                          </a:solidFill>
                          <a:latin typeface="+mn-lt"/>
                        </a:rPr>
                        <a:t>INC0213613, INC0213579, RITM0015026, and RITM0015018</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In INC0213579 and RITM0015026, manually recreating the "User in Author Group with Role" resources in form.io resolved the issue.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mn-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Comparison of JSON responses for affected and unaffected users revealed extra values in the roles array for affected users.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Delete all the </a:t>
                      </a:r>
                      <a:r>
                        <a:rPr lang="en-US" sz="1600" dirty="0" err="1">
                          <a:solidFill>
                            <a:schemeClr val="tx1"/>
                          </a:solidFill>
                          <a:latin typeface="+mn-lt"/>
                        </a:rPr>
                        <a:t>authorgroupWithRole</a:t>
                      </a:r>
                      <a:r>
                        <a:rPr lang="en-US" sz="1600" dirty="0">
                          <a:solidFill>
                            <a:schemeClr val="tx1"/>
                          </a:solidFill>
                          <a:latin typeface="+mn-lt"/>
                        </a:rPr>
                        <a:t> resources in form.io for affected </a:t>
                      </a:r>
                      <a:r>
                        <a:rPr lang="en-US" sz="1600" dirty="0" err="1">
                          <a:solidFill>
                            <a:schemeClr val="tx1"/>
                          </a:solidFill>
                          <a:latin typeface="+mn-lt"/>
                        </a:rPr>
                        <a:t>insallations</a:t>
                      </a:r>
                      <a:r>
                        <a:rPr lang="en-US" sz="1600" dirty="0">
                          <a:solidFill>
                            <a:schemeClr val="tx1"/>
                          </a:solidFill>
                          <a:latin typeface="+mn-lt"/>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mn-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Force an EAM Update request for affected accounts / data providers to fix the access issue.</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Implement the proposed solution to resolve the form loading issues for affected users.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mn-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Intervention is planned for affected installations</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308873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400" y="2804672"/>
            <a:ext cx="11473200" cy="1246218"/>
          </a:xfrm>
        </p:spPr>
        <p:txBody>
          <a:bodyPr>
            <a:normAutofit fontScale="62500" lnSpcReduction="20000"/>
          </a:bodyPr>
          <a:lstStyle/>
          <a:p>
            <a:endParaRPr lang="en-GB" dirty="0"/>
          </a:p>
          <a:p>
            <a:r>
              <a:rPr lang="en-GB" dirty="0"/>
              <a:t>USE OF CLINICAL BUILDING BLOCKS</a:t>
            </a:r>
          </a:p>
          <a:p>
            <a:r>
              <a:rPr lang="en-GB" dirty="0"/>
              <a:t> IN Data collections</a:t>
            </a:r>
          </a:p>
        </p:txBody>
      </p:sp>
    </p:spTree>
    <p:extLst>
      <p:ext uri="{BB962C8B-B14F-4D97-AF65-F5344CB8AC3E}">
        <p14:creationId xmlns:p14="http://schemas.microsoft.com/office/powerpoint/2010/main" val="129243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98" y="479591"/>
            <a:ext cx="11267804" cy="990600"/>
          </a:xfrm>
        </p:spPr>
        <p:txBody>
          <a:bodyPr>
            <a:normAutofit/>
          </a:bodyPr>
          <a:lstStyle/>
          <a:p>
            <a:r>
              <a:rPr lang="en-US" sz="2800" dirty="0"/>
              <a:t>Content</a:t>
            </a:r>
            <a:endParaRPr lang="fr-BE" sz="2800" dirty="0"/>
          </a:p>
        </p:txBody>
      </p:sp>
      <p:sp>
        <p:nvSpPr>
          <p:cNvPr id="5" name="Content Placeholder 1">
            <a:extLst>
              <a:ext uri="{FF2B5EF4-FFF2-40B4-BE49-F238E27FC236}">
                <a16:creationId xmlns:a16="http://schemas.microsoft.com/office/drawing/2014/main" id="{A6576503-7C60-4F66-B552-939E1745823F}"/>
              </a:ext>
            </a:extLst>
          </p:cNvPr>
          <p:cNvSpPr txBox="1">
            <a:spLocks/>
          </p:cNvSpPr>
          <p:nvPr/>
        </p:nvSpPr>
        <p:spPr>
          <a:xfrm>
            <a:off x="329939" y="2057400"/>
            <a:ext cx="11473200" cy="475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pPr>
            <a:r>
              <a:rPr lang="en-US" sz="3600" dirty="0"/>
              <a:t>What?</a:t>
            </a:r>
          </a:p>
          <a:p>
            <a:pPr>
              <a:buClr>
                <a:schemeClr val="accent3"/>
              </a:buClr>
            </a:pPr>
            <a:r>
              <a:rPr lang="en-US" sz="3600" dirty="0"/>
              <a:t>Why?</a:t>
            </a:r>
          </a:p>
          <a:p>
            <a:pPr>
              <a:buClr>
                <a:schemeClr val="accent3"/>
              </a:buClr>
            </a:pPr>
            <a:r>
              <a:rPr lang="en-US" sz="3600" dirty="0"/>
              <a:t>How?</a:t>
            </a:r>
          </a:p>
          <a:p>
            <a:endParaRPr lang="en-BE" dirty="0"/>
          </a:p>
        </p:txBody>
      </p:sp>
    </p:spTree>
    <p:extLst>
      <p:ext uri="{BB962C8B-B14F-4D97-AF65-F5344CB8AC3E}">
        <p14:creationId xmlns:p14="http://schemas.microsoft.com/office/powerpoint/2010/main" val="139622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2590800"/>
            <a:ext cx="11473200" cy="648097"/>
          </a:xfrm>
        </p:spPr>
        <p:txBody>
          <a:bodyPr>
            <a:normAutofit fontScale="92500" lnSpcReduction="20000"/>
          </a:bodyPr>
          <a:lstStyle/>
          <a:p>
            <a:r>
              <a:rPr lang="en-GB" sz="4800" dirty="0"/>
              <a:t>WHAT?</a:t>
            </a:r>
          </a:p>
          <a:p>
            <a:endParaRPr lang="en-GB" sz="4400" dirty="0"/>
          </a:p>
        </p:txBody>
      </p:sp>
    </p:spTree>
    <p:extLst>
      <p:ext uri="{BB962C8B-B14F-4D97-AF65-F5344CB8AC3E}">
        <p14:creationId xmlns:p14="http://schemas.microsoft.com/office/powerpoint/2010/main" val="102420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98" y="479591"/>
            <a:ext cx="11267804" cy="990600"/>
          </a:xfrm>
        </p:spPr>
        <p:txBody>
          <a:bodyPr>
            <a:normAutofit/>
          </a:bodyPr>
          <a:lstStyle/>
          <a:p>
            <a:r>
              <a:rPr lang="en-US" dirty="0"/>
              <a:t>Clinical Building Blocks</a:t>
            </a:r>
            <a:endParaRPr lang="fr-BE" dirty="0"/>
          </a:p>
        </p:txBody>
      </p:sp>
      <p:sp>
        <p:nvSpPr>
          <p:cNvPr id="6" name="Content Placeholder 1">
            <a:extLst>
              <a:ext uri="{FF2B5EF4-FFF2-40B4-BE49-F238E27FC236}">
                <a16:creationId xmlns:a16="http://schemas.microsoft.com/office/drawing/2014/main" id="{BCA05757-199A-40D8-9B8A-612A5F445E8D}"/>
              </a:ext>
            </a:extLst>
          </p:cNvPr>
          <p:cNvSpPr txBox="1">
            <a:spLocks/>
          </p:cNvSpPr>
          <p:nvPr/>
        </p:nvSpPr>
        <p:spPr>
          <a:xfrm>
            <a:off x="359400" y="1601665"/>
            <a:ext cx="11473200" cy="48753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buSzPct val="125000"/>
            </a:pPr>
            <a:r>
              <a:rPr lang="en-GB" sz="2400" dirty="0"/>
              <a:t>“</a:t>
            </a:r>
            <a:r>
              <a:rPr lang="en-GB" sz="2400" dirty="0" err="1"/>
              <a:t>Zorginformatiebouwstenen</a:t>
            </a:r>
            <a:r>
              <a:rPr lang="en-GB" sz="2400" dirty="0"/>
              <a:t>” (ZIB’s), designed in the Netherlands by </a:t>
            </a:r>
            <a:r>
              <a:rPr lang="en-GB" sz="2400" b="1" dirty="0"/>
              <a:t>NICTIZ</a:t>
            </a:r>
            <a:r>
              <a:rPr lang="en-GB" sz="2400" dirty="0"/>
              <a:t> (</a:t>
            </a:r>
            <a:r>
              <a:rPr lang="en-GB" sz="2400" dirty="0" err="1"/>
              <a:t>Nationaal</a:t>
            </a:r>
            <a:r>
              <a:rPr lang="en-GB" sz="2400" dirty="0"/>
              <a:t> ICT-</a:t>
            </a:r>
            <a:r>
              <a:rPr lang="en-GB" sz="2400" dirty="0" err="1"/>
              <a:t>instituut</a:t>
            </a:r>
            <a:r>
              <a:rPr lang="en-GB" sz="2400" dirty="0"/>
              <a:t> in de Zorg)</a:t>
            </a:r>
          </a:p>
          <a:p>
            <a:pPr>
              <a:buClr>
                <a:schemeClr val="accent3"/>
              </a:buClr>
              <a:buSzPct val="125000"/>
            </a:pPr>
            <a:endParaRPr lang="en-GB" sz="2400" dirty="0"/>
          </a:p>
          <a:p>
            <a:pPr>
              <a:buClr>
                <a:schemeClr val="accent3"/>
              </a:buClr>
              <a:buSzPct val="125000"/>
            </a:pPr>
            <a:r>
              <a:rPr lang="en-GB" sz="2400" dirty="0"/>
              <a:t>Definition: </a:t>
            </a:r>
            <a:r>
              <a:rPr lang="en-US" sz="2400" dirty="0"/>
              <a:t>information model in which a </a:t>
            </a:r>
            <a:r>
              <a:rPr lang="en-US" sz="2400" b="1" dirty="0"/>
              <a:t>care-based concept</a:t>
            </a:r>
            <a:r>
              <a:rPr lang="en-US" sz="2400" dirty="0"/>
              <a:t> is described in terms of the </a:t>
            </a:r>
            <a:r>
              <a:rPr lang="en-US" sz="2400" b="1" dirty="0"/>
              <a:t>data elements</a:t>
            </a:r>
            <a:r>
              <a:rPr lang="en-US" sz="2400" dirty="0"/>
              <a:t> from which that concept exists, the data types of those data elements, </a:t>
            </a:r>
            <a:r>
              <a:rPr lang="en-US" sz="2400" dirty="0" err="1"/>
              <a:t>etc</a:t>
            </a:r>
            <a:endParaRPr lang="en-GB" sz="2400" dirty="0"/>
          </a:p>
          <a:p>
            <a:pPr>
              <a:buClr>
                <a:schemeClr val="accent3"/>
              </a:buClr>
              <a:buSzPct val="125000"/>
            </a:pPr>
            <a:endParaRPr lang="en-GB" dirty="0"/>
          </a:p>
          <a:p>
            <a:pPr>
              <a:buClr>
                <a:schemeClr val="accent3"/>
              </a:buClr>
              <a:buSzPct val="125000"/>
            </a:pPr>
            <a:r>
              <a:rPr lang="en-GB" sz="2400" dirty="0"/>
              <a:t>Example: “Body height”</a:t>
            </a:r>
          </a:p>
        </p:txBody>
      </p:sp>
      <p:pic>
        <p:nvPicPr>
          <p:cNvPr id="7" name="Picture 6">
            <a:extLst>
              <a:ext uri="{FF2B5EF4-FFF2-40B4-BE49-F238E27FC236}">
                <a16:creationId xmlns:a16="http://schemas.microsoft.com/office/drawing/2014/main" id="{9F966DDB-C4C6-4672-85A5-B06FC65B0744}"/>
              </a:ext>
            </a:extLst>
          </p:cNvPr>
          <p:cNvPicPr>
            <a:picLocks noChangeAspect="1"/>
          </p:cNvPicPr>
          <p:nvPr/>
        </p:nvPicPr>
        <p:blipFill>
          <a:blip r:embed="rId2"/>
          <a:stretch>
            <a:fillRect/>
          </a:stretch>
        </p:blipFill>
        <p:spPr>
          <a:xfrm>
            <a:off x="4343400" y="4648200"/>
            <a:ext cx="5001132" cy="1667044"/>
          </a:xfrm>
          <a:prstGeom prst="rect">
            <a:avLst/>
          </a:prstGeom>
        </p:spPr>
      </p:pic>
    </p:spTree>
    <p:extLst>
      <p:ext uri="{BB962C8B-B14F-4D97-AF65-F5344CB8AC3E}">
        <p14:creationId xmlns:p14="http://schemas.microsoft.com/office/powerpoint/2010/main" val="94561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684"/>
            <a:ext cx="11267804" cy="990600"/>
          </a:xfrm>
        </p:spPr>
        <p:txBody>
          <a:bodyPr>
            <a:normAutofit/>
          </a:bodyPr>
          <a:lstStyle/>
          <a:p>
            <a:r>
              <a:rPr lang="en-US" dirty="0"/>
              <a:t>Clinical Building Blocks on Simplifier</a:t>
            </a:r>
            <a:endParaRPr lang="fr-BE" dirty="0"/>
          </a:p>
        </p:txBody>
      </p:sp>
      <p:sp>
        <p:nvSpPr>
          <p:cNvPr id="3" name="Rectangle 2"/>
          <p:cNvSpPr/>
          <p:nvPr/>
        </p:nvSpPr>
        <p:spPr>
          <a:xfrm>
            <a:off x="3581400" y="6019799"/>
            <a:ext cx="7620000" cy="338554"/>
          </a:xfrm>
          <a:prstGeom prst="rect">
            <a:avLst/>
          </a:prstGeom>
        </p:spPr>
        <p:txBody>
          <a:bodyPr wrap="square">
            <a:spAutoFit/>
          </a:bodyPr>
          <a:lstStyle/>
          <a:p>
            <a:r>
              <a:rPr lang="nl-NL" sz="1600" dirty="0"/>
              <a:t>https://simplifier.net/guide/HdBe-R4-CBB/Home/CBB.page.md?version=current</a:t>
            </a:r>
          </a:p>
        </p:txBody>
      </p:sp>
      <p:pic>
        <p:nvPicPr>
          <p:cNvPr id="4" name="Picture 3"/>
          <p:cNvPicPr>
            <a:picLocks noChangeAspect="1"/>
          </p:cNvPicPr>
          <p:nvPr/>
        </p:nvPicPr>
        <p:blipFill>
          <a:blip r:embed="rId2"/>
          <a:stretch>
            <a:fillRect/>
          </a:stretch>
        </p:blipFill>
        <p:spPr>
          <a:xfrm>
            <a:off x="5835941" y="1383484"/>
            <a:ext cx="6301885" cy="4648199"/>
          </a:xfrm>
          <a:prstGeom prst="rect">
            <a:avLst/>
          </a:prstGeom>
        </p:spPr>
      </p:pic>
      <p:sp>
        <p:nvSpPr>
          <p:cNvPr id="8" name="TextBox 7">
            <a:extLst>
              <a:ext uri="{FF2B5EF4-FFF2-40B4-BE49-F238E27FC236}">
                <a16:creationId xmlns:a16="http://schemas.microsoft.com/office/drawing/2014/main" id="{BCD1FD67-FF9E-4E93-8CF8-8B7DB201EE8D}"/>
              </a:ext>
            </a:extLst>
          </p:cNvPr>
          <p:cNvSpPr txBox="1"/>
          <p:nvPr/>
        </p:nvSpPr>
        <p:spPr>
          <a:xfrm>
            <a:off x="304800" y="1752600"/>
            <a:ext cx="5486400" cy="2554545"/>
          </a:xfrm>
          <a:prstGeom prst="rect">
            <a:avLst/>
          </a:prstGeom>
          <a:noFill/>
        </p:spPr>
        <p:txBody>
          <a:bodyPr wrap="square">
            <a:spAutoFit/>
          </a:bodyPr>
          <a:lstStyle/>
          <a:p>
            <a:pPr marL="342900" indent="-342900">
              <a:buClr>
                <a:schemeClr val="accent3"/>
              </a:buClr>
              <a:buSzPct val="120000"/>
              <a:buFont typeface="Arial" panose="020B0604020202020204" pitchFamily="34" charset="0"/>
              <a:buChar char="•"/>
            </a:pPr>
            <a:r>
              <a:rPr lang="en-US" sz="2000" dirty="0"/>
              <a:t>ZIB Release 2020 containing 110 ZIB’s</a:t>
            </a:r>
          </a:p>
          <a:p>
            <a:pPr>
              <a:buClr>
                <a:schemeClr val="accent3"/>
              </a:buClr>
              <a:buSzPct val="120000"/>
            </a:pPr>
            <a:endParaRPr lang="en-US" sz="2000" dirty="0"/>
          </a:p>
          <a:p>
            <a:pPr marL="342900" indent="-342900">
              <a:buClr>
                <a:schemeClr val="accent3"/>
              </a:buClr>
              <a:buSzPct val="120000"/>
              <a:buFont typeface="Arial" panose="020B0604020202020204" pitchFamily="34" charset="0"/>
              <a:buChar char="•"/>
            </a:pPr>
            <a:r>
              <a:rPr lang="en-US" sz="2000" dirty="0"/>
              <a:t>Adopted by healthdata.be as logical models and referred to as Clinical Building Blocks</a:t>
            </a:r>
          </a:p>
          <a:p>
            <a:pPr>
              <a:buClr>
                <a:schemeClr val="accent3"/>
              </a:buClr>
              <a:buSzPct val="120000"/>
            </a:pPr>
            <a:endParaRPr lang="en-US" sz="2000" dirty="0"/>
          </a:p>
          <a:p>
            <a:pPr marL="342900" indent="-342900">
              <a:buClr>
                <a:schemeClr val="accent3"/>
              </a:buClr>
              <a:buSzPct val="120000"/>
              <a:buFont typeface="Arial" panose="020B0604020202020204" pitchFamily="34" charset="0"/>
              <a:buChar char="•"/>
            </a:pPr>
            <a:r>
              <a:rPr lang="en-US" sz="2000" dirty="0"/>
              <a:t>Modified to Belgian context and published on Simplifier in 2022: </a:t>
            </a:r>
            <a:r>
              <a:rPr lang="nl-NL" sz="2000" dirty="0">
                <a:solidFill>
                  <a:schemeClr val="accent4"/>
                </a:solidFill>
                <a:hlinkClick r:id="rId3"/>
              </a:rPr>
              <a:t>healthdata.be CBB webpage</a:t>
            </a:r>
            <a:endParaRPr lang="nl-NL" sz="2000" dirty="0">
              <a:solidFill>
                <a:schemeClr val="accent4"/>
              </a:solidFill>
            </a:endParaRPr>
          </a:p>
        </p:txBody>
      </p:sp>
    </p:spTree>
    <p:extLst>
      <p:ext uri="{BB962C8B-B14F-4D97-AF65-F5344CB8AC3E}">
        <p14:creationId xmlns:p14="http://schemas.microsoft.com/office/powerpoint/2010/main" val="29124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8" y="432881"/>
            <a:ext cx="11267804" cy="990600"/>
          </a:xfrm>
        </p:spPr>
        <p:txBody>
          <a:bodyPr/>
          <a:lstStyle/>
          <a:p>
            <a:r>
              <a:rPr lang="fr-BE" dirty="0"/>
              <a:t>Example 1: CBB </a:t>
            </a:r>
            <a:r>
              <a:rPr lang="fr-BE" dirty="0" err="1"/>
              <a:t>HdBe</a:t>
            </a:r>
            <a:r>
              <a:rPr lang="fr-BE" dirty="0"/>
              <a:t> Patient</a:t>
            </a:r>
          </a:p>
        </p:txBody>
      </p:sp>
      <p:pic>
        <p:nvPicPr>
          <p:cNvPr id="3" name="Picture 2"/>
          <p:cNvPicPr>
            <a:picLocks noChangeAspect="1"/>
          </p:cNvPicPr>
          <p:nvPr/>
        </p:nvPicPr>
        <p:blipFill>
          <a:blip r:embed="rId3"/>
          <a:stretch>
            <a:fillRect/>
          </a:stretch>
        </p:blipFill>
        <p:spPr>
          <a:xfrm>
            <a:off x="276225" y="1962150"/>
            <a:ext cx="5591175" cy="306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AF786277-4A99-4D77-A26A-B8D9E77E3D0F}"/>
              </a:ext>
            </a:extLst>
          </p:cNvPr>
          <p:cNvPicPr>
            <a:picLocks noChangeAspect="1"/>
          </p:cNvPicPr>
          <p:nvPr/>
        </p:nvPicPr>
        <p:blipFill rotWithShape="1">
          <a:blip r:embed="rId4"/>
          <a:srcRect l="1205"/>
          <a:stretch/>
        </p:blipFill>
        <p:spPr>
          <a:xfrm>
            <a:off x="6180692" y="654953"/>
            <a:ext cx="5468113" cy="2295845"/>
          </a:xfrm>
          <a:prstGeom prst="rect">
            <a:avLst/>
          </a:prstGeom>
          <a:ln>
            <a:solidFill>
              <a:schemeClr val="tx1">
                <a:lumMod val="50000"/>
              </a:schemeClr>
            </a:solidFill>
          </a:ln>
        </p:spPr>
      </p:pic>
      <p:pic>
        <p:nvPicPr>
          <p:cNvPr id="11" name="Picture 10">
            <a:extLst>
              <a:ext uri="{FF2B5EF4-FFF2-40B4-BE49-F238E27FC236}">
                <a16:creationId xmlns:a16="http://schemas.microsoft.com/office/drawing/2014/main" id="{A6CC088F-38E6-4698-B8D8-7EBEEA2EF8E7}"/>
              </a:ext>
            </a:extLst>
          </p:cNvPr>
          <p:cNvPicPr>
            <a:picLocks noChangeAspect="1"/>
          </p:cNvPicPr>
          <p:nvPr/>
        </p:nvPicPr>
        <p:blipFill>
          <a:blip r:embed="rId5"/>
          <a:stretch>
            <a:fillRect/>
          </a:stretch>
        </p:blipFill>
        <p:spPr>
          <a:xfrm>
            <a:off x="3973225" y="4946775"/>
            <a:ext cx="5468113" cy="1667108"/>
          </a:xfrm>
          <a:prstGeom prst="rect">
            <a:avLst/>
          </a:prstGeom>
          <a:ln>
            <a:solidFill>
              <a:schemeClr val="tx1">
                <a:lumMod val="75000"/>
              </a:schemeClr>
            </a:solidFill>
          </a:ln>
        </p:spPr>
      </p:pic>
      <p:pic>
        <p:nvPicPr>
          <p:cNvPr id="5" name="Picture 4">
            <a:extLst>
              <a:ext uri="{FF2B5EF4-FFF2-40B4-BE49-F238E27FC236}">
                <a16:creationId xmlns:a16="http://schemas.microsoft.com/office/drawing/2014/main" id="{86872417-56E9-4293-95D4-8355E7318FC2}"/>
              </a:ext>
            </a:extLst>
          </p:cNvPr>
          <p:cNvPicPr>
            <a:picLocks noChangeAspect="1"/>
          </p:cNvPicPr>
          <p:nvPr/>
        </p:nvPicPr>
        <p:blipFill>
          <a:blip r:embed="rId6"/>
          <a:stretch>
            <a:fillRect/>
          </a:stretch>
        </p:blipFill>
        <p:spPr>
          <a:xfrm>
            <a:off x="7708781" y="3179678"/>
            <a:ext cx="4358113" cy="2702941"/>
          </a:xfrm>
          <a:prstGeom prst="rect">
            <a:avLst/>
          </a:prstGeom>
          <a:ln>
            <a:solidFill>
              <a:schemeClr val="tx1">
                <a:lumMod val="75000"/>
              </a:schemeClr>
            </a:solidFill>
          </a:ln>
        </p:spPr>
      </p:pic>
      <p:cxnSp>
        <p:nvCxnSpPr>
          <p:cNvPr id="13" name="Straight Arrow Connector 12">
            <a:extLst>
              <a:ext uri="{FF2B5EF4-FFF2-40B4-BE49-F238E27FC236}">
                <a16:creationId xmlns:a16="http://schemas.microsoft.com/office/drawing/2014/main" id="{856964E7-4197-49E7-94C9-6E87014C4BBD}"/>
              </a:ext>
            </a:extLst>
          </p:cNvPr>
          <p:cNvCxnSpPr>
            <a:cxnSpLocks/>
          </p:cNvCxnSpPr>
          <p:nvPr/>
        </p:nvCxnSpPr>
        <p:spPr>
          <a:xfrm flipV="1">
            <a:off x="4114800" y="1682917"/>
            <a:ext cx="2057400" cy="12142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AC670B0-9DA5-4497-A59F-EB113129B55C}"/>
              </a:ext>
            </a:extLst>
          </p:cNvPr>
          <p:cNvCxnSpPr>
            <a:cxnSpLocks/>
          </p:cNvCxnSpPr>
          <p:nvPr/>
        </p:nvCxnSpPr>
        <p:spPr>
          <a:xfrm>
            <a:off x="4106410" y="3126064"/>
            <a:ext cx="3580000" cy="165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B14EF3-76AA-4C15-BF0E-9169D78DFE27}"/>
              </a:ext>
            </a:extLst>
          </p:cNvPr>
          <p:cNvCxnSpPr>
            <a:cxnSpLocks/>
          </p:cNvCxnSpPr>
          <p:nvPr/>
        </p:nvCxnSpPr>
        <p:spPr>
          <a:xfrm>
            <a:off x="4114800" y="3351345"/>
            <a:ext cx="1143000" cy="1562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417C59B-8299-41E1-862A-50F23B530031}"/>
              </a:ext>
            </a:extLst>
          </p:cNvPr>
          <p:cNvSpPr/>
          <p:nvPr/>
        </p:nvSpPr>
        <p:spPr>
          <a:xfrm>
            <a:off x="2328998" y="2819401"/>
            <a:ext cx="338002"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27" name="Rectangle 26">
            <a:extLst>
              <a:ext uri="{FF2B5EF4-FFF2-40B4-BE49-F238E27FC236}">
                <a16:creationId xmlns:a16="http://schemas.microsoft.com/office/drawing/2014/main" id="{460059DA-763B-4C0E-BC53-827B667ED4C5}"/>
              </a:ext>
            </a:extLst>
          </p:cNvPr>
          <p:cNvSpPr/>
          <p:nvPr/>
        </p:nvSpPr>
        <p:spPr>
          <a:xfrm rot="19741346">
            <a:off x="3769362" y="2429922"/>
            <a:ext cx="2200284"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Partial CBB</a:t>
            </a:r>
            <a:endParaRPr lang="en-BE" sz="1600" dirty="0">
              <a:solidFill>
                <a:schemeClr val="accent1"/>
              </a:solidFill>
            </a:endParaRPr>
          </a:p>
        </p:txBody>
      </p:sp>
      <p:sp>
        <p:nvSpPr>
          <p:cNvPr id="28" name="Rectangle 27">
            <a:extLst>
              <a:ext uri="{FF2B5EF4-FFF2-40B4-BE49-F238E27FC236}">
                <a16:creationId xmlns:a16="http://schemas.microsoft.com/office/drawing/2014/main" id="{4AD4AAD4-9C5E-41B1-979C-EA3840B72EEC}"/>
              </a:ext>
            </a:extLst>
          </p:cNvPr>
          <p:cNvSpPr/>
          <p:nvPr/>
        </p:nvSpPr>
        <p:spPr>
          <a:xfrm rot="3335872">
            <a:off x="3529253" y="3660824"/>
            <a:ext cx="2200284"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Partial CBB</a:t>
            </a:r>
            <a:endParaRPr lang="en-BE" sz="1600" dirty="0">
              <a:solidFill>
                <a:schemeClr val="accent1"/>
              </a:solidFill>
            </a:endParaRPr>
          </a:p>
        </p:txBody>
      </p:sp>
      <p:sp>
        <p:nvSpPr>
          <p:cNvPr id="29" name="Rectangle 28">
            <a:extLst>
              <a:ext uri="{FF2B5EF4-FFF2-40B4-BE49-F238E27FC236}">
                <a16:creationId xmlns:a16="http://schemas.microsoft.com/office/drawing/2014/main" id="{6ED546D1-7D8E-414D-8DB2-AD90EF7D6067}"/>
              </a:ext>
            </a:extLst>
          </p:cNvPr>
          <p:cNvSpPr/>
          <p:nvPr/>
        </p:nvSpPr>
        <p:spPr>
          <a:xfrm rot="155878">
            <a:off x="3943939" y="3160814"/>
            <a:ext cx="2200284"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Partial CBB</a:t>
            </a:r>
            <a:endParaRPr lang="en-BE" sz="1600" dirty="0">
              <a:solidFill>
                <a:schemeClr val="accent1"/>
              </a:solidFill>
            </a:endParaRPr>
          </a:p>
        </p:txBody>
      </p:sp>
      <p:sp>
        <p:nvSpPr>
          <p:cNvPr id="32" name="Rectangle 31">
            <a:extLst>
              <a:ext uri="{FF2B5EF4-FFF2-40B4-BE49-F238E27FC236}">
                <a16:creationId xmlns:a16="http://schemas.microsoft.com/office/drawing/2014/main" id="{C1705FB3-4750-406D-83ED-43A6F85F4730}"/>
              </a:ext>
            </a:extLst>
          </p:cNvPr>
          <p:cNvSpPr/>
          <p:nvPr/>
        </p:nvSpPr>
        <p:spPr>
          <a:xfrm>
            <a:off x="2696076" y="2819399"/>
            <a:ext cx="1418724" cy="60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34">
            <a:extLst>
              <a:ext uri="{FF2B5EF4-FFF2-40B4-BE49-F238E27FC236}">
                <a16:creationId xmlns:a16="http://schemas.microsoft.com/office/drawing/2014/main" id="{B95D1A16-3DEB-419A-856F-99E7500E9EC4}"/>
              </a:ext>
            </a:extLst>
          </p:cNvPr>
          <p:cNvSpPr/>
          <p:nvPr/>
        </p:nvSpPr>
        <p:spPr>
          <a:xfrm>
            <a:off x="2696076" y="3476752"/>
            <a:ext cx="1142999" cy="1476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37" name="Straight Arrow Connector 36">
            <a:extLst>
              <a:ext uri="{FF2B5EF4-FFF2-40B4-BE49-F238E27FC236}">
                <a16:creationId xmlns:a16="http://schemas.microsoft.com/office/drawing/2014/main" id="{159AD4D8-F388-42AF-8068-B7E7E4D5819E}"/>
              </a:ext>
            </a:extLst>
          </p:cNvPr>
          <p:cNvCxnSpPr>
            <a:cxnSpLocks/>
            <a:stCxn id="26" idx="2"/>
          </p:cNvCxnSpPr>
          <p:nvPr/>
        </p:nvCxnSpPr>
        <p:spPr>
          <a:xfrm>
            <a:off x="2497999" y="4953001"/>
            <a:ext cx="169001" cy="4571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87C6E1B-05A5-4955-AB79-9325C90026B5}"/>
              </a:ext>
            </a:extLst>
          </p:cNvPr>
          <p:cNvSpPr txBox="1"/>
          <p:nvPr/>
        </p:nvSpPr>
        <p:spPr>
          <a:xfrm>
            <a:off x="2281873" y="5410200"/>
            <a:ext cx="1293263" cy="369332"/>
          </a:xfrm>
          <a:prstGeom prst="rect">
            <a:avLst/>
          </a:prstGeom>
          <a:noFill/>
          <a:ln>
            <a:noFill/>
          </a:ln>
        </p:spPr>
        <p:txBody>
          <a:bodyPr wrap="square" rtlCol="0">
            <a:spAutoFit/>
          </a:bodyPr>
          <a:lstStyle/>
          <a:p>
            <a:r>
              <a:rPr lang="en-US" dirty="0">
                <a:solidFill>
                  <a:srgbClr val="3AAA35"/>
                </a:solidFill>
              </a:rPr>
              <a:t>Cardinality</a:t>
            </a:r>
            <a:endParaRPr lang="en-BE" dirty="0">
              <a:solidFill>
                <a:srgbClr val="3AAA35"/>
              </a:solidFill>
            </a:endParaRPr>
          </a:p>
        </p:txBody>
      </p:sp>
      <p:sp>
        <p:nvSpPr>
          <p:cNvPr id="40" name="TextBox 39">
            <a:extLst>
              <a:ext uri="{FF2B5EF4-FFF2-40B4-BE49-F238E27FC236}">
                <a16:creationId xmlns:a16="http://schemas.microsoft.com/office/drawing/2014/main" id="{3D6294F3-AE38-4806-95BB-20624F8FBE5B}"/>
              </a:ext>
            </a:extLst>
          </p:cNvPr>
          <p:cNvSpPr txBox="1"/>
          <p:nvPr/>
        </p:nvSpPr>
        <p:spPr>
          <a:xfrm>
            <a:off x="391825" y="5029200"/>
            <a:ext cx="1676400" cy="369332"/>
          </a:xfrm>
          <a:prstGeom prst="rect">
            <a:avLst/>
          </a:prstGeom>
          <a:noFill/>
        </p:spPr>
        <p:txBody>
          <a:bodyPr wrap="square" rtlCol="0">
            <a:spAutoFit/>
          </a:bodyPr>
          <a:lstStyle/>
          <a:p>
            <a:r>
              <a:rPr lang="en-US" dirty="0">
                <a:solidFill>
                  <a:srgbClr val="3AAA35"/>
                </a:solidFill>
              </a:rPr>
              <a:t>Data elements</a:t>
            </a:r>
            <a:endParaRPr lang="en-BE" dirty="0">
              <a:solidFill>
                <a:srgbClr val="3AAA35"/>
              </a:solidFill>
            </a:endParaRPr>
          </a:p>
        </p:txBody>
      </p:sp>
      <p:sp>
        <p:nvSpPr>
          <p:cNvPr id="41" name="Rectangle 40">
            <a:extLst>
              <a:ext uri="{FF2B5EF4-FFF2-40B4-BE49-F238E27FC236}">
                <a16:creationId xmlns:a16="http://schemas.microsoft.com/office/drawing/2014/main" id="{DFC33338-A540-4680-9B67-70D8109DE4F0}"/>
              </a:ext>
            </a:extLst>
          </p:cNvPr>
          <p:cNvSpPr/>
          <p:nvPr/>
        </p:nvSpPr>
        <p:spPr>
          <a:xfrm>
            <a:off x="386232" y="2819399"/>
            <a:ext cx="1895641"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36631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98" y="452304"/>
            <a:ext cx="11267804" cy="990600"/>
          </a:xfrm>
        </p:spPr>
        <p:txBody>
          <a:bodyPr>
            <a:normAutofit/>
          </a:bodyPr>
          <a:lstStyle/>
          <a:p>
            <a:r>
              <a:rPr lang="en-US" dirty="0"/>
              <a:t>Example 2: CBB </a:t>
            </a:r>
            <a:r>
              <a:rPr lang="en-US" dirty="0" err="1"/>
              <a:t>HdBe</a:t>
            </a:r>
            <a:r>
              <a:rPr lang="en-US" dirty="0"/>
              <a:t> Healthcare Organization</a:t>
            </a:r>
            <a:endParaRPr lang="fr-BE" dirty="0"/>
          </a:p>
        </p:txBody>
      </p:sp>
      <p:pic>
        <p:nvPicPr>
          <p:cNvPr id="4" name="Picture 3">
            <a:extLst>
              <a:ext uri="{FF2B5EF4-FFF2-40B4-BE49-F238E27FC236}">
                <a16:creationId xmlns:a16="http://schemas.microsoft.com/office/drawing/2014/main" id="{68058ABF-8AE5-41E9-868B-4EBD71162683}"/>
              </a:ext>
            </a:extLst>
          </p:cNvPr>
          <p:cNvPicPr>
            <a:picLocks noChangeAspect="1"/>
          </p:cNvPicPr>
          <p:nvPr/>
        </p:nvPicPr>
        <p:blipFill>
          <a:blip r:embed="rId2"/>
          <a:stretch>
            <a:fillRect/>
          </a:stretch>
        </p:blipFill>
        <p:spPr>
          <a:xfrm>
            <a:off x="228600" y="2895600"/>
            <a:ext cx="5591955" cy="2905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6CED7E11-6327-466E-8DFF-A84A5F7A742D}"/>
              </a:ext>
            </a:extLst>
          </p:cNvPr>
          <p:cNvPicPr>
            <a:picLocks noChangeAspect="1"/>
          </p:cNvPicPr>
          <p:nvPr/>
        </p:nvPicPr>
        <p:blipFill>
          <a:blip r:embed="rId3"/>
          <a:stretch>
            <a:fillRect/>
          </a:stretch>
        </p:blipFill>
        <p:spPr>
          <a:xfrm>
            <a:off x="5335663" y="1447800"/>
            <a:ext cx="6627737" cy="3157780"/>
          </a:xfrm>
          <a:prstGeom prst="rect">
            <a:avLst/>
          </a:prstGeom>
          <a:ln>
            <a:solidFill>
              <a:schemeClr val="tx1">
                <a:lumMod val="75000"/>
              </a:schemeClr>
            </a:solidFill>
          </a:ln>
        </p:spPr>
      </p:pic>
      <p:cxnSp>
        <p:nvCxnSpPr>
          <p:cNvPr id="14" name="Straight Arrow Connector 13">
            <a:extLst>
              <a:ext uri="{FF2B5EF4-FFF2-40B4-BE49-F238E27FC236}">
                <a16:creationId xmlns:a16="http://schemas.microsoft.com/office/drawing/2014/main" id="{1B193C3D-C6B6-4421-A6B5-281773F40765}"/>
              </a:ext>
            </a:extLst>
          </p:cNvPr>
          <p:cNvCxnSpPr>
            <a:cxnSpLocks/>
          </p:cNvCxnSpPr>
          <p:nvPr/>
        </p:nvCxnSpPr>
        <p:spPr>
          <a:xfrm flipV="1">
            <a:off x="3200400" y="3505200"/>
            <a:ext cx="2438400" cy="685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A69C91A-8C76-4947-BF34-538A21D5D6BA}"/>
              </a:ext>
            </a:extLst>
          </p:cNvPr>
          <p:cNvSpPr/>
          <p:nvPr/>
        </p:nvSpPr>
        <p:spPr>
          <a:xfrm rot="20670197">
            <a:off x="3034177" y="3431436"/>
            <a:ext cx="2362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AAA35"/>
                </a:solidFill>
              </a:rPr>
              <a:t>Terminology binding</a:t>
            </a:r>
            <a:endParaRPr lang="en-BE" sz="1600" dirty="0">
              <a:solidFill>
                <a:srgbClr val="3AAA35"/>
              </a:solidFill>
            </a:endParaRPr>
          </a:p>
        </p:txBody>
      </p:sp>
    </p:spTree>
    <p:extLst>
      <p:ext uri="{BB962C8B-B14F-4D97-AF65-F5344CB8AC3E}">
        <p14:creationId xmlns:p14="http://schemas.microsoft.com/office/powerpoint/2010/main" val="6961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CB-F67F-4D3D-9624-19154E58C84D}"/>
              </a:ext>
            </a:extLst>
          </p:cNvPr>
          <p:cNvSpPr>
            <a:spLocks noGrp="1"/>
          </p:cNvSpPr>
          <p:nvPr>
            <p:ph type="title"/>
          </p:nvPr>
        </p:nvSpPr>
        <p:spPr>
          <a:xfrm>
            <a:off x="462098" y="457200"/>
            <a:ext cx="11267804" cy="990600"/>
          </a:xfrm>
        </p:spPr>
        <p:txBody>
          <a:bodyPr/>
          <a:lstStyle/>
          <a:p>
            <a:r>
              <a:rPr lang="en-US" dirty="0"/>
              <a:t>Use of terminology</a:t>
            </a:r>
            <a:endParaRPr lang="en-BE" dirty="0"/>
          </a:p>
        </p:txBody>
      </p:sp>
      <p:pic>
        <p:nvPicPr>
          <p:cNvPr id="5" name="Picture 4">
            <a:extLst>
              <a:ext uri="{FF2B5EF4-FFF2-40B4-BE49-F238E27FC236}">
                <a16:creationId xmlns:a16="http://schemas.microsoft.com/office/drawing/2014/main" id="{F2041B96-C0A0-48F7-ABD5-261338D8B992}"/>
              </a:ext>
            </a:extLst>
          </p:cNvPr>
          <p:cNvPicPr>
            <a:picLocks noChangeAspect="1"/>
          </p:cNvPicPr>
          <p:nvPr/>
        </p:nvPicPr>
        <p:blipFill>
          <a:blip r:embed="rId2"/>
          <a:stretch>
            <a:fillRect/>
          </a:stretch>
        </p:blipFill>
        <p:spPr>
          <a:xfrm>
            <a:off x="429241" y="1587647"/>
            <a:ext cx="6253385" cy="202752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B221D0E4-FE3C-4BA4-A05F-EA5301DEF61E}"/>
              </a:ext>
            </a:extLst>
          </p:cNvPr>
          <p:cNvPicPr>
            <a:picLocks noChangeAspect="1"/>
          </p:cNvPicPr>
          <p:nvPr/>
        </p:nvPicPr>
        <p:blipFill>
          <a:blip r:embed="rId3"/>
          <a:stretch>
            <a:fillRect/>
          </a:stretch>
        </p:blipFill>
        <p:spPr>
          <a:xfrm>
            <a:off x="5965404" y="955296"/>
            <a:ext cx="5797355" cy="201426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13" name="Picture 12">
            <a:extLst>
              <a:ext uri="{FF2B5EF4-FFF2-40B4-BE49-F238E27FC236}">
                <a16:creationId xmlns:a16="http://schemas.microsoft.com/office/drawing/2014/main" id="{685A5FE8-9A57-4772-8944-EEE6D5F676E6}"/>
              </a:ext>
            </a:extLst>
          </p:cNvPr>
          <p:cNvPicPr>
            <a:picLocks noChangeAspect="1"/>
          </p:cNvPicPr>
          <p:nvPr/>
        </p:nvPicPr>
        <p:blipFill>
          <a:blip r:embed="rId4"/>
          <a:stretch>
            <a:fillRect/>
          </a:stretch>
        </p:blipFill>
        <p:spPr>
          <a:xfrm>
            <a:off x="166617" y="4491318"/>
            <a:ext cx="6516009" cy="226726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DCE1B769-2040-4135-BF98-3BB7F4272BEA}"/>
              </a:ext>
            </a:extLst>
          </p:cNvPr>
          <p:cNvPicPr>
            <a:picLocks noChangeAspect="1"/>
          </p:cNvPicPr>
          <p:nvPr/>
        </p:nvPicPr>
        <p:blipFill>
          <a:blip r:embed="rId5"/>
          <a:stretch>
            <a:fillRect/>
          </a:stretch>
        </p:blipFill>
        <p:spPr>
          <a:xfrm>
            <a:off x="5063885" y="3200400"/>
            <a:ext cx="6996452" cy="2942599"/>
          </a:xfrm>
          <a:prstGeom prst="rect">
            <a:avLst/>
          </a:prstGeom>
          <a:ln w="28575">
            <a:solidFill>
              <a:schemeClr val="tx1"/>
            </a:solidFill>
          </a:ln>
        </p:spPr>
      </p:pic>
      <p:sp>
        <p:nvSpPr>
          <p:cNvPr id="14" name="Rectangle 13">
            <a:extLst>
              <a:ext uri="{FF2B5EF4-FFF2-40B4-BE49-F238E27FC236}">
                <a16:creationId xmlns:a16="http://schemas.microsoft.com/office/drawing/2014/main" id="{87B4A700-8110-492B-92F8-1810077B88D2}"/>
              </a:ext>
            </a:extLst>
          </p:cNvPr>
          <p:cNvSpPr/>
          <p:nvPr/>
        </p:nvSpPr>
        <p:spPr>
          <a:xfrm>
            <a:off x="462098" y="1600200"/>
            <a:ext cx="833302" cy="164953"/>
          </a:xfrm>
          <a:prstGeom prst="rect">
            <a:avLst/>
          </a:prstGeom>
          <a:no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BE"/>
          </a:p>
        </p:txBody>
      </p:sp>
      <p:sp>
        <p:nvSpPr>
          <p:cNvPr id="15" name="Rectangle 14">
            <a:extLst>
              <a:ext uri="{FF2B5EF4-FFF2-40B4-BE49-F238E27FC236}">
                <a16:creationId xmlns:a16="http://schemas.microsoft.com/office/drawing/2014/main" id="{CE31FCA8-B0D2-4CA0-AB7F-517291393137}"/>
              </a:ext>
            </a:extLst>
          </p:cNvPr>
          <p:cNvSpPr/>
          <p:nvPr/>
        </p:nvSpPr>
        <p:spPr>
          <a:xfrm>
            <a:off x="5965404" y="955296"/>
            <a:ext cx="1044996" cy="176795"/>
          </a:xfrm>
          <a:prstGeom prst="rect">
            <a:avLst/>
          </a:prstGeom>
          <a:no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BE"/>
          </a:p>
        </p:txBody>
      </p:sp>
      <p:sp>
        <p:nvSpPr>
          <p:cNvPr id="16" name="Rectangle 15">
            <a:extLst>
              <a:ext uri="{FF2B5EF4-FFF2-40B4-BE49-F238E27FC236}">
                <a16:creationId xmlns:a16="http://schemas.microsoft.com/office/drawing/2014/main" id="{26A996E3-52A6-420C-84BC-69BE3A5CFEC1}"/>
              </a:ext>
            </a:extLst>
          </p:cNvPr>
          <p:cNvSpPr/>
          <p:nvPr/>
        </p:nvSpPr>
        <p:spPr>
          <a:xfrm>
            <a:off x="5105400" y="3200401"/>
            <a:ext cx="1676400" cy="228600"/>
          </a:xfrm>
          <a:prstGeom prst="rect">
            <a:avLst/>
          </a:prstGeom>
          <a:no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BE"/>
          </a:p>
        </p:txBody>
      </p:sp>
      <p:sp>
        <p:nvSpPr>
          <p:cNvPr id="17" name="Rectangle 16">
            <a:extLst>
              <a:ext uri="{FF2B5EF4-FFF2-40B4-BE49-F238E27FC236}">
                <a16:creationId xmlns:a16="http://schemas.microsoft.com/office/drawing/2014/main" id="{E0C3CD23-D0CA-44AA-AE4A-F36206B5DD58}"/>
              </a:ext>
            </a:extLst>
          </p:cNvPr>
          <p:cNvSpPr/>
          <p:nvPr/>
        </p:nvSpPr>
        <p:spPr>
          <a:xfrm>
            <a:off x="165218" y="4491318"/>
            <a:ext cx="1739781" cy="228600"/>
          </a:xfrm>
          <a:prstGeom prst="rect">
            <a:avLst/>
          </a:prstGeom>
          <a:no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7246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400" y="2667000"/>
            <a:ext cx="11473200" cy="648097"/>
          </a:xfrm>
        </p:spPr>
        <p:txBody>
          <a:bodyPr>
            <a:normAutofit fontScale="92500" lnSpcReduction="20000"/>
          </a:bodyPr>
          <a:lstStyle/>
          <a:p>
            <a:r>
              <a:rPr lang="en-GB" sz="4800" dirty="0"/>
              <a:t>WHY?</a:t>
            </a:r>
          </a:p>
          <a:p>
            <a:endParaRPr lang="en-GB" dirty="0"/>
          </a:p>
        </p:txBody>
      </p:sp>
    </p:spTree>
    <p:extLst>
      <p:ext uri="{BB962C8B-B14F-4D97-AF65-F5344CB8AC3E}">
        <p14:creationId xmlns:p14="http://schemas.microsoft.com/office/powerpoint/2010/main" val="313768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lnSpcReduction="10000"/>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702900" lvl="1" indent="-342900">
              <a:buFont typeface="Arial" panose="020B0604020202020204" pitchFamily="34" charset="0"/>
              <a:buChar char="•"/>
            </a:pPr>
            <a:r>
              <a:rPr lang="en-IE" dirty="0"/>
              <a:t>NIC Flow</a:t>
            </a:r>
          </a:p>
          <a:p>
            <a:pPr marL="702900" lvl="1" indent="-342900">
              <a:buFont typeface="Arial" panose="020B0604020202020204" pitchFamily="34" charset="0"/>
              <a:buChar char="•"/>
            </a:pPr>
            <a:r>
              <a:rPr lang="en-IE" dirty="0"/>
              <a:t>EAM Issues</a:t>
            </a:r>
          </a:p>
          <a:p>
            <a:pPr marL="702900" lvl="1" indent="-342900">
              <a:buFont typeface="Arial" panose="020B0604020202020204" pitchFamily="34" charset="0"/>
              <a:buChar char="•"/>
            </a:pPr>
            <a:r>
              <a:rPr lang="en-US" dirty="0"/>
              <a:t>Use of Clinical Building Blocks in Data Collections</a:t>
            </a:r>
          </a:p>
          <a:p>
            <a:pPr marL="702900" lvl="1" indent="-342900">
              <a:buFont typeface="Arial" panose="020B0604020202020204" pitchFamily="34" charset="0"/>
              <a:buChar char="•"/>
            </a:pPr>
            <a:r>
              <a:rPr lang="en-IE" dirty="0"/>
              <a:t>VPN Solution</a:t>
            </a:r>
          </a:p>
          <a:p>
            <a:pPr marL="702900" lvl="1" indent="-342900">
              <a:buFont typeface="Arial" panose="020B0604020202020204" pitchFamily="34" charset="0"/>
              <a:buChar char="•"/>
            </a:pPr>
            <a:r>
              <a:rPr lang="en-IE" dirty="0"/>
              <a:t>CSV Result File</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“Policy makers must have access to up-to-date, reliable and valid scientific reports in a fast and autonomous manner in order to develop and (re)adjust their policy. </a:t>
            </a:r>
          </a:p>
          <a:p>
            <a:r>
              <a:rPr lang="en-US" dirty="0"/>
              <a:t>To compile these reports, researchers need tools (technical &amp; administrative) that they can use quickly, easily and autonomously to collect and process the desired data in a reliable and effective manner. </a:t>
            </a:r>
          </a:p>
          <a:p>
            <a:r>
              <a:rPr lang="en-US" dirty="0"/>
              <a:t>The collection of this data </a:t>
            </a:r>
            <a:r>
              <a:rPr lang="en-US" dirty="0">
                <a:solidFill>
                  <a:srgbClr val="BCCF00"/>
                </a:solidFill>
                <a:effectLst>
                  <a:outerShdw blurRad="38100" dist="38100" dir="2700000" algn="tl">
                    <a:srgbClr val="000000">
                      <a:alpha val="43137"/>
                    </a:srgbClr>
                  </a:outerShdw>
                </a:effectLst>
              </a:rPr>
              <a:t>should not generate any administrative or technical burden </a:t>
            </a:r>
            <a:r>
              <a:rPr lang="en-US" dirty="0"/>
              <a:t>for the healthcare providers concerned or their service providers and should guarantee maximum privacy and data protection for healthcare providers and patients.”</a:t>
            </a:r>
          </a:p>
          <a:p>
            <a:endParaRPr lang="en-GB" dirty="0"/>
          </a:p>
        </p:txBody>
      </p:sp>
      <p:sp>
        <p:nvSpPr>
          <p:cNvPr id="3" name="Title 2"/>
          <p:cNvSpPr>
            <a:spLocks noGrp="1"/>
          </p:cNvSpPr>
          <p:nvPr>
            <p:ph type="title"/>
          </p:nvPr>
        </p:nvSpPr>
        <p:spPr>
          <a:xfrm>
            <a:off x="360000" y="360000"/>
            <a:ext cx="11473200" cy="936000"/>
          </a:xfrm>
          <a:prstGeom prst="rect">
            <a:avLst/>
          </a:prstGeom>
        </p:spPr>
        <p:txBody>
          <a:bodyPr/>
          <a:lstStyle/>
          <a:p>
            <a:r>
              <a:rPr lang="en-GB" dirty="0"/>
              <a:t>Healthdata.be mission statement</a:t>
            </a:r>
          </a:p>
        </p:txBody>
      </p:sp>
      <p:sp>
        <p:nvSpPr>
          <p:cNvPr id="4" name="Right Arrow 3"/>
          <p:cNvSpPr/>
          <p:nvPr/>
        </p:nvSpPr>
        <p:spPr>
          <a:xfrm>
            <a:off x="914400" y="4495800"/>
            <a:ext cx="2362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ounded Rectangle 5"/>
          <p:cNvSpPr/>
          <p:nvPr/>
        </p:nvSpPr>
        <p:spPr>
          <a:xfrm>
            <a:off x="4267200" y="4267200"/>
            <a:ext cx="4191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NEED FOR STANDARDIZATION</a:t>
            </a:r>
            <a:endParaRPr lang="nl-NL" sz="2800" b="1" dirty="0"/>
          </a:p>
        </p:txBody>
      </p:sp>
      <p:sp>
        <p:nvSpPr>
          <p:cNvPr id="5" name="Oval 4">
            <a:extLst>
              <a:ext uri="{FF2B5EF4-FFF2-40B4-BE49-F238E27FC236}">
                <a16:creationId xmlns:a16="http://schemas.microsoft.com/office/drawing/2014/main" id="{2F7E9FEF-8BBD-414F-BFCC-FE5F377BC069}"/>
              </a:ext>
            </a:extLst>
          </p:cNvPr>
          <p:cNvSpPr/>
          <p:nvPr/>
        </p:nvSpPr>
        <p:spPr>
          <a:xfrm>
            <a:off x="8072580" y="3850200"/>
            <a:ext cx="2892034"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Sytem</a:t>
            </a:r>
            <a:r>
              <a:rPr lang="en-US" dirty="0"/>
              <a:t> to system</a:t>
            </a:r>
            <a:endParaRPr lang="en-BE" dirty="0"/>
          </a:p>
        </p:txBody>
      </p:sp>
    </p:spTree>
    <p:extLst>
      <p:ext uri="{BB962C8B-B14F-4D97-AF65-F5344CB8AC3E}">
        <p14:creationId xmlns:p14="http://schemas.microsoft.com/office/powerpoint/2010/main" val="103097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11267804" cy="990600"/>
          </a:xfrm>
        </p:spPr>
        <p:txBody>
          <a:bodyPr/>
          <a:lstStyle/>
          <a:p>
            <a:r>
              <a:rPr lang="en-US" dirty="0"/>
              <a:t>Interoperability</a:t>
            </a:r>
            <a:endParaRPr lang="fr-BE" dirty="0"/>
          </a:p>
        </p:txBody>
      </p:sp>
      <p:sp>
        <p:nvSpPr>
          <p:cNvPr id="4" name="Content Placeholder 2"/>
          <p:cNvSpPr txBox="1">
            <a:spLocks/>
          </p:cNvSpPr>
          <p:nvPr/>
        </p:nvSpPr>
        <p:spPr>
          <a:xfrm>
            <a:off x="692150" y="1841481"/>
            <a:ext cx="11271249" cy="3854469"/>
          </a:xfrm>
          <a:prstGeom prst="rect">
            <a:avLst/>
          </a:prstGeom>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panose="020B0604020202020204"/>
                <a:ea typeface="+mn-ea"/>
                <a:cs typeface="Arial" panose="020B0604020202020204"/>
              </a:defRPr>
            </a:lvl1pPr>
            <a:lvl2pPr marL="360045" indent="-179705" algn="l" defTabSz="541655" rtl="0" eaLnBrk="1" latinLnBrk="0" hangingPunct="1">
              <a:spcBef>
                <a:spcPct val="20000"/>
              </a:spcBef>
              <a:buClr>
                <a:schemeClr val="accent2"/>
              </a:buClr>
              <a:buFont typeface="Arial" panose="020B0604020202020204"/>
              <a:buChar char="•"/>
              <a:defRPr sz="2000" kern="1200">
                <a:solidFill>
                  <a:srgbClr val="58595B"/>
                </a:solidFill>
                <a:latin typeface="Arial" panose="020B0604020202020204"/>
                <a:ea typeface="+mn-ea"/>
                <a:cs typeface="Arial" panose="020B0604020202020204"/>
              </a:defRPr>
            </a:lvl2pPr>
            <a:lvl3pPr marL="539750" indent="-179705"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panose="020B0604020202020204"/>
                <a:ea typeface="+mn-ea"/>
                <a:cs typeface="Arial" panose="020B0604020202020204"/>
              </a:defRPr>
            </a:lvl3pPr>
            <a:lvl4pPr marL="720090"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4pPr>
            <a:lvl5pPr marL="899795"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b="1" dirty="0">
                <a:solidFill>
                  <a:schemeClr val="tx1"/>
                </a:solidFill>
              </a:rPr>
              <a:t>Common</a:t>
            </a:r>
            <a:r>
              <a:rPr lang="en-US" dirty="0">
                <a:solidFill>
                  <a:schemeClr val="tx1"/>
                </a:solidFill>
              </a:rPr>
              <a:t> </a:t>
            </a:r>
            <a:r>
              <a:rPr lang="en-US" b="1" dirty="0">
                <a:solidFill>
                  <a:schemeClr val="tx1"/>
                </a:solidFill>
              </a:rPr>
              <a:t>“understanding” </a:t>
            </a:r>
            <a:r>
              <a:rPr lang="en-US" dirty="0">
                <a:solidFill>
                  <a:schemeClr val="tx1"/>
                </a:solidFill>
              </a:rPr>
              <a:t>(logical data models) of content that needs to be exchanged (reuse mapping across multiple DCD’s)</a:t>
            </a:r>
          </a:p>
          <a:p>
            <a:pPr marL="285750" indent="-285750">
              <a:lnSpc>
                <a:spcPct val="150000"/>
              </a:lnSpc>
              <a:buFont typeface="Arial" panose="020B0604020202020204" pitchFamily="34" charset="0"/>
              <a:buChar char="•"/>
            </a:pPr>
            <a:r>
              <a:rPr lang="en-US" b="1" dirty="0">
                <a:solidFill>
                  <a:schemeClr val="tx1"/>
                </a:solidFill>
              </a:rPr>
              <a:t>Generic structure and format </a:t>
            </a:r>
            <a:r>
              <a:rPr lang="en-US" dirty="0">
                <a:solidFill>
                  <a:schemeClr val="tx1"/>
                </a:solidFill>
              </a:rPr>
              <a:t>of messages that need to be exchanged</a:t>
            </a:r>
          </a:p>
          <a:p>
            <a:pPr marL="285750" indent="-285750">
              <a:lnSpc>
                <a:spcPct val="150000"/>
              </a:lnSpc>
              <a:buFont typeface="Arial" panose="020B0604020202020204" pitchFamily="34" charset="0"/>
              <a:buChar char="•"/>
            </a:pPr>
            <a:r>
              <a:rPr lang="en-US" b="1" dirty="0">
                <a:solidFill>
                  <a:schemeClr val="tx1"/>
                </a:solidFill>
              </a:rPr>
              <a:t>System to system transfer </a:t>
            </a:r>
            <a:r>
              <a:rPr lang="en-US" dirty="0">
                <a:solidFill>
                  <a:schemeClr val="tx1"/>
                </a:solidFill>
              </a:rPr>
              <a:t>of data (only once)</a:t>
            </a:r>
          </a:p>
        </p:txBody>
      </p:sp>
    </p:spTree>
    <p:extLst>
      <p:ext uri="{BB962C8B-B14F-4D97-AF65-F5344CB8AC3E}">
        <p14:creationId xmlns:p14="http://schemas.microsoft.com/office/powerpoint/2010/main" val="17984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2362200"/>
            <a:ext cx="11473200" cy="648097"/>
          </a:xfrm>
        </p:spPr>
        <p:txBody>
          <a:bodyPr>
            <a:normAutofit fontScale="92500" lnSpcReduction="20000"/>
          </a:bodyPr>
          <a:lstStyle/>
          <a:p>
            <a:r>
              <a:rPr lang="en-GB" sz="4800" dirty="0"/>
              <a:t>HOW?</a:t>
            </a:r>
          </a:p>
          <a:p>
            <a:endParaRPr lang="en-GB" dirty="0"/>
          </a:p>
        </p:txBody>
      </p:sp>
    </p:spTree>
    <p:extLst>
      <p:ext uri="{BB962C8B-B14F-4D97-AF65-F5344CB8AC3E}">
        <p14:creationId xmlns:p14="http://schemas.microsoft.com/office/powerpoint/2010/main" val="306382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94" y="460123"/>
            <a:ext cx="11267804" cy="990600"/>
          </a:xfrm>
        </p:spPr>
        <p:txBody>
          <a:bodyPr/>
          <a:lstStyle/>
          <a:p>
            <a:r>
              <a:rPr lang="en-GB" dirty="0"/>
              <a:t>Clinical Building Blocks towards a DCD</a:t>
            </a:r>
            <a:br>
              <a:rPr lang="en-GB" dirty="0"/>
            </a:br>
            <a:endParaRPr lang="fr-BE" dirty="0"/>
          </a:p>
        </p:txBody>
      </p:sp>
      <p:pic>
        <p:nvPicPr>
          <p:cNvPr id="14" name="Afbeelding 6">
            <a:extLst>
              <a:ext uri="{FF2B5EF4-FFF2-40B4-BE49-F238E27FC236}">
                <a16:creationId xmlns:a16="http://schemas.microsoft.com/office/drawing/2014/main" id="{FB65BFF8-F58A-4869-BA8C-9B339614F7AD}"/>
              </a:ext>
            </a:extLst>
          </p:cNvPr>
          <p:cNvPicPr>
            <a:picLocks noChangeAspect="1"/>
          </p:cNvPicPr>
          <p:nvPr/>
        </p:nvPicPr>
        <p:blipFill rotWithShape="1">
          <a:blip r:embed="rId3">
            <a:extLst>
              <a:ext uri="{28A0092B-C50C-407E-A947-70E740481C1C}">
                <a14:useLocalDpi xmlns:a14="http://schemas.microsoft.com/office/drawing/2010/main" val="0"/>
              </a:ext>
            </a:extLst>
          </a:blip>
          <a:srcRect t="25067" b="24690"/>
          <a:stretch/>
        </p:blipFill>
        <p:spPr>
          <a:xfrm>
            <a:off x="2161641" y="1521040"/>
            <a:ext cx="8030911" cy="2859155"/>
          </a:xfrm>
          <a:prstGeom prst="rect">
            <a:avLst/>
          </a:prstGeom>
          <a:ln>
            <a:solidFill>
              <a:schemeClr val="tx2"/>
            </a:solidFill>
          </a:ln>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FAF8B74D-2D39-457B-9B6B-7FD9DCCAF3C2}"/>
              </a:ext>
            </a:extLst>
          </p:cNvPr>
          <p:cNvSpPr txBox="1"/>
          <p:nvPr/>
        </p:nvSpPr>
        <p:spPr>
          <a:xfrm>
            <a:off x="2161641" y="4605835"/>
            <a:ext cx="3083671" cy="2031325"/>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B050"/>
                </a:solidFill>
                <a:effectLst/>
                <a:uLnTx/>
                <a:uFillTx/>
                <a:latin typeface="Arial"/>
                <a:ea typeface="+mn-ea"/>
                <a:cs typeface="+mn-cs"/>
              </a:rPr>
              <a:t>Components</a:t>
            </a:r>
            <a:endParaRPr kumimoji="0" lang="nl-NL" sz="2400" b="0" i="0" u="none" strike="noStrike" kern="1200" cap="none" spc="0" normalizeH="0" baseline="0" noProof="0" dirty="0">
              <a:ln>
                <a:noFill/>
              </a:ln>
              <a:solidFill>
                <a:srgbClr val="00B050"/>
              </a:solidFill>
              <a:effectLst/>
              <a:uLnTx/>
              <a:uFillTx/>
              <a:latin typeface="Arial"/>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noProof="0" dirty="0">
                <a:solidFill>
                  <a:srgbClr val="58595B"/>
                </a:solidFill>
                <a:latin typeface="Arial"/>
              </a:rPr>
              <a:t>Data </a:t>
            </a:r>
            <a:r>
              <a:rPr lang="nl-NL" noProof="0" dirty="0" err="1">
                <a:solidFill>
                  <a:srgbClr val="58595B"/>
                </a:solidFill>
                <a:latin typeface="Arial"/>
              </a:rPr>
              <a:t>elements</a:t>
            </a:r>
            <a:endParaRPr kumimoji="0" lang="nl-NL" b="0" i="0" u="none" strike="noStrike" kern="1200" cap="none" spc="0" normalizeH="0" baseline="0" noProof="0" dirty="0">
              <a:ln>
                <a:noFill/>
              </a:ln>
              <a:solidFill>
                <a:srgbClr val="58595B"/>
              </a:solidFill>
              <a:effectLst/>
              <a:uLnTx/>
              <a:uFillTx/>
              <a:latin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b="0" i="0" u="none" strike="noStrike" kern="1200" cap="none" spc="0" normalizeH="0" baseline="0" noProof="0" dirty="0" err="1">
                <a:ln>
                  <a:noFill/>
                </a:ln>
                <a:solidFill>
                  <a:srgbClr val="58595B"/>
                </a:solidFill>
                <a:effectLst/>
                <a:uLnTx/>
                <a:uFillTx/>
                <a:latin typeface="Arial"/>
              </a:rPr>
              <a:t>Terminology</a:t>
            </a:r>
            <a:endParaRPr kumimoji="0" lang="nl-NL" b="0" i="0" u="none" strike="noStrike" kern="1200" cap="none" spc="0" normalizeH="0" baseline="0" noProof="0" dirty="0">
              <a:ln>
                <a:noFill/>
              </a:ln>
              <a:solidFill>
                <a:srgbClr val="58595B"/>
              </a:solidFill>
              <a:effectLst/>
              <a:uLnTx/>
              <a:uFillTx/>
              <a:latin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8595B"/>
                </a:solidFill>
                <a:latin typeface="Arial"/>
              </a:rPr>
              <a:t>Structure</a:t>
            </a:r>
            <a:endParaRPr kumimoji="0" lang="nl-NL" b="0" i="0" u="none" strike="noStrike" kern="1200" cap="none" spc="0" normalizeH="0" baseline="0" noProof="0" dirty="0">
              <a:ln>
                <a:noFill/>
              </a:ln>
              <a:solidFill>
                <a:srgbClr val="58595B"/>
              </a:solidFill>
              <a:effectLst/>
              <a:uLnTx/>
              <a:uFillTx/>
              <a:latin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rgbClr val="58595B"/>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58595B"/>
              </a:solidFill>
              <a:effectLst/>
              <a:uLnTx/>
              <a:uFillTx/>
              <a:latin typeface="Arial"/>
              <a:ea typeface="+mn-ea"/>
              <a:cs typeface="+mn-cs"/>
            </a:endParaRPr>
          </a:p>
        </p:txBody>
      </p:sp>
      <p:sp>
        <p:nvSpPr>
          <p:cNvPr id="16" name="TextBox 15">
            <a:extLst>
              <a:ext uri="{FF2B5EF4-FFF2-40B4-BE49-F238E27FC236}">
                <a16:creationId xmlns:a16="http://schemas.microsoft.com/office/drawing/2014/main" id="{801E15D9-CA5A-491D-A6C9-CC3B9C320BBB}"/>
              </a:ext>
            </a:extLst>
          </p:cNvPr>
          <p:cNvSpPr txBox="1"/>
          <p:nvPr/>
        </p:nvSpPr>
        <p:spPr>
          <a:xfrm>
            <a:off x="5245312" y="4609444"/>
            <a:ext cx="1323225" cy="461665"/>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B050"/>
                </a:solidFill>
                <a:effectLst/>
                <a:uLnTx/>
                <a:uFillTx/>
                <a:latin typeface="Arial"/>
                <a:ea typeface="+mn-ea"/>
                <a:cs typeface="+mn-cs"/>
              </a:rPr>
              <a:t>CBB</a:t>
            </a:r>
            <a:endParaRPr kumimoji="0" lang="nl-NL" sz="2400" b="0" i="0" u="none" strike="noStrike" kern="1200" cap="none" spc="0" normalizeH="0" baseline="0" noProof="0" dirty="0">
              <a:ln>
                <a:noFill/>
              </a:ln>
              <a:solidFill>
                <a:srgbClr val="00B050"/>
              </a:solidFill>
              <a:effectLst/>
              <a:uLnTx/>
              <a:uFillTx/>
              <a:latin typeface="Arial"/>
              <a:ea typeface="+mn-ea"/>
              <a:cs typeface="+mn-cs"/>
            </a:endParaRPr>
          </a:p>
        </p:txBody>
      </p:sp>
      <p:sp>
        <p:nvSpPr>
          <p:cNvPr id="17" name="TextBox 16">
            <a:extLst>
              <a:ext uri="{FF2B5EF4-FFF2-40B4-BE49-F238E27FC236}">
                <a16:creationId xmlns:a16="http://schemas.microsoft.com/office/drawing/2014/main" id="{195855E7-642E-44D3-8547-EAAC35AE1EF2}"/>
              </a:ext>
            </a:extLst>
          </p:cNvPr>
          <p:cNvSpPr txBox="1"/>
          <p:nvPr/>
        </p:nvSpPr>
        <p:spPr>
          <a:xfrm>
            <a:off x="7391400" y="4619792"/>
            <a:ext cx="3352800" cy="830997"/>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B050"/>
                </a:solidFill>
                <a:effectLst/>
                <a:uLnTx/>
                <a:uFillTx/>
                <a:latin typeface="Arial"/>
                <a:ea typeface="+mn-ea"/>
                <a:cs typeface="+mn-cs"/>
              </a:rPr>
              <a:t>HD Data </a:t>
            </a:r>
            <a:r>
              <a:rPr kumimoji="0" lang="nl-NL" sz="2400" b="1" i="0" u="none" strike="noStrike" kern="1200" cap="none" spc="0" normalizeH="0" baseline="0" noProof="0" dirty="0" err="1">
                <a:ln>
                  <a:noFill/>
                </a:ln>
                <a:solidFill>
                  <a:srgbClr val="00B050"/>
                </a:solidFill>
                <a:effectLst/>
                <a:uLnTx/>
                <a:uFillTx/>
                <a:latin typeface="Arial"/>
                <a:ea typeface="+mn-ea"/>
                <a:cs typeface="+mn-cs"/>
              </a:rPr>
              <a:t>collection</a:t>
            </a:r>
            <a:r>
              <a:rPr kumimoji="0" lang="nl-NL" sz="2400" b="1" i="0" u="none" strike="noStrike" kern="1200" cap="none" spc="0" normalizeH="0" baseline="0" noProof="0" dirty="0">
                <a:ln>
                  <a:noFill/>
                </a:ln>
                <a:solidFill>
                  <a:srgbClr val="00B050"/>
                </a:solidFill>
                <a:effectLst/>
                <a:uLnTx/>
                <a:uFillTx/>
                <a:latin typeface="Arial"/>
                <a:ea typeface="+mn-ea"/>
                <a:cs typeface="+mn-cs"/>
              </a:rPr>
              <a:t> </a:t>
            </a:r>
            <a:r>
              <a:rPr kumimoji="0" lang="nl-NL" sz="2400" b="1" i="0" u="none" strike="noStrike" kern="1200" cap="none" spc="0" normalizeH="0" baseline="0" noProof="0" dirty="0" err="1">
                <a:ln>
                  <a:noFill/>
                </a:ln>
                <a:solidFill>
                  <a:srgbClr val="00B050"/>
                </a:solidFill>
                <a:effectLst/>
                <a:uLnTx/>
                <a:uFillTx/>
                <a:latin typeface="Arial"/>
                <a:ea typeface="+mn-ea"/>
                <a:cs typeface="+mn-cs"/>
              </a:rPr>
              <a:t>definition</a:t>
            </a:r>
            <a:endParaRPr kumimoji="0" lang="nl-NL" sz="2400" b="0" i="0" u="none" strike="noStrike" kern="1200" cap="none" spc="0" normalizeH="0" baseline="0" noProof="0" dirty="0">
              <a:ln>
                <a:noFill/>
              </a:ln>
              <a:solidFill>
                <a:srgbClr val="00B050"/>
              </a:solidFill>
              <a:effectLst/>
              <a:uLnTx/>
              <a:uFillTx/>
              <a:latin typeface="Arial"/>
              <a:ea typeface="+mn-ea"/>
              <a:cs typeface="+mn-cs"/>
            </a:endParaRPr>
          </a:p>
        </p:txBody>
      </p:sp>
      <p:sp>
        <p:nvSpPr>
          <p:cNvPr id="19" name="TextBox 18">
            <a:extLst>
              <a:ext uri="{FF2B5EF4-FFF2-40B4-BE49-F238E27FC236}">
                <a16:creationId xmlns:a16="http://schemas.microsoft.com/office/drawing/2014/main" id="{70AA81AA-8051-44CC-8462-845CCB29693E}"/>
              </a:ext>
            </a:extLst>
          </p:cNvPr>
          <p:cNvSpPr txBox="1"/>
          <p:nvPr/>
        </p:nvSpPr>
        <p:spPr>
          <a:xfrm>
            <a:off x="2161641" y="6508857"/>
            <a:ext cx="18506056" cy="261610"/>
          </a:xfrm>
          <a:prstGeom prst="rect">
            <a:avLst/>
          </a:prstGeom>
          <a:noFill/>
        </p:spPr>
        <p:txBody>
          <a:bodyPr wrap="square">
            <a:spAutoFit/>
          </a:bodyPr>
          <a:lstStyle/>
          <a:p>
            <a:r>
              <a:rPr lang="en-GB" sz="1100" dirty="0">
                <a:hlinkClick r:id="rId4"/>
              </a:rPr>
              <a:t>https://www.nictiz.nl/gegevensuitwisselingindezorg/</a:t>
            </a:r>
            <a:r>
              <a:rPr lang="en-GB" sz="1100" dirty="0"/>
              <a:t> </a:t>
            </a:r>
          </a:p>
        </p:txBody>
      </p:sp>
    </p:spTree>
    <p:extLst>
      <p:ext uri="{BB962C8B-B14F-4D97-AF65-F5344CB8AC3E}">
        <p14:creationId xmlns:p14="http://schemas.microsoft.com/office/powerpoint/2010/main" val="194963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457200" indent="-457200">
              <a:buFont typeface="+mj-lt"/>
              <a:buAutoNum type="arabicPeriod"/>
            </a:pPr>
            <a:r>
              <a:rPr lang="en-GB" sz="4000" dirty="0"/>
              <a:t>Patient</a:t>
            </a:r>
          </a:p>
          <a:p>
            <a:pPr marL="457200" indent="-457200">
              <a:buFont typeface="+mj-lt"/>
              <a:buAutoNum type="arabicPeriod"/>
            </a:pPr>
            <a:r>
              <a:rPr lang="en-GB" sz="4000" dirty="0" err="1"/>
              <a:t>HealthProfessional</a:t>
            </a:r>
            <a:endParaRPr lang="en-GB" sz="4000" dirty="0"/>
          </a:p>
          <a:p>
            <a:pPr marL="457200" indent="-457200">
              <a:buFont typeface="+mj-lt"/>
              <a:buAutoNum type="arabicPeriod"/>
            </a:pPr>
            <a:r>
              <a:rPr lang="en-GB" sz="4000" dirty="0" err="1"/>
              <a:t>HealthcareOrganization</a:t>
            </a:r>
            <a:endParaRPr lang="en-GB" sz="4000" dirty="0"/>
          </a:p>
          <a:p>
            <a:pPr marL="457200" indent="-457200">
              <a:buFont typeface="+mj-lt"/>
              <a:buAutoNum type="arabicPeriod"/>
            </a:pPr>
            <a:r>
              <a:rPr lang="en-GB" sz="4000" dirty="0" err="1"/>
              <a:t>LaboratoryTestResult</a:t>
            </a:r>
            <a:endParaRPr lang="en-GB" sz="4000" dirty="0"/>
          </a:p>
          <a:p>
            <a:pPr marL="457200" indent="-457200">
              <a:buFont typeface="+mj-lt"/>
              <a:buAutoNum type="arabicPeriod"/>
            </a:pPr>
            <a:endParaRPr lang="en-GB" sz="4000" dirty="0"/>
          </a:p>
          <a:p>
            <a:r>
              <a:rPr lang="en-GB" sz="2800" dirty="0"/>
              <a:t>demo </a:t>
            </a:r>
            <a:r>
              <a:rPr lang="en-GB" sz="2800" dirty="0" err="1"/>
              <a:t>Epilabo</a:t>
            </a:r>
            <a:r>
              <a:rPr lang="en-GB" sz="2800" dirty="0"/>
              <a:t> DCD specs (~ pandemic preparedness)</a:t>
            </a:r>
          </a:p>
        </p:txBody>
      </p:sp>
      <p:sp>
        <p:nvSpPr>
          <p:cNvPr id="3" name="Title 2"/>
          <p:cNvSpPr>
            <a:spLocks noGrp="1"/>
          </p:cNvSpPr>
          <p:nvPr>
            <p:ph type="title"/>
          </p:nvPr>
        </p:nvSpPr>
        <p:spPr>
          <a:xfrm>
            <a:off x="360000" y="360000"/>
            <a:ext cx="11603400" cy="936000"/>
          </a:xfrm>
          <a:prstGeom prst="rect">
            <a:avLst/>
          </a:prstGeom>
        </p:spPr>
        <p:txBody>
          <a:bodyPr/>
          <a:lstStyle/>
          <a:p>
            <a:r>
              <a:rPr lang="en-US" dirty="0"/>
              <a:t>Example: </a:t>
            </a:r>
            <a:r>
              <a:rPr lang="en-US" dirty="0" err="1"/>
              <a:t>LaboratoryTestResults</a:t>
            </a:r>
            <a:r>
              <a:rPr lang="en-US" dirty="0"/>
              <a:t> DCD composed with CBB’s</a:t>
            </a:r>
            <a:endParaRPr lang="en-GB" dirty="0"/>
          </a:p>
        </p:txBody>
      </p:sp>
      <p:sp>
        <p:nvSpPr>
          <p:cNvPr id="4" name="AutoShape 2" descr="https://powerpoint.officeapps.live.com/pods/GetClipboardImage.ashx?Id=9c8a5921-7b69-4355-9cfd-ece0e9cf76a3&amp;DC=PNL1&amp;pkey=9ede7559-9599-467e-a021-ab82a53eb8f6&amp;wdwaccluster=PNL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Right Brace 8"/>
          <p:cNvSpPr/>
          <p:nvPr/>
        </p:nvSpPr>
        <p:spPr>
          <a:xfrm>
            <a:off x="6553200" y="2057400"/>
            <a:ext cx="304800" cy="16866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xtBox 9"/>
          <p:cNvSpPr txBox="1"/>
          <p:nvPr/>
        </p:nvSpPr>
        <p:spPr>
          <a:xfrm>
            <a:off x="7086600" y="2362200"/>
            <a:ext cx="4191000" cy="954107"/>
          </a:xfrm>
          <a:prstGeom prst="rect">
            <a:avLst/>
          </a:prstGeom>
          <a:noFill/>
        </p:spPr>
        <p:txBody>
          <a:bodyPr wrap="square" rtlCol="0">
            <a:spAutoFit/>
          </a:bodyPr>
          <a:lstStyle/>
          <a:p>
            <a:r>
              <a:rPr lang="en-US" sz="2800" dirty="0"/>
              <a:t>2 instances: Requester and Performer</a:t>
            </a:r>
            <a:endParaRPr lang="nl-NL" sz="2800" dirty="0"/>
          </a:p>
        </p:txBody>
      </p:sp>
    </p:spTree>
    <p:extLst>
      <p:ext uri="{BB962C8B-B14F-4D97-AF65-F5344CB8AC3E}">
        <p14:creationId xmlns:p14="http://schemas.microsoft.com/office/powerpoint/2010/main" val="145734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360000"/>
            <a:ext cx="11473200" cy="936000"/>
          </a:xfrm>
          <a:prstGeom prst="rect">
            <a:avLst/>
          </a:prstGeom>
        </p:spPr>
        <p:txBody>
          <a:bodyPr/>
          <a:lstStyle/>
          <a:p>
            <a:r>
              <a:rPr lang="en-GB" dirty="0"/>
              <a:t>Implementation CBBs within HD: challenges</a:t>
            </a:r>
          </a:p>
        </p:txBody>
      </p:sp>
      <p:sp>
        <p:nvSpPr>
          <p:cNvPr id="4" name="AutoShape 2" descr="https://powerpoint.officeapps.live.com/pods/GetClipboardImage.ashx?Id=9c8a5921-7b69-4355-9cfd-ece0e9cf76a3&amp;DC=PNL1&amp;pkey=9ede7559-9599-467e-a021-ab82a53eb8f6&amp;wdwaccluster=PNL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ounded Rectangle 7"/>
          <p:cNvSpPr/>
          <p:nvPr/>
        </p:nvSpPr>
        <p:spPr>
          <a:xfrm>
            <a:off x="1442410" y="1972027"/>
            <a:ext cx="6400800" cy="1166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CBB elements with cardinality 1 (hidden CBB fields)</a:t>
            </a:r>
            <a:endParaRPr lang="nl-NL" dirty="0"/>
          </a:p>
        </p:txBody>
      </p:sp>
      <p:sp>
        <p:nvSpPr>
          <p:cNvPr id="9" name="Rounded Rectangle 8"/>
          <p:cNvSpPr/>
          <p:nvPr/>
        </p:nvSpPr>
        <p:spPr>
          <a:xfrm>
            <a:off x="5562600" y="3780644"/>
            <a:ext cx="4267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Generic messages</a:t>
            </a:r>
          </a:p>
          <a:p>
            <a:pPr marL="285750" indent="-285750" algn="ctr">
              <a:buFontTx/>
              <a:buChar char="-"/>
            </a:pPr>
            <a:r>
              <a:rPr lang="en-US" dirty="0" err="1"/>
              <a:t>LaboratoryTestResults</a:t>
            </a:r>
            <a:endParaRPr lang="en-US" dirty="0"/>
          </a:p>
          <a:p>
            <a:pPr algn="ctr"/>
            <a:r>
              <a:rPr lang="en-US" dirty="0"/>
              <a:t>- </a:t>
            </a:r>
            <a:r>
              <a:rPr lang="en-US" dirty="0" err="1"/>
              <a:t>ClinicalReportResearch</a:t>
            </a:r>
            <a:endParaRPr lang="nl-NL" dirty="0"/>
          </a:p>
        </p:txBody>
      </p:sp>
      <p:sp>
        <p:nvSpPr>
          <p:cNvPr id="17" name="Content Placeholder 16"/>
          <p:cNvSpPr>
            <a:spLocks noGrp="1"/>
          </p:cNvSpPr>
          <p:nvPr>
            <p:ph sz="quarter" idx="10"/>
          </p:nvPr>
        </p:nvSpPr>
        <p:spPr>
          <a:xfrm>
            <a:off x="528011" y="3600962"/>
            <a:ext cx="1828799" cy="1112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Mapping to CBB elements</a:t>
            </a:r>
            <a:endParaRPr lang="nl-NL" sz="1800" dirty="0"/>
          </a:p>
        </p:txBody>
      </p:sp>
      <p:sp>
        <p:nvSpPr>
          <p:cNvPr id="24" name="Content Placeholder 16"/>
          <p:cNvSpPr txBox="1">
            <a:spLocks/>
          </p:cNvSpPr>
          <p:nvPr/>
        </p:nvSpPr>
        <p:spPr>
          <a:xfrm>
            <a:off x="9220200" y="1705756"/>
            <a:ext cx="2041525" cy="1243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Clr>
                <a:srgbClr val="BCCF00"/>
              </a:buClr>
              <a:buFont typeface="Arial" panose="020B0604020202020204" pitchFamily="34" charset="0"/>
              <a:buNone/>
              <a:defRPr sz="2000" kern="1200" spc="30" baseline="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en-US" sz="1800" dirty="0"/>
              <a:t>Add all CBB elements (hidden / local)</a:t>
            </a:r>
            <a:endParaRPr lang="nl-NL" sz="1800" dirty="0"/>
          </a:p>
        </p:txBody>
      </p:sp>
    </p:spTree>
    <p:extLst>
      <p:ext uri="{BB962C8B-B14F-4D97-AF65-F5344CB8AC3E}">
        <p14:creationId xmlns:p14="http://schemas.microsoft.com/office/powerpoint/2010/main" val="379801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1BC7D7-573E-44E1-B28F-6F9CCF9AFAA4}"/>
              </a:ext>
            </a:extLst>
          </p:cNvPr>
          <p:cNvSpPr>
            <a:spLocks noGrp="1"/>
          </p:cNvSpPr>
          <p:nvPr>
            <p:ph sz="quarter" idx="10"/>
          </p:nvPr>
        </p:nvSpPr>
        <p:spPr>
          <a:xfrm>
            <a:off x="359400" y="1981200"/>
            <a:ext cx="11473200" cy="4752000"/>
          </a:xfrm>
        </p:spPr>
        <p:txBody>
          <a:bodyPr/>
          <a:lstStyle/>
          <a:p>
            <a:pPr marL="342900" indent="-342900">
              <a:buFont typeface="Arial" panose="020B0604020202020204" pitchFamily="34" charset="0"/>
              <a:buChar char="•"/>
            </a:pPr>
            <a:r>
              <a:rPr lang="en-US" sz="2400" dirty="0"/>
              <a:t>Knowledge of CBB’s?</a:t>
            </a:r>
          </a:p>
          <a:p>
            <a:pPr marL="342900" indent="-342900">
              <a:buFont typeface="Arial" panose="020B0604020202020204" pitchFamily="34" charset="0"/>
              <a:buChar char="•"/>
            </a:pPr>
            <a:r>
              <a:rPr lang="en-US" sz="2400" dirty="0"/>
              <a:t>Current use of data modelling in EPD’s? (CBB’s, care sets, …)</a:t>
            </a:r>
          </a:p>
          <a:p>
            <a:pPr marL="342900" indent="-342900">
              <a:buFont typeface="Arial" panose="020B0604020202020204" pitchFamily="34" charset="0"/>
              <a:buChar char="•"/>
            </a:pPr>
            <a:r>
              <a:rPr lang="en-US" sz="2400" dirty="0"/>
              <a:t>Current use of terminology in EPD’s? (SNOMED CT, LOINC, ICD-10)</a:t>
            </a:r>
          </a:p>
          <a:p>
            <a:pPr marL="342900" indent="-342900">
              <a:buFont typeface="Arial" panose="020B0604020202020204" pitchFamily="34" charset="0"/>
              <a:buChar char="•"/>
            </a:pPr>
            <a:r>
              <a:rPr lang="en-US" sz="2400" dirty="0"/>
              <a:t>Readiness? (advantages for DP’s to adopt data modelling through CBB’s)</a:t>
            </a:r>
          </a:p>
          <a:p>
            <a:pPr marL="342900" indent="-342900">
              <a:buFont typeface="Arial" panose="020B0604020202020204" pitchFamily="34" charset="0"/>
              <a:buChar char="•"/>
            </a:pPr>
            <a:r>
              <a:rPr lang="en-US" sz="2400" dirty="0"/>
              <a:t>Preferences in approach?</a:t>
            </a:r>
          </a:p>
          <a:p>
            <a:pPr marL="1085850" lvl="1" indent="-342900"/>
            <a:r>
              <a:rPr lang="en-US" sz="2400" dirty="0"/>
              <a:t>Only data elements that are needed</a:t>
            </a:r>
          </a:p>
          <a:p>
            <a:pPr marL="1085850" lvl="1" indent="-342900"/>
            <a:r>
              <a:rPr lang="en-US" sz="2400" dirty="0"/>
              <a:t>Only data elements that are needed + data elements with cardinality 1</a:t>
            </a:r>
          </a:p>
          <a:p>
            <a:pPr marL="1085850" lvl="1" indent="-342900"/>
            <a:r>
              <a:rPr lang="en-US" sz="2400" dirty="0"/>
              <a:t>Use all data elements</a:t>
            </a:r>
          </a:p>
        </p:txBody>
      </p:sp>
      <p:sp>
        <p:nvSpPr>
          <p:cNvPr id="3" name="Title 2">
            <a:extLst>
              <a:ext uri="{FF2B5EF4-FFF2-40B4-BE49-F238E27FC236}">
                <a16:creationId xmlns:a16="http://schemas.microsoft.com/office/drawing/2014/main" id="{4ABAC87E-FC02-4F8D-AC42-2AE76FE19D6B}"/>
              </a:ext>
            </a:extLst>
          </p:cNvPr>
          <p:cNvSpPr>
            <a:spLocks noGrp="1"/>
          </p:cNvSpPr>
          <p:nvPr>
            <p:ph type="title"/>
          </p:nvPr>
        </p:nvSpPr>
        <p:spPr/>
        <p:txBody>
          <a:bodyPr/>
          <a:lstStyle/>
          <a:p>
            <a:r>
              <a:rPr lang="en-GB" dirty="0"/>
              <a:t>Implementation CBBs within HD: exploration on Data Provider side</a:t>
            </a:r>
            <a:endParaRPr lang="en-BE" dirty="0"/>
          </a:p>
        </p:txBody>
      </p:sp>
    </p:spTree>
    <p:extLst>
      <p:ext uri="{BB962C8B-B14F-4D97-AF65-F5344CB8AC3E}">
        <p14:creationId xmlns:p14="http://schemas.microsoft.com/office/powerpoint/2010/main" val="127054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STANDARD VPN</a:t>
            </a:r>
            <a:br>
              <a:rPr lang="en-GB" dirty="0"/>
            </a:br>
            <a:r>
              <a:rPr lang="en-GB" dirty="0"/>
              <a:t>Project Proposal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9709FE-4D15-8CE3-C994-E8AE218A01B0}"/>
              </a:ext>
            </a:extLst>
          </p:cNvPr>
          <p:cNvSpPr>
            <a:spLocks noGrp="1"/>
          </p:cNvSpPr>
          <p:nvPr>
            <p:ph type="title"/>
          </p:nvPr>
        </p:nvSpPr>
        <p:spPr/>
        <p:txBody>
          <a:bodyPr/>
          <a:lstStyle/>
          <a:p>
            <a:r>
              <a:rPr lang="en-IE" dirty="0"/>
              <a:t>STANDARD VPN SOLUTION</a:t>
            </a:r>
          </a:p>
        </p:txBody>
      </p:sp>
      <p:sp>
        <p:nvSpPr>
          <p:cNvPr id="11" name="Content Placeholder 10">
            <a:extLst>
              <a:ext uri="{FF2B5EF4-FFF2-40B4-BE49-F238E27FC236}">
                <a16:creationId xmlns:a16="http://schemas.microsoft.com/office/drawing/2014/main" id="{A95701BA-D71D-1FC4-80EE-146F297D59DD}"/>
              </a:ext>
            </a:extLst>
          </p:cNvPr>
          <p:cNvSpPr>
            <a:spLocks noGrp="1"/>
          </p:cNvSpPr>
          <p:nvPr>
            <p:ph idx="1"/>
          </p:nvPr>
        </p:nvSpPr>
        <p:spPr>
          <a:xfrm>
            <a:off x="353346" y="1356852"/>
            <a:ext cx="11457653" cy="5501148"/>
          </a:xfrm>
          <a:solidFill>
            <a:schemeClr val="bg1"/>
          </a:solidFill>
        </p:spPr>
        <p:txBody>
          <a:bodyPr>
            <a:normAutofit/>
          </a:bodyPr>
          <a:lstStyle/>
          <a:p>
            <a:r>
              <a:rPr lang="en-IE" sz="1600" b="1" dirty="0"/>
              <a:t>Challenge: </a:t>
            </a:r>
          </a:p>
          <a:p>
            <a:pPr marL="342900" indent="-342900">
              <a:buFont typeface="Arial" panose="020B0604020202020204" pitchFamily="34" charset="0"/>
              <a:buChar char="•"/>
            </a:pPr>
            <a:r>
              <a:rPr lang="en-IE" sz="1600" dirty="0"/>
              <a:t>Supporting multiple VPN solutions is causing a lot of operational and administrative overhead along with impacting time to resolution of the tickets –</a:t>
            </a:r>
          </a:p>
          <a:p>
            <a:r>
              <a:rPr lang="en-IE" sz="1600" b="1" dirty="0"/>
              <a:t>AS IS: </a:t>
            </a:r>
          </a:p>
          <a:p>
            <a:pPr marL="342900" indent="-342900">
              <a:buFont typeface="Arial" panose="020B0604020202020204" pitchFamily="34" charset="0"/>
              <a:buChar char="•"/>
            </a:pPr>
            <a:r>
              <a:rPr lang="en-IE" sz="1600" dirty="0"/>
              <a:t>Supporting 16+ VPN solutions (TeamViewer, Bomgar, Fortinet, Cisco, </a:t>
            </a:r>
            <a:r>
              <a:rPr lang="en-IE" sz="1600" dirty="0" err="1"/>
              <a:t>BigIP</a:t>
            </a:r>
            <a:r>
              <a:rPr lang="en-IE" sz="1600" dirty="0"/>
              <a:t> Edge, etc.)  </a:t>
            </a:r>
          </a:p>
          <a:p>
            <a:pPr marL="342900" indent="-342900">
              <a:buFont typeface="Arial" panose="020B0604020202020204" pitchFamily="34" charset="0"/>
              <a:buChar char="•"/>
            </a:pPr>
            <a:r>
              <a:rPr lang="en-IE" sz="1600" dirty="0"/>
              <a:t>No standardised approach for connecting to all DP</a:t>
            </a:r>
          </a:p>
          <a:p>
            <a:r>
              <a:rPr lang="en-IE" sz="1600" b="1" dirty="0"/>
              <a:t>Impact: </a:t>
            </a:r>
          </a:p>
          <a:p>
            <a:pPr marL="342900" indent="-342900">
              <a:buFont typeface="Arial" panose="020B0604020202020204" pitchFamily="34" charset="0"/>
              <a:buChar char="•"/>
            </a:pPr>
            <a:r>
              <a:rPr lang="en-IE" sz="1600" dirty="0"/>
              <a:t>Average time to connect to DP (</a:t>
            </a:r>
            <a:r>
              <a:rPr lang="en-IE" sz="1600" b="1" dirty="0">
                <a:solidFill>
                  <a:srgbClr val="FF0000"/>
                </a:solidFill>
              </a:rPr>
              <a:t>30m to 2h+</a:t>
            </a:r>
            <a:r>
              <a:rPr lang="en-IE" sz="1600" dirty="0"/>
              <a:t>) Tickets are not being resolved on time</a:t>
            </a:r>
          </a:p>
          <a:p>
            <a:pPr marL="342900" indent="-342900">
              <a:buFont typeface="Arial" panose="020B0604020202020204" pitchFamily="34" charset="0"/>
              <a:buChar char="•"/>
            </a:pPr>
            <a:r>
              <a:rPr lang="en-IE" sz="1600" dirty="0"/>
              <a:t>Increase of administrative backlog and operational overhead for technical teams</a:t>
            </a:r>
          </a:p>
          <a:p>
            <a:pPr marL="342900" indent="-342900">
              <a:buFont typeface="Arial" panose="020B0604020202020204" pitchFamily="34" charset="0"/>
              <a:buChar char="•"/>
            </a:pPr>
            <a:r>
              <a:rPr lang="en-IE" sz="1600" dirty="0"/>
              <a:t>Security risk due to lack of password rotation at DP etc.</a:t>
            </a:r>
          </a:p>
          <a:p>
            <a:r>
              <a:rPr lang="en-IE" sz="1600" b="1" dirty="0"/>
              <a:t>TO BE:</a:t>
            </a:r>
          </a:p>
          <a:p>
            <a:pPr marL="342900" indent="-342900">
              <a:buFont typeface="Arial" panose="020B0604020202020204" pitchFamily="34" charset="0"/>
              <a:buChar char="•"/>
            </a:pPr>
            <a:r>
              <a:rPr lang="en-IE" sz="1600" dirty="0"/>
              <a:t>1 VPN solution for all – standardised approach</a:t>
            </a:r>
          </a:p>
          <a:p>
            <a:pPr marL="342900" indent="-342900">
              <a:buFont typeface="Arial" panose="020B0604020202020204" pitchFamily="34" charset="0"/>
              <a:buChar char="•"/>
            </a:pPr>
            <a:r>
              <a:rPr lang="en-IE" sz="1600" dirty="0"/>
              <a:t>Isolated robust secure solution with logging (Better security, Access Mgmt. Time Saving)</a:t>
            </a:r>
          </a:p>
          <a:p>
            <a:endParaRPr lang="en-IE" dirty="0"/>
          </a:p>
        </p:txBody>
      </p:sp>
    </p:spTree>
    <p:extLst>
      <p:ext uri="{BB962C8B-B14F-4D97-AF65-F5344CB8AC3E}">
        <p14:creationId xmlns:p14="http://schemas.microsoft.com/office/powerpoint/2010/main" val="19009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1965233-6D6D-251C-2E83-CE4DD9414461}"/>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EFBBE0F9-3BB9-DE52-275E-8F4840079879}"/>
              </a:ext>
            </a:extLst>
          </p:cNvPr>
          <p:cNvSpPr>
            <a:spLocks noGrp="1"/>
          </p:cNvSpPr>
          <p:nvPr>
            <p:ph type="ctrTitle"/>
          </p:nvPr>
        </p:nvSpPr>
        <p:spPr/>
        <p:txBody>
          <a:bodyPr/>
          <a:lstStyle/>
          <a:p>
            <a:r>
              <a:rPr lang="en-IE" dirty="0"/>
              <a:t>CSV RESULT FILE</a:t>
            </a:r>
          </a:p>
        </p:txBody>
      </p:sp>
    </p:spTree>
    <p:extLst>
      <p:ext uri="{BB962C8B-B14F-4D97-AF65-F5344CB8AC3E}">
        <p14:creationId xmlns:p14="http://schemas.microsoft.com/office/powerpoint/2010/main" val="40112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Hospital Software Survey</a:t>
            </a:r>
          </a:p>
          <a:p>
            <a:pPr algn="ctr" defTabSz="609585">
              <a:defRPr/>
            </a:pPr>
            <a:br>
              <a:rPr lang="en-GB" sz="1400" dirty="0">
                <a:solidFill>
                  <a:schemeClr val="tx1"/>
                </a:solidFill>
              </a:rPr>
            </a:br>
            <a:r>
              <a:rPr lang="en-US" sz="1400" dirty="0">
                <a:solidFill>
                  <a:schemeClr val="tx1"/>
                </a:solidFill>
              </a:rPr>
              <a:t>Second ‘launch’ of the survey </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IE" sz="1400" b="1" dirty="0">
                <a:solidFill>
                  <a:schemeClr val="tx1"/>
                </a:solidFill>
              </a:rPr>
              <a:t>Complete survey</a:t>
            </a:r>
          </a:p>
          <a:p>
            <a:pPr algn="ctr" defTabSz="609585">
              <a:defRPr/>
            </a:pPr>
            <a:endParaRPr lang="en-IE" sz="1400" b="1" dirty="0">
              <a:solidFill>
                <a:schemeClr val="tx1"/>
              </a:solidFill>
            </a:endParaRPr>
          </a:p>
          <a:p>
            <a:pPr algn="ctr" defTabSz="609585">
              <a:defRPr/>
            </a:pPr>
            <a:r>
              <a:rPr lang="en-IE" sz="1400" dirty="0">
                <a:solidFill>
                  <a:schemeClr val="tx1"/>
                </a:solidFill>
              </a:rPr>
              <a:t>Because several hospitals didn’t complete the questionnaire</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Friday 8</a:t>
            </a:r>
            <a:r>
              <a:rPr lang="en-GB" sz="1400" b="1" baseline="30000" dirty="0">
                <a:solidFill>
                  <a:schemeClr val="tx1"/>
                </a:solidFill>
              </a:rPr>
              <a:t>th</a:t>
            </a:r>
            <a:r>
              <a:rPr lang="en-GB" sz="1400" b="1" dirty="0">
                <a:solidFill>
                  <a:schemeClr val="tx1"/>
                </a:solidFill>
              </a:rPr>
              <a:t> March 2024</a:t>
            </a:r>
          </a:p>
          <a:p>
            <a:pPr algn="ctr" defTabSz="609585">
              <a:defRPr/>
            </a:pPr>
            <a:br>
              <a:rPr lang="en-GB" sz="1400" dirty="0">
                <a:solidFill>
                  <a:schemeClr val="tx1"/>
                </a:solidFill>
              </a:rPr>
            </a:br>
            <a:r>
              <a:rPr lang="en-IE" sz="1400" dirty="0">
                <a:solidFill>
                  <a:schemeClr val="tx1"/>
                </a:solidFill>
              </a:rPr>
              <a:t>Reminder to be sent to hospitals yet to have responded</a:t>
            </a: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200" b="1" dirty="0">
              <a:solidFill>
                <a:schemeClr val="tx1"/>
              </a:solidFill>
            </a:endParaRPr>
          </a:p>
          <a:p>
            <a:pPr algn="ctr" defTabSz="609585">
              <a:defRPr/>
            </a:pPr>
            <a:r>
              <a:rPr lang="en-GB" sz="1200" b="1" dirty="0">
                <a:solidFill>
                  <a:schemeClr val="tx1"/>
                </a:solidFill>
              </a:rPr>
              <a:t>EAM</a:t>
            </a:r>
            <a:r>
              <a:rPr lang="en-GB" sz="1400" b="1" dirty="0">
                <a:solidFill>
                  <a:schemeClr val="tx1"/>
                </a:solidFill>
              </a:rPr>
              <a:t> Multiple Roles Situation</a:t>
            </a:r>
          </a:p>
          <a:p>
            <a:pPr algn="ctr" defTabSz="609585">
              <a:defRPr/>
            </a:pPr>
            <a:br>
              <a:rPr lang="en-GB" sz="1400" dirty="0">
                <a:solidFill>
                  <a:schemeClr val="tx1"/>
                </a:solidFill>
              </a:rPr>
            </a:br>
            <a:r>
              <a:rPr lang="en-US" sz="1400" dirty="0">
                <a:solidFill>
                  <a:schemeClr val="tx1"/>
                </a:solidFill>
              </a:rPr>
              <a:t>Users having multiple roles for a single project per account encounter issues</a:t>
            </a: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IE" sz="1400" b="1" dirty="0">
                <a:solidFill>
                  <a:schemeClr val="tx1"/>
                </a:solidFill>
              </a:rPr>
              <a:t>Potential to cause problems downstream systems (HD4DP2)</a:t>
            </a:r>
          </a:p>
          <a:p>
            <a:pPr algn="ctr" defTabSz="609585">
              <a:defRPr/>
            </a:pPr>
            <a:endParaRPr lang="en-IE" sz="1200" b="1" dirty="0">
              <a:solidFill>
                <a:schemeClr val="tx1"/>
              </a:solidFill>
            </a:endParaRPr>
          </a:p>
          <a:p>
            <a:pPr algn="ctr" defTabSz="609585">
              <a:defRPr/>
            </a:pPr>
            <a:r>
              <a:rPr lang="fr-BE" sz="1400" dirty="0" err="1">
                <a:solidFill>
                  <a:schemeClr val="tx1"/>
                </a:solidFill>
              </a:rPr>
              <a:t>Detailed</a:t>
            </a:r>
            <a:r>
              <a:rPr lang="fr-BE" sz="1400" dirty="0">
                <a:solidFill>
                  <a:schemeClr val="tx1"/>
                </a:solidFill>
              </a:rPr>
              <a:t> </a:t>
            </a:r>
            <a:r>
              <a:rPr lang="fr-BE" sz="1400" dirty="0" err="1">
                <a:solidFill>
                  <a:schemeClr val="tx1"/>
                </a:solidFill>
              </a:rPr>
              <a:t>explanation</a:t>
            </a:r>
            <a:r>
              <a:rPr lang="fr-BE" sz="1400" dirty="0">
                <a:solidFill>
                  <a:schemeClr val="tx1"/>
                </a:solidFill>
              </a:rPr>
              <a:t> </a:t>
            </a:r>
            <a:r>
              <a:rPr lang="fr-BE" sz="1400" dirty="0" err="1">
                <a:solidFill>
                  <a:schemeClr val="tx1"/>
                </a:solidFill>
              </a:rPr>
              <a:t>provided</a:t>
            </a:r>
            <a:r>
              <a:rPr lang="fr-BE" sz="1400" dirty="0">
                <a:solidFill>
                  <a:schemeClr val="tx1"/>
                </a:solidFill>
              </a:rPr>
              <a:t> in a </a:t>
            </a:r>
            <a:r>
              <a:rPr lang="fr-BE" sz="1400" dirty="0" err="1">
                <a:solidFill>
                  <a:schemeClr val="tx1"/>
                </a:solidFill>
              </a:rPr>
              <a:t>later</a:t>
            </a:r>
            <a:r>
              <a:rPr lang="fr-BE" sz="1400" dirty="0">
                <a:solidFill>
                  <a:schemeClr val="tx1"/>
                </a:solidFill>
              </a:rPr>
              <a:t> slide</a:t>
            </a:r>
            <a:endParaRPr lang="en-US" sz="1400" dirty="0">
              <a:solidFill>
                <a:schemeClr val="tx1"/>
              </a:solidFill>
            </a:endParaRPr>
          </a:p>
          <a:p>
            <a:pPr algn="ctr" defTabSz="609585">
              <a:defRPr/>
            </a:pP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6102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Week 11/03-15/03</a:t>
            </a:r>
          </a:p>
          <a:p>
            <a:pPr algn="ctr" defTabSz="609585">
              <a:defRPr/>
            </a:pPr>
            <a:br>
              <a:rPr lang="en-GB" sz="1200" dirty="0">
                <a:solidFill>
                  <a:schemeClr val="tx1"/>
                </a:solidFill>
              </a:rPr>
            </a:br>
            <a:r>
              <a:rPr lang="en-IE" sz="1400" dirty="0">
                <a:solidFill>
                  <a:schemeClr val="tx1"/>
                </a:solidFill>
              </a:rPr>
              <a:t>Communication to be sent</a:t>
            </a:r>
            <a:endParaRPr lang="en-US" sz="1400" dirty="0">
              <a:solidFill>
                <a:schemeClr val="tx1"/>
              </a:solidFill>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4781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26A33-7037-0EDC-B7DC-258C14ECA86B}"/>
              </a:ext>
            </a:extLst>
          </p:cNvPr>
          <p:cNvSpPr>
            <a:spLocks noGrp="1"/>
          </p:cNvSpPr>
          <p:nvPr>
            <p:ph type="title"/>
          </p:nvPr>
        </p:nvSpPr>
        <p:spPr/>
        <p:txBody>
          <a:bodyPr/>
          <a:lstStyle/>
          <a:p>
            <a:r>
              <a:rPr lang="en-IE" dirty="0"/>
              <a:t>RESULT FILE</a:t>
            </a:r>
          </a:p>
        </p:txBody>
      </p:sp>
      <p:sp>
        <p:nvSpPr>
          <p:cNvPr id="5" name="Content Placeholder 4">
            <a:extLst>
              <a:ext uri="{FF2B5EF4-FFF2-40B4-BE49-F238E27FC236}">
                <a16:creationId xmlns:a16="http://schemas.microsoft.com/office/drawing/2014/main" id="{403AFC20-3683-3602-13B3-18D247152564}"/>
              </a:ext>
            </a:extLst>
          </p:cNvPr>
          <p:cNvSpPr>
            <a:spLocks noGrp="1"/>
          </p:cNvSpPr>
          <p:nvPr>
            <p:ph idx="1"/>
          </p:nvPr>
        </p:nvSpPr>
        <p:spPr>
          <a:xfrm>
            <a:off x="342901" y="1341419"/>
            <a:ext cx="11464654" cy="4483119"/>
          </a:xfrm>
        </p:spPr>
        <p:txBody>
          <a:bodyPr>
            <a:normAutofit/>
          </a:bodyPr>
          <a:lstStyle/>
          <a:p>
            <a:r>
              <a:rPr lang="en-IE" sz="1600" b="1" dirty="0"/>
              <a:t>Challenge: </a:t>
            </a:r>
          </a:p>
          <a:p>
            <a:pPr marL="342900" indent="-342900">
              <a:buFont typeface="Arial" panose="020B0604020202020204" pitchFamily="34" charset="0"/>
              <a:buChar char="•"/>
            </a:pPr>
            <a:r>
              <a:rPr lang="en-IE" sz="1600" dirty="0"/>
              <a:t>Data provider would like to have a file that contains the results per CSV upload. </a:t>
            </a:r>
          </a:p>
          <a:p>
            <a:r>
              <a:rPr lang="en-IE" sz="1600" b="1" dirty="0"/>
              <a:t>AS IS: </a:t>
            </a:r>
          </a:p>
          <a:p>
            <a:pPr marL="342900" indent="-342900">
              <a:buFont typeface="Arial" panose="020B0604020202020204" pitchFamily="34" charset="0"/>
              <a:buChar char="•"/>
            </a:pPr>
            <a:r>
              <a:rPr lang="en-IE" sz="1600" dirty="0"/>
              <a:t>1 result file for all CSV uploads per day</a:t>
            </a:r>
          </a:p>
          <a:p>
            <a:r>
              <a:rPr lang="en-IE" sz="1600" b="1" dirty="0"/>
              <a:t>Impact: </a:t>
            </a:r>
          </a:p>
          <a:p>
            <a:pPr marL="342900" indent="-342900">
              <a:buFont typeface="Arial" panose="020B0604020202020204" pitchFamily="34" charset="0"/>
              <a:buChar char="•"/>
            </a:pPr>
            <a:r>
              <a:rPr lang="en-IE" sz="1600" dirty="0"/>
              <a:t>Data provider unable to perform an accurate search per each CSV record</a:t>
            </a:r>
          </a:p>
          <a:p>
            <a:pPr marL="342900" indent="-342900">
              <a:buFont typeface="Arial" panose="020B0604020202020204" pitchFamily="34" charset="0"/>
              <a:buChar char="•"/>
            </a:pPr>
            <a:r>
              <a:rPr lang="en-IE" sz="1600" dirty="0"/>
              <a:t>Result file is too large and not user friendly for a human to read </a:t>
            </a:r>
          </a:p>
          <a:p>
            <a:r>
              <a:rPr lang="en-IE" sz="1600" b="1" dirty="0"/>
              <a:t>TO BE:</a:t>
            </a:r>
          </a:p>
          <a:p>
            <a:pPr marL="342900" indent="-342900">
              <a:buFont typeface="Arial" panose="020B0604020202020204" pitchFamily="34" charset="0"/>
              <a:buChar char="•"/>
            </a:pPr>
            <a:r>
              <a:rPr lang="en-IE" sz="1600" dirty="0"/>
              <a:t>Save the result file information into DB to be queried</a:t>
            </a:r>
          </a:p>
          <a:p>
            <a:pPr marL="342900" indent="-342900">
              <a:buFont typeface="Arial" panose="020B0604020202020204" pitchFamily="34" charset="0"/>
              <a:buChar char="•"/>
            </a:pPr>
            <a:r>
              <a:rPr lang="en-IE" sz="1600" dirty="0"/>
              <a:t>GUI for user friendliness</a:t>
            </a:r>
          </a:p>
        </p:txBody>
      </p:sp>
    </p:spTree>
    <p:extLst>
      <p:ext uri="{BB962C8B-B14F-4D97-AF65-F5344CB8AC3E}">
        <p14:creationId xmlns:p14="http://schemas.microsoft.com/office/powerpoint/2010/main" val="215520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IE" dirty="0"/>
              <a:t>OPEN QUESTIONS &amp; ANSWERS</a:t>
            </a:r>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extLst>
              <p:ext uri="{D42A27DB-BD31-4B8C-83A1-F6EECF244321}">
                <p14:modId xmlns:p14="http://schemas.microsoft.com/office/powerpoint/2010/main" val="3374921549"/>
              </p:ext>
            </p:extLst>
          </p:nvPr>
        </p:nvGraphicFramePr>
        <p:xfrm>
          <a:off x="316523" y="1359230"/>
          <a:ext cx="11494476" cy="479993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14008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r h="897307">
                <a:tc>
                  <a:txBody>
                    <a:bodyPr/>
                    <a:lstStyle/>
                    <a:p>
                      <a:pPr algn="l"/>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endParaRPr lang="en-US" sz="1400" dirty="0">
                        <a:solidFill>
                          <a:schemeClr val="tx1"/>
                        </a:solidFill>
                        <a:latin typeface="+mn-lt"/>
                      </a:endParaRPr>
                    </a:p>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0468816"/>
                  </a:ext>
                </a:extLst>
              </a:tr>
              <a:tr h="1304710">
                <a:tc>
                  <a:txBody>
                    <a:bodyPr/>
                    <a:lstStyle/>
                    <a:p>
                      <a:pPr algn="l"/>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Arial" panose="020B0604020202020204" pitchFamily="34" charset="0"/>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0624893"/>
                  </a:ext>
                </a:extLst>
              </a:tr>
            </a:tbl>
          </a:graphicData>
        </a:graphic>
      </p:graphicFrame>
      <p:pic>
        <p:nvPicPr>
          <p:cNvPr id="6" name="Picture 5" descr="A black background with a black square&#10;&#10;Description automatically generated with medium confidence">
            <a:extLst>
              <a:ext uri="{FF2B5EF4-FFF2-40B4-BE49-F238E27FC236}">
                <a16:creationId xmlns:a16="http://schemas.microsoft.com/office/drawing/2014/main" id="{81A8B993-50E0-705D-1BBC-B6490610FD52}"/>
              </a:ext>
            </a:extLst>
          </p:cNvPr>
          <p:cNvPicPr>
            <a:picLocks noChangeAspect="1"/>
          </p:cNvPicPr>
          <p:nvPr/>
        </p:nvPicPr>
        <p:blipFill>
          <a:blip r:embed="rId2"/>
          <a:stretch>
            <a:fillRect/>
          </a:stretch>
        </p:blipFill>
        <p:spPr>
          <a:xfrm>
            <a:off x="5086242" y="2077390"/>
            <a:ext cx="2019516" cy="3421380"/>
          </a:xfrm>
          <a:prstGeom prst="rect">
            <a:avLst/>
          </a:prstGeom>
        </p:spPr>
      </p:pic>
    </p:spTree>
    <p:extLst>
      <p:ext uri="{BB962C8B-B14F-4D97-AF65-F5344CB8AC3E}">
        <p14:creationId xmlns:p14="http://schemas.microsoft.com/office/powerpoint/2010/main" val="380023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9C9E-C3AB-D3EF-286E-271A037223EF}"/>
              </a:ext>
            </a:extLst>
          </p:cNvPr>
          <p:cNvSpPr>
            <a:spLocks noGrp="1"/>
          </p:cNvSpPr>
          <p:nvPr>
            <p:ph type="title"/>
          </p:nvPr>
        </p:nvSpPr>
        <p:spPr/>
        <p:txBody>
          <a:bodyPr/>
          <a:lstStyle/>
          <a:p>
            <a:r>
              <a:rPr lang="en-IE" dirty="0"/>
              <a:t>TOPICS FOR DISCUSSION</a:t>
            </a:r>
          </a:p>
        </p:txBody>
      </p:sp>
      <p:sp>
        <p:nvSpPr>
          <p:cNvPr id="3" name="Content Placeholder 2">
            <a:extLst>
              <a:ext uri="{FF2B5EF4-FFF2-40B4-BE49-F238E27FC236}">
                <a16:creationId xmlns:a16="http://schemas.microsoft.com/office/drawing/2014/main" id="{DAA28690-0367-FC73-E312-1E3A8C9F21C3}"/>
              </a:ext>
            </a:extLst>
          </p:cNvPr>
          <p:cNvSpPr>
            <a:spLocks noGrp="1"/>
          </p:cNvSpPr>
          <p:nvPr>
            <p:ph idx="1"/>
          </p:nvPr>
        </p:nvSpPr>
        <p:spPr/>
        <p:txBody>
          <a:bodyPr/>
          <a:lstStyle/>
          <a:p>
            <a:pPr marL="342900" indent="-342900">
              <a:buFont typeface="Arial" panose="020B0604020202020204" pitchFamily="34" charset="0"/>
              <a:buChar char="•"/>
            </a:pPr>
            <a:r>
              <a:rPr lang="en-IE" dirty="0"/>
              <a:t>NIC Flow</a:t>
            </a:r>
          </a:p>
          <a:p>
            <a:pPr marL="342900" indent="-342900">
              <a:buFont typeface="Arial" panose="020B0604020202020204" pitchFamily="34" charset="0"/>
              <a:buChar char="•"/>
            </a:pPr>
            <a:r>
              <a:rPr lang="en-IE" dirty="0"/>
              <a:t>EAM Issues</a:t>
            </a:r>
          </a:p>
          <a:p>
            <a:pPr marL="342900" indent="-342900">
              <a:buFont typeface="Arial" panose="020B0604020202020204" pitchFamily="34" charset="0"/>
              <a:buChar char="•"/>
            </a:pPr>
            <a:r>
              <a:rPr lang="en-IE" dirty="0"/>
              <a:t>Use of Clinical Building Blocks in Data Collections</a:t>
            </a:r>
          </a:p>
          <a:p>
            <a:pPr marL="342900" indent="-342900">
              <a:buFont typeface="Arial" panose="020B0604020202020204" pitchFamily="34" charset="0"/>
              <a:buChar char="•"/>
            </a:pPr>
            <a:r>
              <a:rPr lang="en-IE" dirty="0"/>
              <a:t>VPN Solution</a:t>
            </a:r>
          </a:p>
          <a:p>
            <a:pPr marL="342900" indent="-342900">
              <a:buFont typeface="Arial" panose="020B0604020202020204" pitchFamily="34" charset="0"/>
              <a:buChar char="•"/>
            </a:pPr>
            <a:r>
              <a:rPr lang="en-IE" dirty="0"/>
              <a:t>CSV Result File</a:t>
            </a:r>
          </a:p>
        </p:txBody>
      </p:sp>
    </p:spTree>
    <p:extLst>
      <p:ext uri="{BB962C8B-B14F-4D97-AF65-F5344CB8AC3E}">
        <p14:creationId xmlns:p14="http://schemas.microsoft.com/office/powerpoint/2010/main" val="414782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400" y="2804672"/>
            <a:ext cx="11473200" cy="1246218"/>
          </a:xfrm>
        </p:spPr>
        <p:txBody>
          <a:bodyPr>
            <a:normAutofit/>
          </a:bodyPr>
          <a:lstStyle/>
          <a:p>
            <a:r>
              <a:rPr lang="en-GB" dirty="0"/>
              <a:t>NIC FLOW</a:t>
            </a:r>
          </a:p>
        </p:txBody>
      </p:sp>
    </p:spTree>
    <p:extLst>
      <p:ext uri="{BB962C8B-B14F-4D97-AF65-F5344CB8AC3E}">
        <p14:creationId xmlns:p14="http://schemas.microsoft.com/office/powerpoint/2010/main" val="121873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92DD83-EDDA-A419-3B29-57CF458091ED}"/>
              </a:ext>
            </a:extLst>
          </p:cNvPr>
          <p:cNvSpPr>
            <a:spLocks noGrp="1"/>
          </p:cNvSpPr>
          <p:nvPr>
            <p:ph type="body" idx="1"/>
          </p:nvPr>
        </p:nvSpPr>
        <p:spPr>
          <a:xfrm>
            <a:off x="542400" y="1370556"/>
            <a:ext cx="5386917" cy="639763"/>
          </a:xfrm>
        </p:spPr>
        <p:txBody>
          <a:bodyPr/>
          <a:lstStyle/>
          <a:p>
            <a:r>
              <a:rPr lang="en-IE" dirty="0">
                <a:solidFill>
                  <a:schemeClr val="tx1"/>
                </a:solidFill>
              </a:rPr>
              <a:t>Option 1: </a:t>
            </a:r>
            <a:r>
              <a:rPr lang="en-IE" dirty="0" err="1">
                <a:solidFill>
                  <a:schemeClr val="tx1"/>
                </a:solidFill>
              </a:rPr>
              <a:t>MyCareNet</a:t>
            </a:r>
            <a:r>
              <a:rPr lang="en-IE" dirty="0">
                <a:solidFill>
                  <a:schemeClr val="tx1"/>
                </a:solidFill>
              </a:rPr>
              <a:t> Export</a:t>
            </a:r>
          </a:p>
          <a:p>
            <a:endParaRPr lang="en-IE" dirty="0">
              <a:solidFill>
                <a:schemeClr val="tx1"/>
              </a:solidFill>
            </a:endParaRPr>
          </a:p>
        </p:txBody>
      </p:sp>
      <p:sp>
        <p:nvSpPr>
          <p:cNvPr id="6" name="Text Placeholder 5">
            <a:extLst>
              <a:ext uri="{FF2B5EF4-FFF2-40B4-BE49-F238E27FC236}">
                <a16:creationId xmlns:a16="http://schemas.microsoft.com/office/drawing/2014/main" id="{165ECDAB-C75A-6633-6B9E-2E01DFD540EC}"/>
              </a:ext>
            </a:extLst>
          </p:cNvPr>
          <p:cNvSpPr>
            <a:spLocks noGrp="1"/>
          </p:cNvSpPr>
          <p:nvPr>
            <p:ph type="body" sz="quarter" idx="3"/>
          </p:nvPr>
        </p:nvSpPr>
        <p:spPr>
          <a:xfrm>
            <a:off x="6193370" y="1370556"/>
            <a:ext cx="5389033" cy="639763"/>
          </a:xfrm>
        </p:spPr>
        <p:txBody>
          <a:bodyPr/>
          <a:lstStyle/>
          <a:p>
            <a:r>
              <a:rPr lang="en-IE" dirty="0">
                <a:solidFill>
                  <a:schemeClr val="tx1"/>
                </a:solidFill>
              </a:rPr>
              <a:t>Option 2: </a:t>
            </a:r>
            <a:r>
              <a:rPr lang="en-IE" dirty="0" err="1">
                <a:solidFill>
                  <a:schemeClr val="tx1"/>
                </a:solidFill>
              </a:rPr>
              <a:t>MyCareNet</a:t>
            </a:r>
            <a:r>
              <a:rPr lang="en-IE" dirty="0">
                <a:solidFill>
                  <a:schemeClr val="tx1"/>
                </a:solidFill>
              </a:rPr>
              <a:t> integration</a:t>
            </a:r>
          </a:p>
          <a:p>
            <a:endParaRPr lang="en-IE" dirty="0">
              <a:solidFill>
                <a:schemeClr val="tx1"/>
              </a:solidFill>
            </a:endParaRPr>
          </a:p>
        </p:txBody>
      </p:sp>
      <p:sp>
        <p:nvSpPr>
          <p:cNvPr id="4" name="Title 3">
            <a:extLst>
              <a:ext uri="{FF2B5EF4-FFF2-40B4-BE49-F238E27FC236}">
                <a16:creationId xmlns:a16="http://schemas.microsoft.com/office/drawing/2014/main" id="{375AEE95-2C8C-132C-92B7-6C6819A48ED5}"/>
              </a:ext>
            </a:extLst>
          </p:cNvPr>
          <p:cNvSpPr>
            <a:spLocks noGrp="1"/>
          </p:cNvSpPr>
          <p:nvPr>
            <p:ph type="title"/>
          </p:nvPr>
        </p:nvSpPr>
        <p:spPr/>
        <p:txBody>
          <a:bodyPr/>
          <a:lstStyle/>
          <a:p>
            <a:r>
              <a:rPr lang="en-IE" dirty="0"/>
              <a:t>NIC FLOW OPTIONS</a:t>
            </a:r>
          </a:p>
        </p:txBody>
      </p:sp>
      <p:sp>
        <p:nvSpPr>
          <p:cNvPr id="7" name="Content Placeholder 6">
            <a:extLst>
              <a:ext uri="{FF2B5EF4-FFF2-40B4-BE49-F238E27FC236}">
                <a16:creationId xmlns:a16="http://schemas.microsoft.com/office/drawing/2014/main" id="{FE9CF3D2-F3EB-ACF1-7AFD-B3C2CF8CE0BE}"/>
              </a:ext>
            </a:extLst>
          </p:cNvPr>
          <p:cNvSpPr>
            <a:spLocks noGrp="1"/>
          </p:cNvSpPr>
          <p:nvPr>
            <p:ph sz="half" idx="11"/>
          </p:nvPr>
        </p:nvSpPr>
        <p:spPr>
          <a:xfrm>
            <a:off x="354563" y="2113694"/>
            <a:ext cx="5574753" cy="4253884"/>
          </a:xfrm>
          <a:ln>
            <a:solidFill>
              <a:schemeClr val="tx1">
                <a:lumMod val="50000"/>
              </a:schemeClr>
            </a:solidFill>
          </a:ln>
        </p:spPr>
        <p:txBody>
          <a:bodyPr>
            <a:normAutofit/>
          </a:bodyPr>
          <a:lstStyle/>
          <a:p>
            <a:r>
              <a:rPr lang="en-US" sz="1600" b="0" dirty="0">
                <a:solidFill>
                  <a:schemeClr val="tx1"/>
                </a:solidFill>
              </a:rPr>
              <a:t>Default option in HD4DP v.2.</a:t>
            </a:r>
          </a:p>
          <a:p>
            <a:r>
              <a:rPr lang="en-US" sz="1600" b="0" dirty="0">
                <a:solidFill>
                  <a:schemeClr val="tx1"/>
                </a:solidFill>
              </a:rPr>
              <a:t>HD provides XML files - ready to use.</a:t>
            </a:r>
          </a:p>
          <a:p>
            <a:r>
              <a:rPr lang="en-US" sz="1600" b="0" dirty="0">
                <a:solidFill>
                  <a:schemeClr val="tx1"/>
                </a:solidFill>
              </a:rPr>
              <a:t>These can be downloaded using an SFTP client of your choice. The XML files you download can be sent using the </a:t>
            </a:r>
            <a:r>
              <a:rPr lang="en-US" sz="1600" b="0" dirty="0" err="1">
                <a:solidFill>
                  <a:schemeClr val="tx1"/>
                </a:solidFill>
              </a:rPr>
              <a:t>MyCareNet</a:t>
            </a:r>
            <a:r>
              <a:rPr lang="en-US" sz="1600" b="0" dirty="0">
                <a:solidFill>
                  <a:schemeClr val="tx1"/>
                </a:solidFill>
              </a:rPr>
              <a:t> component available in your organization.</a:t>
            </a:r>
            <a:br>
              <a:rPr lang="en-US" sz="1900" b="0" dirty="0">
                <a:solidFill>
                  <a:schemeClr val="tx1"/>
                </a:solidFill>
              </a:rPr>
            </a:br>
            <a:endParaRPr lang="en-US" sz="1900" b="0" dirty="0">
              <a:solidFill>
                <a:schemeClr val="tx1"/>
              </a:solidFill>
            </a:endParaRPr>
          </a:p>
          <a:p>
            <a:r>
              <a:rPr lang="en-US" sz="1900" i="1" dirty="0">
                <a:solidFill>
                  <a:schemeClr val="tx1"/>
                </a:solidFill>
              </a:rPr>
              <a:t>Note that it is the responsibility of the hospital to send the XML files to the National </a:t>
            </a:r>
            <a:r>
              <a:rPr lang="en-US" sz="1900" i="1" dirty="0" err="1">
                <a:solidFill>
                  <a:schemeClr val="tx1"/>
                </a:solidFill>
              </a:rPr>
              <a:t>Intermutual</a:t>
            </a:r>
            <a:r>
              <a:rPr lang="en-US" sz="1900" i="1" dirty="0">
                <a:solidFill>
                  <a:schemeClr val="tx1"/>
                </a:solidFill>
              </a:rPr>
              <a:t> College (NIC). This should be done through the </a:t>
            </a:r>
            <a:r>
              <a:rPr lang="en-US" sz="1900" i="1" dirty="0" err="1">
                <a:solidFill>
                  <a:schemeClr val="tx1"/>
                </a:solidFill>
              </a:rPr>
              <a:t>MyCareNet</a:t>
            </a:r>
            <a:r>
              <a:rPr lang="en-US" sz="1900" i="1" dirty="0">
                <a:solidFill>
                  <a:schemeClr val="tx1"/>
                </a:solidFill>
              </a:rPr>
              <a:t> component set up by the hospital itself.</a:t>
            </a:r>
          </a:p>
          <a:p>
            <a:endParaRPr lang="en-IE" dirty="0">
              <a:solidFill>
                <a:schemeClr val="tx1"/>
              </a:solidFill>
            </a:endParaRPr>
          </a:p>
        </p:txBody>
      </p:sp>
      <p:sp>
        <p:nvSpPr>
          <p:cNvPr id="8" name="Content Placeholder 7">
            <a:extLst>
              <a:ext uri="{FF2B5EF4-FFF2-40B4-BE49-F238E27FC236}">
                <a16:creationId xmlns:a16="http://schemas.microsoft.com/office/drawing/2014/main" id="{C53730D3-C040-AE7B-D3B1-58DA286F58E1}"/>
              </a:ext>
            </a:extLst>
          </p:cNvPr>
          <p:cNvSpPr>
            <a:spLocks noGrp="1"/>
          </p:cNvSpPr>
          <p:nvPr>
            <p:ph sz="half" idx="12"/>
          </p:nvPr>
        </p:nvSpPr>
        <p:spPr>
          <a:xfrm>
            <a:off x="6197603" y="2113693"/>
            <a:ext cx="5613396" cy="4253883"/>
          </a:xfrm>
          <a:ln>
            <a:solidFill>
              <a:schemeClr val="tx1"/>
            </a:solidFill>
          </a:ln>
        </p:spPr>
        <p:txBody>
          <a:bodyPr>
            <a:normAutofit/>
          </a:bodyPr>
          <a:lstStyle/>
          <a:p>
            <a:r>
              <a:rPr lang="en-US" sz="1600" b="0" dirty="0">
                <a:solidFill>
                  <a:schemeClr val="tx1"/>
                </a:solidFill>
              </a:rPr>
              <a:t>Hospitals that chose this option, share their P12 certificate with healthdata.be. </a:t>
            </a:r>
          </a:p>
          <a:p>
            <a:r>
              <a:rPr lang="en-US" sz="1600" b="0" dirty="0">
                <a:solidFill>
                  <a:schemeClr val="tx1"/>
                </a:solidFill>
              </a:rPr>
              <a:t>If this certificate was shared correctly, the hospital does not need to do anything, and the XML files are forwarded directly to National </a:t>
            </a:r>
            <a:r>
              <a:rPr lang="en-US" sz="1600" b="0" dirty="0" err="1">
                <a:solidFill>
                  <a:schemeClr val="tx1"/>
                </a:solidFill>
              </a:rPr>
              <a:t>Intermutual</a:t>
            </a:r>
            <a:r>
              <a:rPr lang="en-US" sz="1600" b="0" dirty="0">
                <a:solidFill>
                  <a:schemeClr val="tx1"/>
                </a:solidFill>
              </a:rPr>
              <a:t> College (NIC) via HD4DP v.2.</a:t>
            </a:r>
            <a:br>
              <a:rPr lang="en-US" sz="1900" b="0" dirty="0">
                <a:solidFill>
                  <a:schemeClr val="tx1"/>
                </a:solidFill>
              </a:rPr>
            </a:br>
            <a:endParaRPr lang="en-US" sz="1900" b="0" dirty="0">
              <a:solidFill>
                <a:schemeClr val="tx1"/>
              </a:solidFill>
            </a:endParaRPr>
          </a:p>
          <a:p>
            <a:r>
              <a:rPr lang="en-US" sz="1900" i="1" dirty="0">
                <a:solidFill>
                  <a:schemeClr val="tx1"/>
                </a:solidFill>
              </a:rPr>
              <a:t>Note that this option will be replaced soon by a self-service Portal to facilitate the usage. Hospitals currently using this option, will be contacted to give their feedback on this proposed solution.</a:t>
            </a:r>
          </a:p>
          <a:p>
            <a:endParaRPr lang="en-IE" dirty="0">
              <a:solidFill>
                <a:schemeClr val="tx1"/>
              </a:solidFill>
            </a:endParaRPr>
          </a:p>
        </p:txBody>
      </p:sp>
    </p:spTree>
    <p:extLst>
      <p:ext uri="{BB962C8B-B14F-4D97-AF65-F5344CB8AC3E}">
        <p14:creationId xmlns:p14="http://schemas.microsoft.com/office/powerpoint/2010/main" val="12482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400" y="2804672"/>
            <a:ext cx="11473200" cy="1246218"/>
          </a:xfrm>
        </p:spPr>
        <p:txBody>
          <a:bodyPr>
            <a:normAutofit/>
          </a:bodyPr>
          <a:lstStyle/>
          <a:p>
            <a:r>
              <a:rPr lang="en-GB" dirty="0"/>
              <a:t>EAM Issues</a:t>
            </a:r>
          </a:p>
        </p:txBody>
      </p:sp>
    </p:spTree>
    <p:extLst>
      <p:ext uri="{BB962C8B-B14F-4D97-AF65-F5344CB8AC3E}">
        <p14:creationId xmlns:p14="http://schemas.microsoft.com/office/powerpoint/2010/main" val="187278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IE" dirty="0"/>
              <a:t>EAM Multiple Roles</a:t>
            </a:r>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extLst>
              <p:ext uri="{D42A27DB-BD31-4B8C-83A1-F6EECF244321}">
                <p14:modId xmlns:p14="http://schemas.microsoft.com/office/powerpoint/2010/main" val="1416850879"/>
              </p:ext>
            </p:extLst>
          </p:nvPr>
        </p:nvGraphicFramePr>
        <p:xfrm>
          <a:off x="316523" y="1359230"/>
          <a:ext cx="11494476" cy="4074264"/>
        </p:xfrm>
        <a:graphic>
          <a:graphicData uri="http://schemas.openxmlformats.org/drawingml/2006/table">
            <a:tbl>
              <a:tblPr/>
              <a:tblGrid>
                <a:gridCol w="2062883">
                  <a:extLst>
                    <a:ext uri="{9D8B030D-6E8A-4147-A177-3AD203B41FA5}">
                      <a16:colId xmlns:a16="http://schemas.microsoft.com/office/drawing/2014/main" val="2046094590"/>
                    </a:ext>
                  </a:extLst>
                </a:gridCol>
                <a:gridCol w="5262365">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CHALLENGE</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SOLUTION</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600" b="1" i="0" u="none" strike="noStrike" cap="none" normalizeH="0" baseline="0" dirty="0">
                          <a:ln>
                            <a:noFill/>
                          </a:ln>
                          <a:solidFill>
                            <a:schemeClr val="accent2"/>
                          </a:solidFill>
                          <a:effectLst/>
                          <a:latin typeface="Arial" charset="0"/>
                        </a:rPr>
                        <a:t>TEMPORARY WORK AROUND</a:t>
                      </a:r>
                    </a:p>
                  </a:txBody>
                  <a:tcPr marL="86357" marR="86357" marT="43206" marB="43206"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r>
                        <a:rPr lang="en-US" sz="1600" b="0" dirty="0">
                          <a:solidFill>
                            <a:schemeClr val="tx1"/>
                          </a:solidFill>
                          <a:latin typeface="+mn-lt"/>
                        </a:rPr>
                        <a:t>EAM allows assigning multiple grants for the same project with different roles to a user account, which can cause issues in downstream systems expecting only one role per account per project. On project level, only the highest level role should be kept</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If a user has the following grants for Project HDBP0000: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Local Study Lead (</a:t>
                      </a:r>
                      <a:r>
                        <a:rPr lang="en-US" sz="1600" dirty="0" err="1">
                          <a:solidFill>
                            <a:schemeClr val="tx1"/>
                          </a:solidFill>
                          <a:latin typeface="+mn-lt"/>
                        </a:rPr>
                        <a:t>authorgroup</a:t>
                      </a:r>
                      <a:r>
                        <a:rPr lang="en-US" sz="1600" dirty="0">
                          <a:solidFill>
                            <a:schemeClr val="tx1"/>
                          </a:solidFill>
                          <a:latin typeface="+mn-lt"/>
                        </a:rPr>
                        <a:t> = “John Doe”)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Local Study Support (</a:t>
                      </a:r>
                      <a:r>
                        <a:rPr lang="en-US" sz="1600" dirty="0" err="1">
                          <a:solidFill>
                            <a:schemeClr val="tx1"/>
                          </a:solidFill>
                          <a:latin typeface="+mn-lt"/>
                        </a:rPr>
                        <a:t>authorgroup</a:t>
                      </a:r>
                      <a:r>
                        <a:rPr lang="en-US" sz="1600" dirty="0">
                          <a:solidFill>
                            <a:schemeClr val="tx1"/>
                          </a:solidFill>
                          <a:latin typeface="+mn-lt"/>
                        </a:rPr>
                        <a:t> = “Jane Smith”)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Keep only the “Local Study Lead” role, as it is the highest level.</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Ensure each user has only one role per project when assigning grants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mn-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If a user has multiple grants with different roles for the same project, keep only the highest level role (e.g., Local Study Lead) and remove the lower-level roles (e.g., Local Study Associate or Local Study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Note</a:t>
                      </a:r>
                      <a:r>
                        <a:rPr lang="en-US" sz="1600" dirty="0">
                          <a:solidFill>
                            <a:schemeClr val="tx1"/>
                          </a:solidFill>
                          <a:latin typeface="+mn-lt"/>
                        </a:rPr>
                        <a:t>: EAM 3.1 will introduce a validation check to prevent this issue. Until then, please follow these guidelines to avoid problems with downstream systems</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283089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51368</TotalTime>
  <Words>1502</Words>
  <Application>Microsoft Office PowerPoint</Application>
  <PresentationFormat>Widescreen</PresentationFormat>
  <Paragraphs>207</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Open Sans</vt:lpstr>
      <vt:lpstr>Wingdings</vt:lpstr>
      <vt:lpstr>SC_theme</vt:lpstr>
      <vt:lpstr>ICT Info session 08 / 03 / 2024</vt:lpstr>
      <vt:lpstr>CONTENTS</vt:lpstr>
      <vt:lpstr>ANNOUNCEMENTS </vt:lpstr>
      <vt:lpstr>OPEN QUESTIONS &amp; ANSWERS</vt:lpstr>
      <vt:lpstr>TOPICS FOR DISCUSSION</vt:lpstr>
      <vt:lpstr>PowerPoint Presentation</vt:lpstr>
      <vt:lpstr>NIC FLOW OPTIONS</vt:lpstr>
      <vt:lpstr>PowerPoint Presentation</vt:lpstr>
      <vt:lpstr>EAM Multiple Roles</vt:lpstr>
      <vt:lpstr>Incorrect User in Author Group Resource Causing Form Loading Issues</vt:lpstr>
      <vt:lpstr>PowerPoint Presentation</vt:lpstr>
      <vt:lpstr>Content</vt:lpstr>
      <vt:lpstr>PowerPoint Presentation</vt:lpstr>
      <vt:lpstr>Clinical Building Blocks</vt:lpstr>
      <vt:lpstr>Clinical Building Blocks on Simplifier</vt:lpstr>
      <vt:lpstr>Example 1: CBB HdBe Patient</vt:lpstr>
      <vt:lpstr>Example 2: CBB HdBe Healthcare Organization</vt:lpstr>
      <vt:lpstr>Use of terminology</vt:lpstr>
      <vt:lpstr>PowerPoint Presentation</vt:lpstr>
      <vt:lpstr>Healthdata.be mission statement</vt:lpstr>
      <vt:lpstr>Interoperability</vt:lpstr>
      <vt:lpstr>PowerPoint Presentation</vt:lpstr>
      <vt:lpstr>Clinical Building Blocks towards a DCD </vt:lpstr>
      <vt:lpstr>Example: LaboratoryTestResults DCD composed with CBB’s</vt:lpstr>
      <vt:lpstr>Implementation CBBs within HD: challenges</vt:lpstr>
      <vt:lpstr>Implementation CBBs within HD: exploration on Data Provider side</vt:lpstr>
      <vt:lpstr>STANDARD VPN Project Proposal</vt:lpstr>
      <vt:lpstr>STANDARD VPN SOLUTION</vt:lpstr>
      <vt:lpstr>CSV RESULT FILE</vt:lpstr>
      <vt:lpstr>RESULT FILE</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1106</cp:revision>
  <dcterms:created xsi:type="dcterms:W3CDTF">2018-09-19T06:42:22Z</dcterms:created>
  <dcterms:modified xsi:type="dcterms:W3CDTF">2024-03-08T15:01:20Z</dcterms:modified>
</cp:coreProperties>
</file>