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1"/>
  </p:notesMasterIdLst>
  <p:handoutMasterIdLst>
    <p:handoutMasterId r:id="rId22"/>
  </p:handoutMasterIdLst>
  <p:sldIdLst>
    <p:sldId id="425" r:id="rId2"/>
    <p:sldId id="669" r:id="rId3"/>
    <p:sldId id="670" r:id="rId4"/>
    <p:sldId id="434" r:id="rId5"/>
    <p:sldId id="658" r:id="rId6"/>
    <p:sldId id="671" r:id="rId7"/>
    <p:sldId id="666" r:id="rId8"/>
    <p:sldId id="667" r:id="rId9"/>
    <p:sldId id="672" r:id="rId10"/>
    <p:sldId id="428" r:id="rId11"/>
    <p:sldId id="431" r:id="rId12"/>
    <p:sldId id="438" r:id="rId13"/>
    <p:sldId id="673" r:id="rId14"/>
    <p:sldId id="422" r:id="rId15"/>
    <p:sldId id="423" r:id="rId16"/>
    <p:sldId id="674" r:id="rId17"/>
    <p:sldId id="437" r:id="rId18"/>
    <p:sldId id="675" r:id="rId19"/>
    <p:sldId id="436" r:id="rId2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87">
          <p15:clr>
            <a:srgbClr val="A4A3A4"/>
          </p15:clr>
        </p15:guide>
        <p15:guide id="2" pos="340">
          <p15:clr>
            <a:srgbClr val="A4A3A4"/>
          </p15:clr>
        </p15:guide>
        <p15:guide id="3" pos="74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69AA41"/>
    <a:srgbClr val="EEEFF1"/>
    <a:srgbClr val="FF6600"/>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6530" autoAdjust="0"/>
  </p:normalViewPr>
  <p:slideViewPr>
    <p:cSldViewPr snapToGrid="0" showGuides="1">
      <p:cViewPr varScale="1">
        <p:scale>
          <a:sx n="107" d="100"/>
          <a:sy n="107" d="100"/>
        </p:scale>
        <p:origin x="672" y="102"/>
      </p:cViewPr>
      <p:guideLst>
        <p:guide orient="horz" pos="4187"/>
        <p:guide pos="340"/>
        <p:guide pos="74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01-12-23</a:t>
            </a:fld>
            <a:endParaRPr lang="fr-BE" sz="90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‹nr.›</a:t>
            </a:fld>
            <a:endParaRPr lang="fr-BE" sz="90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t>01-12-23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t>‹nr.›</a:t>
            </a:fld>
            <a:endParaRPr lang="fr-BE"/>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41164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3</a:t>
            </a:fld>
            <a:endParaRPr lang="fr-BE" dirty="0"/>
          </a:p>
        </p:txBody>
      </p:sp>
    </p:spTree>
    <p:extLst>
      <p:ext uri="{BB962C8B-B14F-4D97-AF65-F5344CB8AC3E}">
        <p14:creationId xmlns:p14="http://schemas.microsoft.com/office/powerpoint/2010/main" val="18021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6</a:t>
            </a:fld>
            <a:endParaRPr lang="fr-BE" dirty="0"/>
          </a:p>
        </p:txBody>
      </p:sp>
    </p:spTree>
    <p:extLst>
      <p:ext uri="{BB962C8B-B14F-4D97-AF65-F5344CB8AC3E}">
        <p14:creationId xmlns:p14="http://schemas.microsoft.com/office/powerpoint/2010/main" val="106336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9</a:t>
            </a:fld>
            <a:endParaRPr lang="fr-BE" dirty="0"/>
          </a:p>
        </p:txBody>
      </p:sp>
    </p:spTree>
    <p:extLst>
      <p:ext uri="{BB962C8B-B14F-4D97-AF65-F5344CB8AC3E}">
        <p14:creationId xmlns:p14="http://schemas.microsoft.com/office/powerpoint/2010/main" val="110952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9929560-9267-4A0D-9C12-28DEC81F28C9}" type="slidenum">
              <a:rPr lang="fr-BE" smtClean="0"/>
              <a:pPr/>
              <a:t>11</a:t>
            </a:fld>
            <a:endParaRPr lang="fr-BE"/>
          </a:p>
        </p:txBody>
      </p:sp>
    </p:spTree>
    <p:extLst>
      <p:ext uri="{BB962C8B-B14F-4D97-AF65-F5344CB8AC3E}">
        <p14:creationId xmlns:p14="http://schemas.microsoft.com/office/powerpoint/2010/main" val="415992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9929560-9267-4A0D-9C12-28DEC81F28C9}" type="slidenum">
              <a:rPr lang="fr-BE" smtClean="0"/>
              <a:pPr/>
              <a:t>12</a:t>
            </a:fld>
            <a:endParaRPr lang="fr-BE"/>
          </a:p>
        </p:txBody>
      </p:sp>
    </p:spTree>
    <p:extLst>
      <p:ext uri="{BB962C8B-B14F-4D97-AF65-F5344CB8AC3E}">
        <p14:creationId xmlns:p14="http://schemas.microsoft.com/office/powerpoint/2010/main" val="157745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13</a:t>
            </a:fld>
            <a:endParaRPr lang="fr-BE" dirty="0"/>
          </a:p>
        </p:txBody>
      </p:sp>
    </p:spTree>
    <p:extLst>
      <p:ext uri="{BB962C8B-B14F-4D97-AF65-F5344CB8AC3E}">
        <p14:creationId xmlns:p14="http://schemas.microsoft.com/office/powerpoint/2010/main" val="415177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16</a:t>
            </a:fld>
            <a:endParaRPr lang="fr-BE" dirty="0"/>
          </a:p>
        </p:txBody>
      </p:sp>
    </p:spTree>
    <p:extLst>
      <p:ext uri="{BB962C8B-B14F-4D97-AF65-F5344CB8AC3E}">
        <p14:creationId xmlns:p14="http://schemas.microsoft.com/office/powerpoint/2010/main" val="360350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18</a:t>
            </a:fld>
            <a:endParaRPr lang="fr-BE" dirty="0"/>
          </a:p>
        </p:txBody>
      </p:sp>
    </p:spTree>
    <p:extLst>
      <p:ext uri="{BB962C8B-B14F-4D97-AF65-F5344CB8AC3E}">
        <p14:creationId xmlns:p14="http://schemas.microsoft.com/office/powerpoint/2010/main" val="923539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panose="020B0604020202020204"/>
                <a:cs typeface="Arial" panose="020B0604020202020204"/>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panose="020B0604020202020204"/>
                <a:cs typeface="Arial" panose="020B060402020202020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panose="020B0604020202020204"/>
                <a:cs typeface="Arial" panose="020B060402020202020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panose="020B0604020202020204"/>
                <a:cs typeface="Arial" panose="020B0604020202020204"/>
              </a:defRPr>
            </a:lvl1pPr>
          </a:lstStyle>
          <a:p>
            <a:r>
              <a:rPr lang="en-GB" noProof="0" dirty="0"/>
              <a:t>&lt;Click to add title&gt;</a:t>
            </a:r>
            <a:br>
              <a:rPr lang="en-GB" noProof="0" dirty="0"/>
            </a:br>
            <a:endParaRPr lang="en-GB"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panose="020B0604020202020204"/>
                <a:cs typeface="Arial" panose="020B0604020202020204"/>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panose="020B0604020202020204"/>
                <a:cs typeface="Arial" panose="020B0604020202020204"/>
              </a:defRPr>
            </a:lvl1pPr>
          </a:lstStyle>
          <a:p>
            <a:r>
              <a:rPr lang="fr-FR" dirty="0"/>
              <a:t>&lt;CLICK TO ADD TITLE&gt;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panose="020B0604020202020204"/>
                <a:cs typeface="Arial" panose="020B0604020202020204"/>
              </a:defRPr>
            </a:lvl1pPr>
            <a:lvl2pPr marL="360045" indent="-179705" defTabSz="541655">
              <a:buFont typeface="Arial" panose="020B0604020202020204"/>
              <a:buChar char="•"/>
              <a:defRPr sz="2000">
                <a:solidFill>
                  <a:srgbClr val="58595B"/>
                </a:solidFill>
                <a:latin typeface="Arial" panose="020B0604020202020204"/>
                <a:cs typeface="Arial" panose="020B0604020202020204"/>
              </a:defRPr>
            </a:lvl2pPr>
            <a:lvl3pPr marL="539750" indent="-179705">
              <a:defRPr sz="1800">
                <a:solidFill>
                  <a:srgbClr val="58595B"/>
                </a:solidFill>
                <a:latin typeface="Arial" panose="020B0604020202020204"/>
                <a:cs typeface="Arial" panose="020B0604020202020204"/>
              </a:defRPr>
            </a:lvl3pPr>
            <a:lvl4pPr marL="720090" indent="-179705">
              <a:buFont typeface="Arial" panose="020B0604020202020204"/>
              <a:buChar char="•"/>
              <a:defRPr sz="1600">
                <a:solidFill>
                  <a:srgbClr val="58595B"/>
                </a:solidFill>
                <a:latin typeface="Arial" panose="020B0604020202020204"/>
                <a:cs typeface="Arial" panose="020B0604020202020204"/>
              </a:defRPr>
            </a:lvl4pPr>
            <a:lvl5pPr marL="899795" indent="-179705">
              <a:buFont typeface="Arial" panose="020B0604020202020204"/>
              <a:buChar char="•"/>
              <a:defRPr sz="1600">
                <a:solidFill>
                  <a:srgbClr val="58595B"/>
                </a:solidFill>
                <a:latin typeface="Arial" panose="020B0604020202020204"/>
                <a:cs typeface="Arial" panose="020B0604020202020204"/>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panose="020B0604020202020204"/>
                <a:cs typeface="Arial" panose="020B0604020202020204"/>
              </a:defRPr>
            </a:lvl1pPr>
          </a:lstStyle>
          <a:p>
            <a:r>
              <a:rPr lang="fr-FR" dirty="0"/>
              <a:t>&lt;CLICK TO ADD TITLE&gt;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panose="020B0604020202020204"/>
                <a:cs typeface="Arial" panose="020B0604020202020204"/>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panose="020B0604020202020204"/>
                <a:cs typeface="Arial" panose="020B0604020202020204"/>
              </a:defRPr>
            </a:lvl1pPr>
            <a:lvl2pPr marL="179705" indent="0">
              <a:buClr>
                <a:schemeClr val="accent2"/>
              </a:buClr>
              <a:buFontTx/>
              <a:buNone/>
              <a:defRPr sz="2250" b="0">
                <a:solidFill>
                  <a:schemeClr val="tx2"/>
                </a:solidFill>
                <a:latin typeface="Arial" panose="020B0604020202020204"/>
                <a:cs typeface="Arial" panose="020B0604020202020204"/>
              </a:defRPr>
            </a:lvl2pPr>
            <a:lvl3pPr marL="360045" indent="0">
              <a:buClr>
                <a:schemeClr val="accent2"/>
              </a:buClr>
              <a:buFontTx/>
              <a:buNone/>
              <a:defRPr sz="2250" b="0">
                <a:solidFill>
                  <a:schemeClr val="tx2"/>
                </a:solidFill>
                <a:latin typeface="Arial" panose="020B0604020202020204"/>
                <a:cs typeface="Arial" panose="020B0604020202020204"/>
              </a:defRPr>
            </a:lvl3pPr>
            <a:lvl4pPr marL="720090" indent="-179705">
              <a:buClr>
                <a:schemeClr val="accent2"/>
              </a:buClr>
              <a:buFont typeface="Arial" panose="020B0604020202020204"/>
              <a:buChar char="•"/>
              <a:defRPr sz="2000" baseline="0">
                <a:solidFill>
                  <a:schemeClr val="tx2"/>
                </a:solidFill>
                <a:latin typeface="Arial" panose="020B0604020202020204"/>
                <a:cs typeface="Arial" panose="020B0604020202020204"/>
              </a:defRPr>
            </a:lvl4pPr>
            <a:lvl5pPr marL="720090" indent="0">
              <a:buClr>
                <a:schemeClr val="accent2"/>
              </a:buClr>
              <a:buFontTx/>
              <a:buNone/>
              <a:defRPr sz="2250" b="0">
                <a:solidFill>
                  <a:schemeClr val="tx2"/>
                </a:solidFill>
                <a:latin typeface="Arial" panose="020B0604020202020204"/>
                <a:cs typeface="Arial" panose="020B0604020202020204"/>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panose="020B0604020202020204"/>
                <a:cs typeface="Arial" panose="020B0604020202020204"/>
              </a:defRPr>
            </a:lvl1pPr>
            <a:lvl2pPr marL="179705" indent="0">
              <a:buClr>
                <a:schemeClr val="accent2"/>
              </a:buClr>
              <a:buFontTx/>
              <a:buNone/>
              <a:defRPr sz="2250" b="0">
                <a:solidFill>
                  <a:schemeClr val="tx2"/>
                </a:solidFill>
                <a:latin typeface="Arial" panose="020B0604020202020204"/>
                <a:cs typeface="Arial" panose="020B0604020202020204"/>
              </a:defRPr>
            </a:lvl2pPr>
            <a:lvl3pPr marL="360045" indent="0">
              <a:buClr>
                <a:schemeClr val="accent2"/>
              </a:buClr>
              <a:buFontTx/>
              <a:buNone/>
              <a:defRPr sz="2250" b="0">
                <a:solidFill>
                  <a:schemeClr val="tx2"/>
                </a:solidFill>
                <a:latin typeface="Arial" panose="020B0604020202020204"/>
                <a:cs typeface="Arial" panose="020B0604020202020204"/>
              </a:defRPr>
            </a:lvl3pPr>
            <a:lvl4pPr marL="720090" indent="-179705">
              <a:buClr>
                <a:schemeClr val="accent2"/>
              </a:buClr>
              <a:buFont typeface="Arial" panose="020B0604020202020204"/>
              <a:buChar char="•"/>
              <a:defRPr sz="2000" baseline="0">
                <a:solidFill>
                  <a:schemeClr val="tx2"/>
                </a:solidFill>
                <a:latin typeface="Arial" panose="020B0604020202020204"/>
                <a:cs typeface="Arial" panose="020B0604020202020204"/>
              </a:defRPr>
            </a:lvl4pPr>
            <a:lvl5pPr marL="720090" indent="0">
              <a:buClr>
                <a:schemeClr val="accent2"/>
              </a:buClr>
              <a:buFontTx/>
              <a:buNone/>
              <a:defRPr sz="2250" b="0">
                <a:solidFill>
                  <a:schemeClr val="tx2"/>
                </a:solidFill>
                <a:latin typeface="Arial" panose="020B0604020202020204"/>
                <a:cs typeface="Arial" panose="020B0604020202020204"/>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defRPr sz="2200" b="1">
                <a:solidFill>
                  <a:schemeClr val="accent2"/>
                </a:solidFill>
                <a:latin typeface="Arial" panose="020B0604020202020204"/>
                <a:cs typeface="Arial"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defRPr sz="2200" b="1">
                <a:solidFill>
                  <a:schemeClr val="accent2"/>
                </a:solidFill>
                <a:latin typeface="Arial" panose="020B0604020202020204"/>
                <a:cs typeface="Arial"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panose="020B0604020202020204"/>
                <a:cs typeface="Arial" panose="020B0604020202020204"/>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79705" indent="-179705">
              <a:buClr>
                <a:schemeClr val="accent1"/>
              </a:buClr>
              <a:defRPr sz="2250" b="1">
                <a:solidFill>
                  <a:schemeClr val="accent1"/>
                </a:solidFill>
                <a:latin typeface="Arial" panose="020B0604020202020204"/>
                <a:cs typeface="Arial" panose="020B0604020202020204"/>
              </a:defRPr>
            </a:lvl1pPr>
            <a:lvl2pPr marL="360045" indent="-179705">
              <a:buClr>
                <a:schemeClr val="accent1"/>
              </a:buClr>
              <a:buFont typeface="Arial" panose="020B0604020202020204"/>
              <a:buChar char="•"/>
              <a:defRPr sz="2250" b="0">
                <a:solidFill>
                  <a:schemeClr val="tx2"/>
                </a:solidFill>
                <a:latin typeface="Arial" panose="020B0604020202020204"/>
                <a:cs typeface="Arial" panose="020B0604020202020204"/>
              </a:defRPr>
            </a:lvl2pPr>
            <a:lvl3pPr marL="539750" indent="-179705">
              <a:buClr>
                <a:schemeClr val="accent1"/>
              </a:buClr>
              <a:buFont typeface="Arial" panose="020B0604020202020204"/>
              <a:buChar char="•"/>
              <a:defRPr sz="2000" b="0">
                <a:solidFill>
                  <a:schemeClr val="tx2"/>
                </a:solidFill>
                <a:latin typeface="Arial" panose="020B0604020202020204"/>
                <a:cs typeface="Arial" panose="020B0604020202020204"/>
              </a:defRPr>
            </a:lvl3pPr>
            <a:lvl4pPr marL="720090" indent="-179705">
              <a:buClr>
                <a:schemeClr val="accent1"/>
              </a:buClr>
              <a:buFont typeface="Arial" panose="020B0604020202020204"/>
              <a:buChar char="•"/>
              <a:defRPr sz="2000">
                <a:solidFill>
                  <a:schemeClr val="tx2"/>
                </a:solidFill>
                <a:latin typeface="Arial" panose="020B0604020202020204"/>
                <a:cs typeface="Arial" panose="020B0604020202020204"/>
              </a:defRPr>
            </a:lvl4pPr>
            <a:lvl5pPr marL="899795" indent="-179705">
              <a:buClr>
                <a:schemeClr val="accent1"/>
              </a:buClr>
              <a:buFont typeface="Arial" panose="020B0604020202020204"/>
              <a:buChar char="•"/>
              <a:defRPr sz="2000">
                <a:solidFill>
                  <a:schemeClr val="tx2"/>
                </a:solidFill>
                <a:latin typeface="Arial" panose="020B0604020202020204"/>
                <a:cs typeface="Arial" panose="020B0604020202020204"/>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79705" indent="-179705">
              <a:buClr>
                <a:schemeClr val="accent1"/>
              </a:buClr>
              <a:defRPr sz="2250" b="1">
                <a:solidFill>
                  <a:schemeClr val="accent1"/>
                </a:solidFill>
                <a:latin typeface="Arial" panose="020B0604020202020204"/>
                <a:cs typeface="Arial" panose="020B0604020202020204"/>
              </a:defRPr>
            </a:lvl1pPr>
            <a:lvl2pPr marL="360045" indent="-179705">
              <a:buClr>
                <a:schemeClr val="accent1"/>
              </a:buClr>
              <a:buFont typeface="Arial" panose="020B0604020202020204"/>
              <a:buChar char="•"/>
              <a:defRPr sz="2250" b="0">
                <a:solidFill>
                  <a:schemeClr val="tx2"/>
                </a:solidFill>
                <a:latin typeface="Arial" panose="020B0604020202020204"/>
                <a:cs typeface="Arial" panose="020B0604020202020204"/>
              </a:defRPr>
            </a:lvl2pPr>
            <a:lvl3pPr marL="539750" indent="-179705">
              <a:buClr>
                <a:schemeClr val="accent1"/>
              </a:buClr>
              <a:buFont typeface="Arial" panose="020B0604020202020204"/>
              <a:buChar char="•"/>
              <a:defRPr sz="2000">
                <a:solidFill>
                  <a:schemeClr val="tx2"/>
                </a:solidFill>
                <a:latin typeface="Arial" panose="020B0604020202020204"/>
                <a:cs typeface="Arial" panose="020B0604020202020204"/>
              </a:defRPr>
            </a:lvl3pPr>
            <a:lvl4pPr marL="720090" indent="-179705">
              <a:buClr>
                <a:schemeClr val="accent1"/>
              </a:buClr>
              <a:buFont typeface="Arial" panose="020B0604020202020204"/>
              <a:buChar char="•"/>
              <a:defRPr sz="2000">
                <a:solidFill>
                  <a:schemeClr val="tx2"/>
                </a:solidFill>
                <a:latin typeface="Arial" panose="020B0604020202020204"/>
                <a:cs typeface="Arial" panose="020B0604020202020204"/>
              </a:defRPr>
            </a:lvl4pPr>
            <a:lvl5pPr marL="899795" indent="-179705">
              <a:buClr>
                <a:schemeClr val="accent1"/>
              </a:buClr>
              <a:buFont typeface="Arial" panose="020B0604020202020204"/>
              <a:buChar char="•"/>
              <a:defRPr sz="2000">
                <a:solidFill>
                  <a:schemeClr val="tx2"/>
                </a:solidFill>
                <a:latin typeface="Arial" panose="020B0604020202020204"/>
                <a:cs typeface="Arial" panose="020B0604020202020204"/>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ECF2024-1127-4DE9-8272-2972E1F5D5C6}" type="datetimeFigureOut">
              <a:rPr lang="id-ID" smtClean="0"/>
              <a:t>01/12/2023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9C6787-E75F-4274-85C3-8479F9289D05}" type="slidenum">
              <a:rPr lang="id-ID" smtClean="0"/>
              <a:t>‹nr.›</a:t>
            </a:fld>
            <a:endParaRPr lang="id-ID"/>
          </a:p>
        </p:txBody>
      </p:sp>
    </p:spTree>
    <p:extLst>
      <p:ext uri="{BB962C8B-B14F-4D97-AF65-F5344CB8AC3E}">
        <p14:creationId xmlns:p14="http://schemas.microsoft.com/office/powerpoint/2010/main" val="198859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a:t>Healthdata.be</a:t>
            </a:r>
            <a:endParaRPr lang="en-US" dirty="0"/>
          </a:p>
        </p:txBody>
      </p:sp>
      <p:sp>
        <p:nvSpPr>
          <p:cNvPr id="3" name="Subtitle 2"/>
          <p:cNvSpPr>
            <a:spLocks noGrp="1"/>
          </p:cNvSpPr>
          <p:nvPr>
            <p:ph type="subTitle" idx="1"/>
          </p:nvPr>
        </p:nvSpPr>
        <p:spPr>
          <a:xfrm>
            <a:off x="1862665" y="3440097"/>
            <a:ext cx="8477956" cy="952500"/>
          </a:xfrm>
        </p:spPr>
        <p:txBody>
          <a:bodyPr>
            <a:normAutofit/>
          </a:bodyPr>
          <a:lstStyle/>
          <a:p>
            <a:r>
              <a:rPr lang="nl-BE" sz="4000" dirty="0"/>
              <a:t>ICT INFO SESSION</a:t>
            </a:r>
          </a:p>
          <a:p>
            <a:r>
              <a:rPr lang="nl-BE" sz="4000" dirty="0"/>
              <a:t>1/12/2023</a:t>
            </a:r>
            <a:endParaRPr lang="en-US" sz="3200" dirty="0"/>
          </a:p>
        </p:txBody>
      </p:sp>
      <p:grpSp>
        <p:nvGrpSpPr>
          <p:cNvPr id="5" name="Group 5">
            <a:extLst>
              <a:ext uri="{FF2B5EF4-FFF2-40B4-BE49-F238E27FC236}">
                <a16:creationId xmlns:a16="http://schemas.microsoft.com/office/drawing/2014/main" id="{0DEAD994-317B-434F-B789-BE474EC58DA3}"/>
              </a:ext>
            </a:extLst>
          </p:cNvPr>
          <p:cNvGrpSpPr/>
          <p:nvPr/>
        </p:nvGrpSpPr>
        <p:grpSpPr>
          <a:xfrm>
            <a:off x="2856780" y="4549531"/>
            <a:ext cx="6478438" cy="1449238"/>
            <a:chOff x="2976114" y="4028536"/>
            <a:chExt cx="6478438" cy="1449238"/>
          </a:xfrm>
        </p:grpSpPr>
        <p:sp>
          <p:nvSpPr>
            <p:cNvPr id="6" name="Rounded Rectangle 6">
              <a:extLst>
                <a:ext uri="{FF2B5EF4-FFF2-40B4-BE49-F238E27FC236}">
                  <a16:creationId xmlns:a16="http://schemas.microsoft.com/office/drawing/2014/main" id="{00A5AE78-3E62-4D14-A119-F8E40C4FCC1C}"/>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7" name="Picture 2" descr="Rec - Free music and multimedia icons">
              <a:extLst>
                <a:ext uri="{FF2B5EF4-FFF2-40B4-BE49-F238E27FC236}">
                  <a16:creationId xmlns:a16="http://schemas.microsoft.com/office/drawing/2014/main" id="{C0B8206F-F98F-46CA-B61B-63286D4A471D}"/>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8">
              <a:extLst>
                <a:ext uri="{FF2B5EF4-FFF2-40B4-BE49-F238E27FC236}">
                  <a16:creationId xmlns:a16="http://schemas.microsoft.com/office/drawing/2014/main" id="{C91DD29C-36A1-4850-B1E1-C3BAB344BE59}"/>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5328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0EC3-6D43-933C-9DA6-7CF6C259E66A}"/>
              </a:ext>
            </a:extLst>
          </p:cNvPr>
          <p:cNvSpPr>
            <a:spLocks noGrp="1"/>
          </p:cNvSpPr>
          <p:nvPr>
            <p:ph type="title"/>
          </p:nvPr>
        </p:nvSpPr>
        <p:spPr/>
        <p:txBody>
          <a:bodyPr/>
          <a:lstStyle/>
          <a:p>
            <a:r>
              <a:rPr lang="en-IE" dirty="0"/>
              <a:t>CORRECTION FORM</a:t>
            </a:r>
          </a:p>
        </p:txBody>
      </p:sp>
      <p:sp>
        <p:nvSpPr>
          <p:cNvPr id="3" name="Content Placeholder 2">
            <a:extLst>
              <a:ext uri="{FF2B5EF4-FFF2-40B4-BE49-F238E27FC236}">
                <a16:creationId xmlns:a16="http://schemas.microsoft.com/office/drawing/2014/main" id="{C08D9C97-9D15-FD8F-962D-E597F6F6B9F1}"/>
              </a:ext>
            </a:extLst>
          </p:cNvPr>
          <p:cNvSpPr>
            <a:spLocks noGrp="1"/>
          </p:cNvSpPr>
          <p:nvPr>
            <p:ph idx="1"/>
          </p:nvPr>
        </p:nvSpPr>
        <p:spPr>
          <a:xfrm>
            <a:off x="343105" y="1472771"/>
            <a:ext cx="11271249" cy="4288932"/>
          </a:xfrm>
        </p:spPr>
        <p:txBody>
          <a:bodyPr>
            <a:normAutofit fontScale="92500"/>
          </a:bodyPr>
          <a:lstStyle/>
          <a:p>
            <a:r>
              <a:rPr lang="en-US" b="1" dirty="0"/>
              <a:t>Current Situation</a:t>
            </a:r>
          </a:p>
          <a:p>
            <a:pPr marL="342900" indent="-342900">
              <a:lnSpc>
                <a:spcPct val="150000"/>
              </a:lnSpc>
              <a:buFont typeface="Arial" panose="020B0604020202020204" pitchFamily="34" charset="0"/>
              <a:buChar char="•"/>
            </a:pPr>
            <a:r>
              <a:rPr lang="en-US" dirty="0"/>
              <a:t>The correction form is a generic form via which the DP can initiate a correction for a submitted registration</a:t>
            </a:r>
          </a:p>
          <a:p>
            <a:pPr marL="342900" indent="-342900">
              <a:lnSpc>
                <a:spcPct val="150000"/>
              </a:lnSpc>
              <a:buFont typeface="Arial" panose="020B0604020202020204" pitchFamily="34" charset="0"/>
              <a:buChar char="•"/>
            </a:pPr>
            <a:r>
              <a:rPr lang="en-US" dirty="0"/>
              <a:t>Available for all projects</a:t>
            </a:r>
          </a:p>
          <a:p>
            <a:pPr marL="342900" indent="-342900">
              <a:lnSpc>
                <a:spcPct val="150000"/>
              </a:lnSpc>
              <a:buFont typeface="Arial" panose="020B0604020202020204" pitchFamily="34" charset="0"/>
              <a:buChar char="•"/>
            </a:pPr>
            <a:r>
              <a:rPr lang="en-US" dirty="0"/>
              <a:t>The correction form includes a limited number of fields (up to 3) and a comment</a:t>
            </a:r>
          </a:p>
          <a:p>
            <a:pPr marL="342900" indent="-342900">
              <a:lnSpc>
                <a:spcPct val="150000"/>
              </a:lnSpc>
              <a:buFont typeface="Arial" panose="020B0604020202020204" pitchFamily="34" charset="0"/>
              <a:buChar char="•"/>
            </a:pPr>
            <a:r>
              <a:rPr lang="en-US" dirty="0"/>
              <a:t>The correction is supporting simple fields : Single Value List, multiple value, date field, number field and text Field. Complex fields like repeatable with many fields are not supported</a:t>
            </a:r>
          </a:p>
          <a:p>
            <a:pPr marL="342900" indent="-342900">
              <a:lnSpc>
                <a:spcPct val="150000"/>
              </a:lnSpc>
              <a:buFont typeface="Arial" panose="020B0604020202020204" pitchFamily="34" charset="0"/>
              <a:buChar char="•"/>
            </a:pPr>
            <a:r>
              <a:rPr lang="en-US" dirty="0"/>
              <a:t>Validation rules are not working in correction form because it’s a generic form for all DCDs</a:t>
            </a:r>
          </a:p>
          <a:p>
            <a:pPr marL="342900" indent="-342900">
              <a:lnSpc>
                <a:spcPct val="150000"/>
              </a:lnSpc>
              <a:buFont typeface="Arial" panose="020B0604020202020204" pitchFamily="34" charset="0"/>
              <a:buChar char="•"/>
            </a:pPr>
            <a:r>
              <a:rPr lang="en-US" dirty="0"/>
              <a:t>The correction form has already been disabled</a:t>
            </a:r>
          </a:p>
          <a:p>
            <a:pPr>
              <a:lnSpc>
                <a:spcPct val="150000"/>
              </a:lnSpc>
            </a:pPr>
            <a:endParaRPr lang="en-US" dirty="0"/>
          </a:p>
        </p:txBody>
      </p:sp>
    </p:spTree>
    <p:extLst>
      <p:ext uri="{BB962C8B-B14F-4D97-AF65-F5344CB8AC3E}">
        <p14:creationId xmlns:p14="http://schemas.microsoft.com/office/powerpoint/2010/main" val="4291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33675-BDC4-79E1-ACBB-D5183CC9883B}"/>
              </a:ext>
            </a:extLst>
          </p:cNvPr>
          <p:cNvSpPr>
            <a:spLocks noGrp="1"/>
          </p:cNvSpPr>
          <p:nvPr>
            <p:ph type="title"/>
          </p:nvPr>
        </p:nvSpPr>
        <p:spPr/>
        <p:txBody>
          <a:bodyPr/>
          <a:lstStyle/>
          <a:p>
            <a:r>
              <a:rPr lang="en-IE" dirty="0"/>
              <a:t>CORRECTION FORM</a:t>
            </a:r>
            <a:endParaRPr lang="fr-BE" dirty="0"/>
          </a:p>
        </p:txBody>
      </p:sp>
      <p:sp>
        <p:nvSpPr>
          <p:cNvPr id="3" name="Espace réservé du contenu 2">
            <a:extLst>
              <a:ext uri="{FF2B5EF4-FFF2-40B4-BE49-F238E27FC236}">
                <a16:creationId xmlns:a16="http://schemas.microsoft.com/office/drawing/2014/main" id="{57783215-8AF0-F6A8-0C19-A5BC14AC0060}"/>
              </a:ext>
            </a:extLst>
          </p:cNvPr>
          <p:cNvSpPr>
            <a:spLocks noGrp="1"/>
          </p:cNvSpPr>
          <p:nvPr>
            <p:ph idx="1"/>
          </p:nvPr>
        </p:nvSpPr>
        <p:spPr>
          <a:xfrm>
            <a:off x="308008" y="1136073"/>
            <a:ext cx="11502991" cy="4969163"/>
          </a:xfrm>
        </p:spPr>
        <p:txBody>
          <a:bodyPr>
            <a:normAutofit/>
          </a:bodyPr>
          <a:lstStyle/>
          <a:p>
            <a:pPr>
              <a:lnSpc>
                <a:spcPct val="220000"/>
              </a:lnSpc>
            </a:pPr>
            <a:r>
              <a:rPr lang="en-US" b="1" dirty="0"/>
              <a:t>Impact</a:t>
            </a:r>
          </a:p>
          <a:p>
            <a:pPr marL="342900" indent="-342900">
              <a:buFont typeface="Arial" panose="020B0604020202020204" pitchFamily="34" charset="0"/>
              <a:buChar char="•"/>
            </a:pPr>
            <a:r>
              <a:rPr lang="en-US" dirty="0"/>
              <a:t>Currently, the correction form is the only process available on Arch2.0 allowing the DP to initiate a correction for submitted registrations</a:t>
            </a:r>
          </a:p>
          <a:p>
            <a:pPr marL="342900" indent="-342900">
              <a:buFont typeface="Arial" panose="020B0604020202020204" pitchFamily="34" charset="0"/>
              <a:buChar char="•"/>
            </a:pPr>
            <a:r>
              <a:rPr lang="en-US" dirty="0"/>
              <a:t>It will not be possible anymore to fix submitted data after disabling correction form via the HD4DP2 application</a:t>
            </a:r>
            <a:br>
              <a:rPr lang="en-US" dirty="0"/>
            </a:br>
            <a:endParaRPr lang="en-US" dirty="0"/>
          </a:p>
          <a:p>
            <a:r>
              <a:rPr lang="en-US" b="1" dirty="0"/>
              <a:t>Issues</a:t>
            </a:r>
          </a:p>
          <a:p>
            <a:pPr marL="342900" indent="-342900">
              <a:buFont typeface="Arial" panose="020B0604020202020204" pitchFamily="34" charset="0"/>
              <a:buChar char="•"/>
            </a:pPr>
            <a:r>
              <a:rPr lang="en-US" dirty="0"/>
              <a:t>Analysis started and indicates high workload to replace the current solution.</a:t>
            </a:r>
          </a:p>
          <a:p>
            <a:pPr marL="342900" indent="-342900">
              <a:buFont typeface="Arial" panose="020B0604020202020204" pitchFamily="34" charset="0"/>
              <a:buChar char="•"/>
            </a:pPr>
            <a:r>
              <a:rPr lang="en-US" dirty="0"/>
              <a:t>Not all use cases can be covered due to form complexity</a:t>
            </a:r>
          </a:p>
          <a:p>
            <a:pPr marL="342900" indent="-342900">
              <a:buFont typeface="Arial" panose="020B0604020202020204" pitchFamily="34" charset="0"/>
              <a:buChar char="•"/>
            </a:pPr>
            <a:r>
              <a:rPr lang="en-US" dirty="0"/>
              <a:t>Architecture 2.5 was setup for uploads via CSV and S2S API</a:t>
            </a:r>
          </a:p>
          <a:p>
            <a:pPr marL="342900" indent="-342900">
              <a:buFont typeface="Arial" panose="020B0604020202020204" pitchFamily="34" charset="0"/>
              <a:buChar char="•"/>
            </a:pPr>
            <a:r>
              <a:rPr lang="en-US" dirty="0"/>
              <a:t>The manual input on HD4DP2.0 should disappear</a:t>
            </a:r>
          </a:p>
        </p:txBody>
      </p:sp>
    </p:spTree>
    <p:extLst>
      <p:ext uri="{BB962C8B-B14F-4D97-AF65-F5344CB8AC3E}">
        <p14:creationId xmlns:p14="http://schemas.microsoft.com/office/powerpoint/2010/main" val="361728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33675-BDC4-79E1-ACBB-D5183CC9883B}"/>
              </a:ext>
            </a:extLst>
          </p:cNvPr>
          <p:cNvSpPr>
            <a:spLocks noGrp="1"/>
          </p:cNvSpPr>
          <p:nvPr>
            <p:ph type="title"/>
          </p:nvPr>
        </p:nvSpPr>
        <p:spPr/>
        <p:txBody>
          <a:bodyPr/>
          <a:lstStyle/>
          <a:p>
            <a:r>
              <a:rPr lang="en-IE" dirty="0"/>
              <a:t>CORRECTION FORM</a:t>
            </a:r>
            <a:endParaRPr lang="fr-BE" dirty="0"/>
          </a:p>
        </p:txBody>
      </p:sp>
      <p:sp>
        <p:nvSpPr>
          <p:cNvPr id="3" name="Espace réservé du contenu 2">
            <a:extLst>
              <a:ext uri="{FF2B5EF4-FFF2-40B4-BE49-F238E27FC236}">
                <a16:creationId xmlns:a16="http://schemas.microsoft.com/office/drawing/2014/main" id="{57783215-8AF0-F6A8-0C19-A5BC14AC0060}"/>
              </a:ext>
            </a:extLst>
          </p:cNvPr>
          <p:cNvSpPr>
            <a:spLocks noGrp="1"/>
          </p:cNvSpPr>
          <p:nvPr>
            <p:ph idx="1"/>
          </p:nvPr>
        </p:nvSpPr>
        <p:spPr>
          <a:xfrm>
            <a:off x="308008" y="1136073"/>
            <a:ext cx="11502991" cy="4969163"/>
          </a:xfrm>
        </p:spPr>
        <p:txBody>
          <a:bodyPr>
            <a:normAutofit fontScale="92500" lnSpcReduction="20000"/>
          </a:bodyPr>
          <a:lstStyle/>
          <a:p>
            <a:pPr>
              <a:lnSpc>
                <a:spcPct val="220000"/>
              </a:lnSpc>
            </a:pPr>
            <a:r>
              <a:rPr lang="en-US" b="1" dirty="0"/>
              <a:t>Proposed solutions</a:t>
            </a:r>
          </a:p>
          <a:p>
            <a:pPr marL="342900" indent="-342900">
              <a:buFont typeface="Arial" panose="020B0604020202020204" pitchFamily="34" charset="0"/>
              <a:buChar char="•"/>
            </a:pPr>
            <a:r>
              <a:rPr lang="en-US" dirty="0"/>
              <a:t>Investments in CSV process by resubmitting the CSV with corrected data:</a:t>
            </a:r>
          </a:p>
          <a:p>
            <a:pPr marL="702945" lvl="1" indent="-342900">
              <a:buFont typeface="Arial" panose="020B0604020202020204" pitchFamily="34" charset="0"/>
              <a:buChar char="•"/>
            </a:pPr>
            <a:r>
              <a:rPr lang="en-US" dirty="0"/>
              <a:t>Easy way to download csv</a:t>
            </a:r>
          </a:p>
          <a:p>
            <a:pPr marL="702945" lvl="1" indent="-342900">
              <a:buFont typeface="Arial" panose="020B0604020202020204" pitchFamily="34" charset="0"/>
              <a:buChar char="•"/>
            </a:pPr>
            <a:r>
              <a:rPr lang="en-US" dirty="0"/>
              <a:t>Improvement of the upload process</a:t>
            </a:r>
          </a:p>
          <a:p>
            <a:pPr marL="702945" lvl="1" indent="-342900">
              <a:buFont typeface="Arial" panose="020B0604020202020204" pitchFamily="34" charset="0"/>
              <a:buChar char="•"/>
            </a:pPr>
            <a:r>
              <a:rPr lang="en-US" dirty="0"/>
              <a:t>CSV is a powerful tool to get the job done</a:t>
            </a:r>
          </a:p>
          <a:p>
            <a:pPr marL="342900" indent="-342900">
              <a:buFont typeface="Arial" panose="020B0604020202020204" pitchFamily="34" charset="0"/>
              <a:buChar char="•"/>
            </a:pPr>
            <a:r>
              <a:rPr lang="en-US" dirty="0"/>
              <a:t>Workgroup with Data Providers to assure user-satisfaction</a:t>
            </a:r>
          </a:p>
          <a:p>
            <a:pPr>
              <a:lnSpc>
                <a:spcPct val="220000"/>
              </a:lnSpc>
            </a:pPr>
            <a:r>
              <a:rPr lang="en-US" b="1" dirty="0"/>
              <a:t>Pro’s &amp; Con’s</a:t>
            </a:r>
          </a:p>
          <a:p>
            <a:pPr marL="342900" indent="-342900">
              <a:buFont typeface="Arial" panose="020B0604020202020204" pitchFamily="34" charset="0"/>
              <a:buChar char="•"/>
            </a:pPr>
            <a:r>
              <a:rPr lang="en-US" dirty="0"/>
              <a:t>+ Faster delivery</a:t>
            </a:r>
          </a:p>
          <a:p>
            <a:pPr marL="342900" indent="-342900">
              <a:buFont typeface="Arial" panose="020B0604020202020204" pitchFamily="34" charset="0"/>
              <a:buChar char="•"/>
            </a:pPr>
            <a:r>
              <a:rPr lang="en-US" dirty="0"/>
              <a:t>+ Better fit with Architecture 2.5</a:t>
            </a:r>
          </a:p>
          <a:p>
            <a:pPr marL="342900" indent="-342900">
              <a:buFont typeface="Arial" panose="020B0604020202020204" pitchFamily="34" charset="0"/>
              <a:buChar char="•"/>
            </a:pPr>
            <a:r>
              <a:rPr lang="en-US" dirty="0"/>
              <a:t> - Increased need for user training</a:t>
            </a:r>
          </a:p>
          <a:p>
            <a:pPr>
              <a:lnSpc>
                <a:spcPct val="220000"/>
              </a:lnSpc>
            </a:pPr>
            <a:r>
              <a:rPr lang="en-US" b="1" dirty="0"/>
              <a:t>Feedback please? Considerations?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4438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endParaRPr lang="en-US" sz="2400"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Open Questions</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Update Pacemaker &amp; Coronary Angioplasty</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Correction Form</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0070C0"/>
                </a:solidFill>
                <a:latin typeface="+mn-lt"/>
                <a:cs typeface="+mn-cs"/>
              </a:rPr>
              <a:t>Migration process to EAM 3.0</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Round Table</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Questions &amp; Answers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2416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D6E6-7C23-45A8-8CA9-08DEF068A8E2}"/>
              </a:ext>
            </a:extLst>
          </p:cNvPr>
          <p:cNvSpPr>
            <a:spLocks noGrp="1"/>
          </p:cNvSpPr>
          <p:nvPr>
            <p:ph type="title"/>
          </p:nvPr>
        </p:nvSpPr>
        <p:spPr/>
        <p:txBody>
          <a:bodyPr/>
          <a:lstStyle/>
          <a:p>
            <a:pPr marL="474300" indent="-457200" algn="l">
              <a:lnSpc>
                <a:spcPct val="100000"/>
              </a:lnSpc>
              <a:spcBef>
                <a:spcPts val="0"/>
              </a:spcBef>
              <a:spcAft>
                <a:spcPts val="600"/>
              </a:spcAft>
              <a:buFont typeface="Wingdings" panose="05000000000000000000" pitchFamily="2" charset="2"/>
              <a:buChar char="v"/>
            </a:pPr>
            <a:r>
              <a:rPr lang="en-US" sz="2800" dirty="0">
                <a:solidFill>
                  <a:srgbClr val="FFFFFF"/>
                </a:solidFill>
                <a:latin typeface="+mn-lt"/>
                <a:cs typeface="+mn-cs"/>
              </a:rPr>
              <a:t>Migration process to EAM 3.0 - Planning</a:t>
            </a:r>
          </a:p>
        </p:txBody>
      </p:sp>
      <p:sp>
        <p:nvSpPr>
          <p:cNvPr id="3" name="Content Placeholder 2">
            <a:extLst>
              <a:ext uri="{FF2B5EF4-FFF2-40B4-BE49-F238E27FC236}">
                <a16:creationId xmlns:a16="http://schemas.microsoft.com/office/drawing/2014/main" id="{BA4B36AE-69F4-4BB3-AD08-454492C7FDE1}"/>
              </a:ext>
            </a:extLst>
          </p:cNvPr>
          <p:cNvSpPr>
            <a:spLocks noGrp="1"/>
          </p:cNvSpPr>
          <p:nvPr>
            <p:ph idx="1"/>
          </p:nvPr>
        </p:nvSpPr>
        <p:spPr>
          <a:xfrm>
            <a:off x="358346" y="1689081"/>
            <a:ext cx="11449209" cy="3854469"/>
          </a:xfrm>
        </p:spPr>
        <p:txBody>
          <a:bodyPr vert="horz" lIns="91440" tIns="45720" rIns="91440" bIns="45720" rtlCol="0" anchor="t">
            <a:normAutofit/>
          </a:bodyPr>
          <a:lstStyle/>
          <a:p>
            <a:pPr marL="342900" indent="-342900">
              <a:buFont typeface="Arial"/>
              <a:buChar char="•"/>
            </a:pPr>
            <a:r>
              <a:rPr lang="en-US" dirty="0">
                <a:solidFill>
                  <a:schemeClr val="tx1"/>
                </a:solidFill>
              </a:rPr>
              <a:t>04/12/- 08/12/2023: n=7; with limited issues</a:t>
            </a:r>
          </a:p>
          <a:p>
            <a:pPr marL="342900" indent="-342900">
              <a:buFont typeface="Arial"/>
              <a:buChar char="•"/>
            </a:pPr>
            <a:r>
              <a:rPr lang="en-US" dirty="0">
                <a:solidFill>
                  <a:schemeClr val="tx1"/>
                </a:solidFill>
              </a:rPr>
              <a:t>11/12/- 15/12/2023: n=7; containing issues</a:t>
            </a:r>
          </a:p>
          <a:p>
            <a:pPr marL="342900" indent="-342900">
              <a:buFont typeface="Arial"/>
              <a:buChar char="•"/>
            </a:pPr>
            <a:r>
              <a:rPr lang="en-US" dirty="0">
                <a:solidFill>
                  <a:schemeClr val="tx1"/>
                </a:solidFill>
              </a:rPr>
              <a:t>08/01 - 12/01/2024: n=24; different DP at different campus but making use single HD4DP2 installation  </a:t>
            </a:r>
          </a:p>
          <a:p>
            <a:pPr marL="342900" indent="-342900">
              <a:buFont typeface="Arial"/>
              <a:buChar char="•"/>
            </a:pPr>
            <a:r>
              <a:rPr lang="en-US" dirty="0">
                <a:solidFill>
                  <a:schemeClr val="tx1"/>
                </a:solidFill>
              </a:rPr>
              <a:t>15/01 - 19/01/2024: n=19; </a:t>
            </a:r>
            <a:r>
              <a:rPr lang="en-US" dirty="0" err="1">
                <a:solidFill>
                  <a:schemeClr val="tx1"/>
                </a:solidFill>
              </a:rPr>
              <a:t>UZLeuven</a:t>
            </a:r>
            <a:r>
              <a:rPr lang="en-US" dirty="0">
                <a:solidFill>
                  <a:schemeClr val="tx1"/>
                </a:solidFill>
              </a:rPr>
              <a:t> multicenter and </a:t>
            </a:r>
            <a:r>
              <a:rPr lang="en-US" dirty="0" err="1">
                <a:solidFill>
                  <a:schemeClr val="tx1"/>
                </a:solidFill>
              </a:rPr>
              <a:t>childs</a:t>
            </a:r>
            <a:endParaRPr lang="en-US" dirty="0">
              <a:solidFill>
                <a:schemeClr val="tx1"/>
              </a:solidFill>
            </a:endParaRPr>
          </a:p>
          <a:p>
            <a:pPr marL="342900" indent="-342900">
              <a:buFont typeface="Arial"/>
              <a:buChar char="•"/>
            </a:pPr>
            <a:r>
              <a:rPr lang="en-US" dirty="0">
                <a:solidFill>
                  <a:schemeClr val="tx1"/>
                </a:solidFill>
              </a:rPr>
              <a:t>22/01 - 26/01/2024: n=24; Remaining Hospitals Batch 1</a:t>
            </a:r>
          </a:p>
          <a:p>
            <a:pPr marL="342900" indent="-342900">
              <a:buFont typeface="Arial"/>
              <a:buChar char="•"/>
            </a:pPr>
            <a:r>
              <a:rPr lang="en-US" dirty="0">
                <a:solidFill>
                  <a:schemeClr val="tx1"/>
                </a:solidFill>
              </a:rPr>
              <a:t>29/01 - 02/02/2024: n=24; Remaining Hospitals Batch 2</a:t>
            </a:r>
          </a:p>
        </p:txBody>
      </p:sp>
    </p:spTree>
    <p:extLst>
      <p:ext uri="{BB962C8B-B14F-4D97-AF65-F5344CB8AC3E}">
        <p14:creationId xmlns:p14="http://schemas.microsoft.com/office/powerpoint/2010/main" val="329820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D6E6-7C23-45A8-8CA9-08DEF068A8E2}"/>
              </a:ext>
            </a:extLst>
          </p:cNvPr>
          <p:cNvSpPr>
            <a:spLocks noGrp="1"/>
          </p:cNvSpPr>
          <p:nvPr>
            <p:ph type="title"/>
          </p:nvPr>
        </p:nvSpPr>
        <p:spPr/>
        <p:txBody>
          <a:bodyPr/>
          <a:lstStyle/>
          <a:p>
            <a:r>
              <a:rPr lang="en-US" sz="2800" dirty="0">
                <a:solidFill>
                  <a:srgbClr val="FFFFFF"/>
                </a:solidFill>
                <a:latin typeface="+mn-lt"/>
                <a:cs typeface="+mn-cs"/>
              </a:rPr>
              <a:t>Migration process to EAM 3.0 - S</a:t>
            </a:r>
            <a:r>
              <a:rPr lang="fr-BE" dirty="0" err="1"/>
              <a:t>teps</a:t>
            </a:r>
            <a:endParaRPr lang="en-US" dirty="0" err="1"/>
          </a:p>
        </p:txBody>
      </p:sp>
      <p:sp>
        <p:nvSpPr>
          <p:cNvPr id="3" name="Content Placeholder 2">
            <a:extLst>
              <a:ext uri="{FF2B5EF4-FFF2-40B4-BE49-F238E27FC236}">
                <a16:creationId xmlns:a16="http://schemas.microsoft.com/office/drawing/2014/main" id="{BA4B36AE-69F4-4BB3-AD08-454492C7FDE1}"/>
              </a:ext>
            </a:extLst>
          </p:cNvPr>
          <p:cNvSpPr>
            <a:spLocks noGrp="1"/>
          </p:cNvSpPr>
          <p:nvPr>
            <p:ph idx="1"/>
          </p:nvPr>
        </p:nvSpPr>
        <p:spPr/>
        <p:txBody>
          <a:bodyPr vert="horz" lIns="91440" tIns="45720" rIns="91440" bIns="45720" rtlCol="0" anchor="t">
            <a:normAutofit/>
          </a:bodyPr>
          <a:lstStyle/>
          <a:p>
            <a:pPr marL="342900" indent="-342900">
              <a:buFont typeface="Arial"/>
              <a:buChar char="•"/>
            </a:pPr>
            <a:r>
              <a:rPr lang="en-US" dirty="0">
                <a:solidFill>
                  <a:schemeClr val="tx1"/>
                </a:solidFill>
              </a:rPr>
              <a:t>Day -1 (previous Friday): remind DP of scheduled migration, initiation of collection of list end users</a:t>
            </a:r>
          </a:p>
          <a:p>
            <a:pPr marL="342900" indent="-342900">
              <a:buFont typeface="Arial"/>
              <a:buChar char="•"/>
            </a:pPr>
            <a:r>
              <a:rPr lang="en-US" dirty="0">
                <a:solidFill>
                  <a:schemeClr val="tx1"/>
                </a:solidFill>
              </a:rPr>
              <a:t>Day 1 (Monday): share list of end users to DP</a:t>
            </a:r>
          </a:p>
          <a:p>
            <a:pPr marL="342900" indent="-342900">
              <a:buFont typeface="Arial"/>
              <a:buChar char="•"/>
            </a:pPr>
            <a:r>
              <a:rPr lang="en-US" dirty="0">
                <a:solidFill>
                  <a:schemeClr val="tx1"/>
                </a:solidFill>
              </a:rPr>
              <a:t>Day 1-2 (Monday-Tuesday): validate the list of end users by DP</a:t>
            </a:r>
          </a:p>
          <a:p>
            <a:pPr marL="342900" indent="-342900">
              <a:buFont typeface="Arial"/>
              <a:buChar char="•"/>
            </a:pPr>
            <a:r>
              <a:rPr lang="en-US" dirty="0">
                <a:solidFill>
                  <a:schemeClr val="tx1"/>
                </a:solidFill>
              </a:rPr>
              <a:t>Day 3-4 (Wednesday-Thursday): migrate list of end users in EAM3.0, release EAM3.0</a:t>
            </a:r>
          </a:p>
          <a:p>
            <a:pPr marL="342900" indent="-342900">
              <a:buFont typeface="Arial"/>
              <a:buChar char="•"/>
            </a:pPr>
            <a:r>
              <a:rPr lang="en-US" dirty="0">
                <a:solidFill>
                  <a:schemeClr val="tx1"/>
                </a:solidFill>
              </a:rPr>
              <a:t>Day 5 (Friday): inform DP of success migration and provide demo.  </a:t>
            </a:r>
          </a:p>
        </p:txBody>
      </p:sp>
    </p:spTree>
    <p:extLst>
      <p:ext uri="{BB962C8B-B14F-4D97-AF65-F5344CB8AC3E}">
        <p14:creationId xmlns:p14="http://schemas.microsoft.com/office/powerpoint/2010/main" val="179957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endParaRPr lang="en-US" sz="2400"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Open Questions</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Update Pacemaker &amp; Coronary Angioplasty</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Correction Form</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Migration process to EAM 3.0</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0070C0"/>
                </a:solidFill>
                <a:latin typeface="+mn-lt"/>
                <a:cs typeface="+mn-cs"/>
              </a:rPr>
              <a:t>Round Table</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Questions &amp; Answers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3427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endParaRPr lang="en-US" sz="2400"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Open Questions</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Update Pacemaker &amp; Coronary Angioplasty</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Correction Form</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Migration process to EAM 3.0</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Round Table</a:t>
            </a:r>
            <a:endParaRPr lang="en-US" sz="2400" dirty="0">
              <a:solidFill>
                <a:srgbClr val="0070C0"/>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0070C0"/>
                </a:solidFill>
                <a:latin typeface="+mn-lt"/>
                <a:cs typeface="+mn-cs"/>
              </a:rPr>
              <a:t>Questions &amp; Answers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0093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D546-1EBF-3A60-BB49-BDE91D5B1B74}"/>
              </a:ext>
            </a:extLst>
          </p:cNvPr>
          <p:cNvSpPr>
            <a:spLocks noGrp="1"/>
          </p:cNvSpPr>
          <p:nvPr>
            <p:ph type="title"/>
          </p:nvPr>
        </p:nvSpPr>
        <p:spPr/>
        <p:txBody>
          <a:bodyPr/>
          <a:lstStyle/>
          <a:p>
            <a:r>
              <a:rPr lang="en-US" dirty="0"/>
              <a:t>QUESTIONS &amp; ANSWERS	</a:t>
            </a:r>
          </a:p>
        </p:txBody>
      </p:sp>
      <p:pic>
        <p:nvPicPr>
          <p:cNvPr id="2052" name="Picture 4" descr="Nutritionist Answers Your Questions – JM Nutrition">
            <a:extLst>
              <a:ext uri="{FF2B5EF4-FFF2-40B4-BE49-F238E27FC236}">
                <a16:creationId xmlns:a16="http://schemas.microsoft.com/office/drawing/2014/main" id="{44C10E41-9482-0F72-C6BA-15C5EAEA1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004" y="1357024"/>
            <a:ext cx="7291425" cy="550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40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endParaRPr lang="en-US" sz="2400"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Open Questions</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Update Pacemaker &amp; Coronary Angioplasty</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Correction Form</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Migration process to EAM 3.0</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Round Table</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Questions &amp; Answers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84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endParaRPr lang="en-US" sz="2400"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0070C0"/>
                </a:solidFill>
                <a:latin typeface="+mn-lt"/>
                <a:cs typeface="+mn-cs"/>
              </a:rPr>
              <a:t>Open Questions</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Update Pacemaker &amp; Coronary Angioplasty</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Correction Form</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Migration process to EAM 3.0</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Round Table</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Questions &amp; Answers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0672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A267-319C-C937-BE88-F74940BF44EA}"/>
              </a:ext>
            </a:extLst>
          </p:cNvPr>
          <p:cNvSpPr>
            <a:spLocks noGrp="1"/>
          </p:cNvSpPr>
          <p:nvPr>
            <p:ph type="title"/>
          </p:nvPr>
        </p:nvSpPr>
        <p:spPr/>
        <p:txBody>
          <a:bodyPr/>
          <a:lstStyle/>
          <a:p>
            <a:r>
              <a:rPr lang="en-US" dirty="0"/>
              <a:t>OPEN QUESTIONS</a:t>
            </a:r>
          </a:p>
        </p:txBody>
      </p:sp>
      <p:graphicFrame>
        <p:nvGraphicFramePr>
          <p:cNvPr id="4" name="Table 3">
            <a:extLst>
              <a:ext uri="{FF2B5EF4-FFF2-40B4-BE49-F238E27FC236}">
                <a16:creationId xmlns:a16="http://schemas.microsoft.com/office/drawing/2014/main" id="{97EA6832-B488-4AE5-60D8-8966EE34289B}"/>
              </a:ext>
            </a:extLst>
          </p:cNvPr>
          <p:cNvGraphicFramePr>
            <a:graphicFrameLocks noGrp="1"/>
          </p:cNvGraphicFramePr>
          <p:nvPr>
            <p:extLst>
              <p:ext uri="{D42A27DB-BD31-4B8C-83A1-F6EECF244321}">
                <p14:modId xmlns:p14="http://schemas.microsoft.com/office/powerpoint/2010/main" val="1202257550"/>
              </p:ext>
            </p:extLst>
          </p:nvPr>
        </p:nvGraphicFramePr>
        <p:xfrm>
          <a:off x="324213" y="1358536"/>
          <a:ext cx="11486786" cy="4167592"/>
        </p:xfrm>
        <a:graphic>
          <a:graphicData uri="http://schemas.openxmlformats.org/drawingml/2006/table">
            <a:tbl>
              <a:tblPr/>
              <a:tblGrid>
                <a:gridCol w="1461455">
                  <a:extLst>
                    <a:ext uri="{9D8B030D-6E8A-4147-A177-3AD203B41FA5}">
                      <a16:colId xmlns:a16="http://schemas.microsoft.com/office/drawing/2014/main" val="2625917389"/>
                    </a:ext>
                  </a:extLst>
                </a:gridCol>
                <a:gridCol w="5418498">
                  <a:extLst>
                    <a:ext uri="{9D8B030D-6E8A-4147-A177-3AD203B41FA5}">
                      <a16:colId xmlns:a16="http://schemas.microsoft.com/office/drawing/2014/main" val="1628914631"/>
                    </a:ext>
                  </a:extLst>
                </a:gridCol>
                <a:gridCol w="4606833">
                  <a:extLst>
                    <a:ext uri="{9D8B030D-6E8A-4147-A177-3AD203B41FA5}">
                      <a16:colId xmlns:a16="http://schemas.microsoft.com/office/drawing/2014/main" val="48243855"/>
                    </a:ext>
                  </a:extLst>
                </a:gridCol>
              </a:tblGrid>
              <a:tr h="3285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6000"/>
                        </a:lnSpc>
                        <a:spcBef>
                          <a:spcPct val="50000"/>
                        </a:spcBef>
                        <a:spcAft>
                          <a:spcPct val="0"/>
                        </a:spcAft>
                        <a:buClr>
                          <a:schemeClr val="tx1"/>
                        </a:buClr>
                        <a:buSzPct val="80000"/>
                        <a:buFont typeface="Wingdings" pitchFamily="2" charset="2"/>
                        <a:buNone/>
                        <a:tabLst/>
                        <a:defRPr/>
                      </a:pPr>
                      <a:r>
                        <a:rPr kumimoji="0" lang="en-US" sz="1400" b="1" i="0" u="none" strike="noStrike" cap="none" normalizeH="0" baseline="0" dirty="0">
                          <a:ln>
                            <a:noFill/>
                          </a:ln>
                          <a:solidFill>
                            <a:schemeClr val="accent2"/>
                          </a:solidFill>
                          <a:effectLst/>
                          <a:latin typeface="Arial" charset="0"/>
                        </a:rPr>
                        <a:t>Contact</a:t>
                      </a:r>
                    </a:p>
                  </a:txBody>
                  <a:tcPr marL="86357" marR="86357" marT="43206" marB="43206" anchor="ctr"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7839738"/>
                  </a:ext>
                </a:extLst>
              </a:tr>
              <a:tr h="261718">
                <a:tc>
                  <a:txBody>
                    <a:bodyPr/>
                    <a:lstStyle/>
                    <a:p>
                      <a:pPr marL="0" indent="0">
                        <a:buFont typeface="Arial" panose="020B0604020202020204" pitchFamily="34" charset="0"/>
                        <a:buNone/>
                      </a:pPr>
                      <a:r>
                        <a:rPr lang="en-GB" sz="1000" dirty="0">
                          <a:solidFill>
                            <a:schemeClr val="tx1"/>
                          </a:solidFill>
                          <a:latin typeface="+mn-lt"/>
                        </a:rPr>
                        <a:t>Luc De Meyer (St-Jan)</a:t>
                      </a:r>
                    </a:p>
                  </a:txBody>
                  <a:tcPr marL="86357" marR="86357" marT="43206" marB="43206" anchor="ctr"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p>
                      <a:r>
                        <a:rPr lang="en-GB" sz="1000" dirty="0">
                          <a:solidFill>
                            <a:schemeClr val="tx1"/>
                          </a:solidFill>
                          <a:latin typeface="+mn-lt"/>
                        </a:rPr>
                        <a:t>Is there a maximum length of header names?</a:t>
                      </a:r>
                      <a:endParaRPr lang="en-US" sz="1000" dirty="0">
                        <a:solidFill>
                          <a:schemeClr val="tx1"/>
                        </a:solidFill>
                        <a:latin typeface="+mn-lt"/>
                      </a:endParaRP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255 characters, which is the limit of excel </a:t>
                      </a:r>
                      <a:r>
                        <a:rPr lang="en-US" sz="1000" b="1" dirty="0">
                          <a:solidFill>
                            <a:schemeClr val="tx1"/>
                          </a:solidFill>
                          <a:latin typeface="+mn-lt"/>
                        </a:rPr>
                        <a:t>and</a:t>
                      </a:r>
                      <a:r>
                        <a:rPr lang="en-US" sz="1000" dirty="0">
                          <a:solidFill>
                            <a:schemeClr val="tx1"/>
                          </a:solidFill>
                          <a:latin typeface="+mn-lt"/>
                        </a:rPr>
                        <a:t> in MDM the TECHNICAL_NAME of a key can be 255 characters as well</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78997199"/>
                  </a:ext>
                </a:extLst>
              </a:tr>
              <a:tr h="42873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solidFill>
                            <a:schemeClr val="tx1"/>
                          </a:solidFill>
                          <a:latin typeface="+mn-lt"/>
                        </a:rPr>
                        <a:t>Kim Van Den </a:t>
                      </a:r>
                      <a:r>
                        <a:rPr lang="nl-NL" sz="1000" dirty="0" err="1">
                          <a:solidFill>
                            <a:schemeClr val="tx1"/>
                          </a:solidFill>
                          <a:latin typeface="+mn-lt"/>
                        </a:rPr>
                        <a:t>Eeckhout</a:t>
                      </a:r>
                      <a:r>
                        <a:rPr lang="nl-NL" sz="1000" dirty="0">
                          <a:solidFill>
                            <a:schemeClr val="tx1"/>
                          </a:solidFill>
                          <a:latin typeface="+mn-lt"/>
                        </a:rPr>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solidFill>
                            <a:schemeClr val="tx1"/>
                          </a:solidFill>
                          <a:latin typeface="+mn-lt"/>
                        </a:rPr>
                        <a:t>(OLVZ Aalst)</a:t>
                      </a:r>
                      <a:endParaRPr lang="en-GB" sz="1000" dirty="0">
                        <a:solidFill>
                          <a:schemeClr val="tx1"/>
                        </a:solidFill>
                        <a:latin typeface="+mn-lt"/>
                      </a:endParaRPr>
                    </a:p>
                  </a:txBody>
                  <a:tcPr marL="86357" marR="86357" marT="43206" marB="43206" anchor="ctr"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p>
                      <a:r>
                        <a:rPr lang="en-GB" sz="1000" dirty="0">
                          <a:solidFill>
                            <a:schemeClr val="tx1"/>
                          </a:solidFill>
                          <a:latin typeface="+mn-lt"/>
                        </a:rPr>
                        <a:t>So at this moment nobody can see the correction forms that were already filled</a:t>
                      </a:r>
                      <a:endParaRPr lang="en-US" sz="1000" dirty="0">
                        <a:solidFill>
                          <a:schemeClr val="tx1"/>
                        </a:solidFill>
                        <a:latin typeface="+mn-lt"/>
                      </a:endParaRP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tc>
                  <a:txBody>
                    <a:bodyPr/>
                    <a:lstStyle/>
                    <a:p>
                      <a:r>
                        <a:rPr lang="en-GB" sz="1000" dirty="0">
                          <a:solidFill>
                            <a:schemeClr val="tx1"/>
                          </a:solidFill>
                          <a:latin typeface="+mn-lt"/>
                        </a:rPr>
                        <a:t>Yes, this is correct. As we have disabled the Correction form in the menu, there is no way yet to consult the previously submitted corrections. We’re exploring various solutions to tackle this situation.</a:t>
                      </a:r>
                      <a:endParaRPr lang="en-US" sz="1000" dirty="0">
                        <a:solidFill>
                          <a:schemeClr val="tx1"/>
                        </a:solidFill>
                        <a:latin typeface="+mn-lt"/>
                      </a:endParaRP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87777685"/>
                  </a:ext>
                </a:extLst>
              </a:tr>
              <a:tr h="428736">
                <a:tc>
                  <a:txBody>
                    <a:bodyPr/>
                    <a:lstStyle/>
                    <a:p>
                      <a:pPr marL="0" marR="0" lvl="0" indent="0" algn="l" defTabSz="914400" rtl="0" eaLnBrk="1" fontAlgn="base" latinLnBrk="0" hangingPunct="1">
                        <a:lnSpc>
                          <a:spcPct val="100000"/>
                        </a:lnSpc>
                        <a:spcBef>
                          <a:spcPts val="600"/>
                        </a:spcBef>
                        <a:spcAft>
                          <a:spcPts val="0"/>
                        </a:spcAft>
                        <a:buClr>
                          <a:schemeClr val="tx1"/>
                        </a:buClr>
                        <a:buSzPct val="80000"/>
                        <a:buFont typeface="+mj-lt"/>
                        <a:buNone/>
                        <a:tabLst/>
                        <a:defRPr/>
                      </a:pPr>
                      <a:r>
                        <a:rPr lang="en-US" sz="1000" b="0" baseline="0" dirty="0">
                          <a:solidFill>
                            <a:schemeClr val="tx1"/>
                          </a:solidFill>
                          <a:latin typeface="+mn-lt"/>
                          <a:cs typeface="Arial" panose="020B0604020202020204" pitchFamily="34" charset="0"/>
                        </a:rPr>
                        <a:t>Wilfried (Imelda)</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p>
                      <a:r>
                        <a:rPr lang="en-GB" sz="1000" dirty="0">
                          <a:solidFill>
                            <a:schemeClr val="tx1"/>
                          </a:solidFill>
                          <a:latin typeface="+mn-lt"/>
                        </a:rPr>
                        <a:t>What is the status of the rollout of EAM 3.0? Which hospitals have already been rolled out and is there a planning list somewhere?</a:t>
                      </a:r>
                      <a:endParaRPr lang="en-US" sz="1000" dirty="0">
                        <a:solidFill>
                          <a:schemeClr val="tx1"/>
                        </a:solidFill>
                        <a:latin typeface="+mn-lt"/>
                      </a:endParaRP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tc>
                  <a:txBody>
                    <a:bodyPr/>
                    <a:lstStyle/>
                    <a:p>
                      <a:pPr algn="l"/>
                      <a:r>
                        <a:rPr lang="en-US" sz="1000" dirty="0">
                          <a:solidFill>
                            <a:schemeClr val="tx1"/>
                          </a:solidFill>
                          <a:latin typeface="+mn-lt"/>
                        </a:rPr>
                        <a:t>Will be shared later on during this session</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94843347"/>
                  </a:ext>
                </a:extLst>
              </a:tr>
              <a:tr h="261718">
                <a:tc>
                  <a:txBody>
                    <a:bodyPr/>
                    <a:lstStyle/>
                    <a:p>
                      <a:pPr marL="0" marR="0" lvl="0" indent="0" algn="l" defTabSz="914400" rtl="0" eaLnBrk="1" fontAlgn="base" latinLnBrk="0" hangingPunct="1">
                        <a:lnSpc>
                          <a:spcPct val="100000"/>
                        </a:lnSpc>
                        <a:spcBef>
                          <a:spcPts val="600"/>
                        </a:spcBef>
                        <a:spcAft>
                          <a:spcPts val="0"/>
                        </a:spcAft>
                        <a:buClr>
                          <a:schemeClr val="tx1"/>
                        </a:buClr>
                        <a:buSzPct val="80000"/>
                        <a:buFont typeface="+mj-lt"/>
                        <a:buNone/>
                        <a:tabLst/>
                        <a:defRPr/>
                      </a:pPr>
                      <a:r>
                        <a:rPr lang="en-US" sz="1000" b="0" baseline="0" dirty="0">
                          <a:solidFill>
                            <a:schemeClr val="tx1"/>
                          </a:solidFill>
                          <a:latin typeface="+mn-lt"/>
                          <a:cs typeface="Arial" panose="020B0604020202020204" pitchFamily="34" charset="0"/>
                        </a:rPr>
                        <a:t>Bart (UZA)</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p>
                      <a:r>
                        <a:rPr lang="en-US" sz="1000" dirty="0">
                          <a:solidFill>
                            <a:schemeClr val="tx1"/>
                          </a:solidFill>
                          <a:latin typeface="+mn-lt"/>
                        </a:rPr>
                        <a:t>What is the status of </a:t>
                      </a:r>
                      <a:r>
                        <a:rPr lang="en-US" sz="1000" dirty="0" err="1">
                          <a:solidFill>
                            <a:schemeClr val="tx1"/>
                          </a:solidFill>
                          <a:latin typeface="+mn-lt"/>
                        </a:rPr>
                        <a:t>MyCarenet</a:t>
                      </a:r>
                      <a:r>
                        <a:rPr lang="en-US" sz="1000" dirty="0">
                          <a:solidFill>
                            <a:schemeClr val="tx1"/>
                          </a:solidFill>
                          <a:latin typeface="+mn-lt"/>
                        </a:rPr>
                        <a:t> and registration codes?</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tc>
                  <a:txBody>
                    <a:bodyPr/>
                    <a:lstStyle/>
                    <a:p>
                      <a:pPr algn="l"/>
                      <a:r>
                        <a:rPr lang="en-US" sz="1000" dirty="0">
                          <a:solidFill>
                            <a:schemeClr val="tx1"/>
                          </a:solidFill>
                          <a:latin typeface="+mn-lt"/>
                        </a:rPr>
                        <a:t>We encountered issues, but these have been fixed and these are currently being tested. Once testing is complete, we’ll notify all stakeholders before rolling out.</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97032418"/>
                  </a:ext>
                </a:extLst>
              </a:tr>
              <a:tr h="1931895">
                <a:tc>
                  <a:txBody>
                    <a:bodyPr/>
                    <a:lstStyle/>
                    <a:p>
                      <a:pPr marL="0" marR="0" lvl="0" indent="0" algn="l" defTabSz="914400" rtl="0" eaLnBrk="1" fontAlgn="base" latinLnBrk="0" hangingPunct="1">
                        <a:lnSpc>
                          <a:spcPct val="100000"/>
                        </a:lnSpc>
                        <a:spcBef>
                          <a:spcPts val="600"/>
                        </a:spcBef>
                        <a:spcAft>
                          <a:spcPts val="0"/>
                        </a:spcAft>
                        <a:buClr>
                          <a:schemeClr val="tx1"/>
                        </a:buClr>
                        <a:buSzPct val="80000"/>
                        <a:buFont typeface="+mj-lt"/>
                        <a:buNone/>
                        <a:tabLst/>
                        <a:defRPr/>
                      </a:pPr>
                      <a:r>
                        <a:rPr lang="en-US" sz="1000" b="0" baseline="0" dirty="0">
                          <a:solidFill>
                            <a:schemeClr val="tx1"/>
                          </a:solidFill>
                          <a:latin typeface="+mn-lt"/>
                          <a:cs typeface="Arial" panose="020B0604020202020204" pitchFamily="34" charset="0"/>
                        </a:rPr>
                        <a:t>Haithem (UCL St-Luc)</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p>
                      <a:r>
                        <a:rPr lang="en-GB" sz="1000" dirty="0">
                          <a:solidFill>
                            <a:schemeClr val="tx1"/>
                          </a:solidFill>
                          <a:latin typeface="+mn-lt"/>
                        </a:rPr>
                        <a:t>The database allows only known subnets configured in Postgres.</a:t>
                      </a:r>
                    </a:p>
                    <a:p>
                      <a:r>
                        <a:rPr lang="en-GB" sz="1000" dirty="0">
                          <a:solidFill>
                            <a:schemeClr val="tx1"/>
                          </a:solidFill>
                          <a:latin typeface="+mn-lt"/>
                        </a:rPr>
                        <a:t>Is there another way to connect to the </a:t>
                      </a:r>
                      <a:r>
                        <a:rPr lang="en-GB" sz="1000" dirty="0" err="1">
                          <a:solidFill>
                            <a:schemeClr val="tx1"/>
                          </a:solidFill>
                          <a:latin typeface="+mn-lt"/>
                        </a:rPr>
                        <a:t>nippin</a:t>
                      </a:r>
                      <a:r>
                        <a:rPr lang="en-GB" sz="1000" dirty="0">
                          <a:solidFill>
                            <a:schemeClr val="tx1"/>
                          </a:solidFill>
                          <a:latin typeface="+mn-lt"/>
                        </a:rPr>
                        <a:t> or </a:t>
                      </a:r>
                      <a:r>
                        <a:rPr lang="en-GB" sz="1000" dirty="0" err="1">
                          <a:solidFill>
                            <a:schemeClr val="tx1"/>
                          </a:solidFill>
                          <a:latin typeface="+mn-lt"/>
                        </a:rPr>
                        <a:t>localdw</a:t>
                      </a:r>
                      <a:r>
                        <a:rPr lang="en-GB" sz="1000" dirty="0">
                          <a:solidFill>
                            <a:schemeClr val="tx1"/>
                          </a:solidFill>
                          <a:latin typeface="+mn-lt"/>
                        </a:rPr>
                        <a:t> other than adding every time an </a:t>
                      </a:r>
                      <a:r>
                        <a:rPr lang="en-GB" sz="1000" dirty="0" err="1">
                          <a:solidFill>
                            <a:schemeClr val="tx1"/>
                          </a:solidFill>
                          <a:latin typeface="+mn-lt"/>
                        </a:rPr>
                        <a:t>ip</a:t>
                      </a:r>
                      <a:r>
                        <a:rPr lang="en-GB" sz="1000" dirty="0">
                          <a:solidFill>
                            <a:schemeClr val="tx1"/>
                          </a:solidFill>
                          <a:latin typeface="+mn-lt"/>
                        </a:rPr>
                        <a:t> </a:t>
                      </a:r>
                      <a:r>
                        <a:rPr lang="en-GB" sz="1000" dirty="0" err="1">
                          <a:solidFill>
                            <a:schemeClr val="tx1"/>
                          </a:solidFill>
                          <a:latin typeface="+mn-lt"/>
                        </a:rPr>
                        <a:t>adress</a:t>
                      </a:r>
                      <a:r>
                        <a:rPr lang="en-GB" sz="1000" dirty="0">
                          <a:solidFill>
                            <a:schemeClr val="tx1"/>
                          </a:solidFill>
                          <a:latin typeface="+mn-lt"/>
                        </a:rPr>
                        <a:t> to the </a:t>
                      </a:r>
                      <a:r>
                        <a:rPr lang="en-GB" sz="1000" dirty="0" err="1">
                          <a:solidFill>
                            <a:schemeClr val="tx1"/>
                          </a:solidFill>
                          <a:latin typeface="+mn-lt"/>
                        </a:rPr>
                        <a:t>pg_hba.conf</a:t>
                      </a:r>
                      <a:r>
                        <a:rPr lang="en-GB" sz="1000" dirty="0">
                          <a:solidFill>
                            <a:schemeClr val="tx1"/>
                          </a:solidFill>
                          <a:latin typeface="+mn-lt"/>
                        </a:rPr>
                        <a:t> ?</a:t>
                      </a:r>
                    </a:p>
                    <a:p>
                      <a:r>
                        <a:rPr lang="en-GB" sz="1000" dirty="0">
                          <a:solidFill>
                            <a:schemeClr val="tx1"/>
                          </a:solidFill>
                          <a:latin typeface="+mn-lt"/>
                        </a:rPr>
                        <a:t>Example of the error:</a:t>
                      </a:r>
                    </a:p>
                    <a:p>
                      <a:r>
                        <a:rPr lang="en-GB" sz="1000" dirty="0">
                          <a:solidFill>
                            <a:schemeClr val="tx1"/>
                          </a:solidFill>
                          <a:latin typeface="+mn-lt"/>
                        </a:rPr>
                        <a:t>An error occurred while establishing the connection:</a:t>
                      </a:r>
                    </a:p>
                    <a:p>
                      <a:r>
                        <a:rPr lang="en-GB" sz="1000" dirty="0">
                          <a:solidFill>
                            <a:schemeClr val="tx1"/>
                          </a:solidFill>
                          <a:latin typeface="+mn-lt"/>
                        </a:rPr>
                        <a:t>Long Message:</a:t>
                      </a:r>
                    </a:p>
                    <a:p>
                      <a:r>
                        <a:rPr lang="en-GB" sz="1000" dirty="0">
                          <a:solidFill>
                            <a:schemeClr val="tx1"/>
                          </a:solidFill>
                          <a:latin typeface="+mn-lt"/>
                        </a:rPr>
                        <a:t>FATAL: no </a:t>
                      </a:r>
                      <a:r>
                        <a:rPr lang="en-GB" sz="1000" dirty="0" err="1">
                          <a:solidFill>
                            <a:schemeClr val="tx1"/>
                          </a:solidFill>
                          <a:latin typeface="+mn-lt"/>
                        </a:rPr>
                        <a:t>pg_hba.conf</a:t>
                      </a:r>
                      <a:r>
                        <a:rPr lang="en-GB" sz="1000" dirty="0">
                          <a:solidFill>
                            <a:schemeClr val="tx1"/>
                          </a:solidFill>
                          <a:latin typeface="+mn-lt"/>
                        </a:rPr>
                        <a:t> entry for host "10.195.XXX.XX", user "</a:t>
                      </a:r>
                      <a:r>
                        <a:rPr lang="en-GB" sz="1000" dirty="0" err="1">
                          <a:solidFill>
                            <a:schemeClr val="tx1"/>
                          </a:solidFill>
                          <a:latin typeface="+mn-lt"/>
                        </a:rPr>
                        <a:t>dpuser</a:t>
                      </a:r>
                      <a:r>
                        <a:rPr lang="en-GB" sz="1000" dirty="0">
                          <a:solidFill>
                            <a:schemeClr val="tx1"/>
                          </a:solidFill>
                          <a:latin typeface="+mn-lt"/>
                        </a:rPr>
                        <a:t>", database "</a:t>
                      </a:r>
                      <a:r>
                        <a:rPr lang="en-GB" sz="1000" dirty="0" err="1">
                          <a:solidFill>
                            <a:schemeClr val="tx1"/>
                          </a:solidFill>
                          <a:latin typeface="+mn-lt"/>
                        </a:rPr>
                        <a:t>nippin</a:t>
                      </a:r>
                      <a:r>
                        <a:rPr lang="en-GB" sz="1000" dirty="0">
                          <a:solidFill>
                            <a:schemeClr val="tx1"/>
                          </a:solidFill>
                          <a:latin typeface="+mn-lt"/>
                        </a:rPr>
                        <a:t>", SSL off</a:t>
                      </a:r>
                    </a:p>
                    <a:p>
                      <a:r>
                        <a:rPr lang="en-GB" sz="1000" dirty="0">
                          <a:solidFill>
                            <a:schemeClr val="tx1"/>
                          </a:solidFill>
                          <a:latin typeface="+mn-lt"/>
                        </a:rPr>
                        <a:t>Details:</a:t>
                      </a:r>
                    </a:p>
                    <a:p>
                      <a:r>
                        <a:rPr lang="en-GB" sz="1000" dirty="0">
                          <a:solidFill>
                            <a:schemeClr val="tx1"/>
                          </a:solidFill>
                          <a:latin typeface="+mn-lt"/>
                        </a:rPr>
                        <a:t>   Type: </a:t>
                      </a:r>
                      <a:r>
                        <a:rPr lang="en-GB" sz="1000" dirty="0" err="1">
                          <a:solidFill>
                            <a:schemeClr val="tx1"/>
                          </a:solidFill>
                          <a:latin typeface="+mn-lt"/>
                        </a:rPr>
                        <a:t>org.postgresql.util.PSQLException</a:t>
                      </a:r>
                      <a:endParaRPr lang="en-GB" sz="1000" dirty="0">
                        <a:solidFill>
                          <a:schemeClr val="tx1"/>
                        </a:solidFill>
                        <a:latin typeface="+mn-lt"/>
                      </a:endParaRPr>
                    </a:p>
                    <a:p>
                      <a:r>
                        <a:rPr lang="en-GB" sz="1000" dirty="0">
                          <a:solidFill>
                            <a:schemeClr val="tx1"/>
                          </a:solidFill>
                          <a:latin typeface="+mn-lt"/>
                        </a:rPr>
                        <a:t>   SQL State: 28000</a:t>
                      </a:r>
                      <a:endParaRPr lang="en-US" sz="1000" dirty="0">
                        <a:solidFill>
                          <a:schemeClr val="tx1"/>
                        </a:solidFill>
                        <a:latin typeface="+mn-lt"/>
                      </a:endParaRP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tc>
                  <a:txBody>
                    <a:bodyPr/>
                    <a:lstStyle/>
                    <a:p>
                      <a:pPr algn="l"/>
                      <a:r>
                        <a:rPr lang="en-US" sz="1000" dirty="0">
                          <a:solidFill>
                            <a:schemeClr val="tx1"/>
                          </a:solidFill>
                          <a:latin typeface="+mn-lt"/>
                        </a:rPr>
                        <a:t>No, for security reasons there is no other way. A subnet needs to be provided, otherwise the database can be contacted from any network which is not a good practice in a hospital</a:t>
                      </a:r>
                    </a:p>
                    <a:p>
                      <a:pPr algn="l"/>
                      <a:endParaRPr lang="en-US" sz="1000" dirty="0">
                        <a:solidFill>
                          <a:schemeClr val="tx1"/>
                        </a:solidFill>
                        <a:latin typeface="+mn-lt"/>
                      </a:endParaRPr>
                    </a:p>
                    <a:p>
                      <a:pPr algn="l"/>
                      <a:endParaRPr lang="en-US" sz="1000" dirty="0">
                        <a:solidFill>
                          <a:schemeClr val="tx1"/>
                        </a:solidFill>
                        <a:latin typeface="+mn-lt"/>
                      </a:endParaRP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0248299"/>
                  </a:ext>
                </a:extLst>
              </a:tr>
            </a:tbl>
          </a:graphicData>
        </a:graphic>
      </p:graphicFrame>
    </p:spTree>
    <p:extLst>
      <p:ext uri="{BB962C8B-B14F-4D97-AF65-F5344CB8AC3E}">
        <p14:creationId xmlns:p14="http://schemas.microsoft.com/office/powerpoint/2010/main" val="15741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A267-319C-C937-BE88-F74940BF44EA}"/>
              </a:ext>
            </a:extLst>
          </p:cNvPr>
          <p:cNvSpPr>
            <a:spLocks noGrp="1"/>
          </p:cNvSpPr>
          <p:nvPr>
            <p:ph type="title"/>
          </p:nvPr>
        </p:nvSpPr>
        <p:spPr/>
        <p:txBody>
          <a:bodyPr/>
          <a:lstStyle/>
          <a:p>
            <a:r>
              <a:rPr lang="en-US" dirty="0"/>
              <a:t>OPEN QUESTIONS</a:t>
            </a:r>
          </a:p>
        </p:txBody>
      </p:sp>
      <p:graphicFrame>
        <p:nvGraphicFramePr>
          <p:cNvPr id="4" name="Table 3">
            <a:extLst>
              <a:ext uri="{FF2B5EF4-FFF2-40B4-BE49-F238E27FC236}">
                <a16:creationId xmlns:a16="http://schemas.microsoft.com/office/drawing/2014/main" id="{97EA6832-B488-4AE5-60D8-8966EE34289B}"/>
              </a:ext>
            </a:extLst>
          </p:cNvPr>
          <p:cNvGraphicFramePr>
            <a:graphicFrameLocks noGrp="1"/>
          </p:cNvGraphicFramePr>
          <p:nvPr>
            <p:extLst>
              <p:ext uri="{D42A27DB-BD31-4B8C-83A1-F6EECF244321}">
                <p14:modId xmlns:p14="http://schemas.microsoft.com/office/powerpoint/2010/main" val="2396157401"/>
              </p:ext>
            </p:extLst>
          </p:nvPr>
        </p:nvGraphicFramePr>
        <p:xfrm>
          <a:off x="324213" y="1358537"/>
          <a:ext cx="11486786" cy="3845820"/>
        </p:xfrm>
        <a:graphic>
          <a:graphicData uri="http://schemas.openxmlformats.org/drawingml/2006/table">
            <a:tbl>
              <a:tblPr/>
              <a:tblGrid>
                <a:gridCol w="1460137">
                  <a:extLst>
                    <a:ext uri="{9D8B030D-6E8A-4147-A177-3AD203B41FA5}">
                      <a16:colId xmlns:a16="http://schemas.microsoft.com/office/drawing/2014/main" val="2625917389"/>
                    </a:ext>
                  </a:extLst>
                </a:gridCol>
                <a:gridCol w="5419816">
                  <a:extLst>
                    <a:ext uri="{9D8B030D-6E8A-4147-A177-3AD203B41FA5}">
                      <a16:colId xmlns:a16="http://schemas.microsoft.com/office/drawing/2014/main" val="1628914631"/>
                    </a:ext>
                  </a:extLst>
                </a:gridCol>
                <a:gridCol w="4606833">
                  <a:extLst>
                    <a:ext uri="{9D8B030D-6E8A-4147-A177-3AD203B41FA5}">
                      <a16:colId xmlns:a16="http://schemas.microsoft.com/office/drawing/2014/main" val="48243855"/>
                    </a:ext>
                  </a:extLst>
                </a:gridCol>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6000"/>
                        </a:lnSpc>
                        <a:spcBef>
                          <a:spcPct val="50000"/>
                        </a:spcBef>
                        <a:spcAft>
                          <a:spcPct val="0"/>
                        </a:spcAft>
                        <a:buClr>
                          <a:schemeClr val="tx1"/>
                        </a:buClr>
                        <a:buSzPct val="80000"/>
                        <a:buFont typeface="Wingdings" pitchFamily="2" charset="2"/>
                        <a:buNone/>
                        <a:tabLst/>
                        <a:defRPr/>
                      </a:pPr>
                      <a:r>
                        <a:rPr kumimoji="0" lang="en-US" sz="1400" b="1" i="0" u="none" strike="noStrike" cap="none" normalizeH="0" baseline="0" dirty="0">
                          <a:ln>
                            <a:noFill/>
                          </a:ln>
                          <a:solidFill>
                            <a:schemeClr val="accent2"/>
                          </a:solidFill>
                          <a:effectLst/>
                          <a:latin typeface="Arial" charset="0"/>
                        </a:rPr>
                        <a:t>Contact</a:t>
                      </a:r>
                    </a:p>
                  </a:txBody>
                  <a:tcPr marL="86357" marR="86357" marT="43206" marB="43206" anchor="ctr"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7839738"/>
                  </a:ext>
                </a:extLst>
              </a:tr>
              <a:tr h="0">
                <a:tc>
                  <a:txBody>
                    <a:bodyPr/>
                    <a:lstStyle/>
                    <a:p>
                      <a:pPr marL="0" marR="0" lvl="0" indent="0" algn="l" defTabSz="914400" rtl="0" eaLnBrk="1" fontAlgn="base" latinLnBrk="0" hangingPunct="1">
                        <a:lnSpc>
                          <a:spcPct val="100000"/>
                        </a:lnSpc>
                        <a:spcBef>
                          <a:spcPts val="600"/>
                        </a:spcBef>
                        <a:spcAft>
                          <a:spcPts val="0"/>
                        </a:spcAft>
                        <a:buClr>
                          <a:schemeClr val="tx1"/>
                        </a:buClr>
                        <a:buSzPct val="80000"/>
                        <a:buFont typeface="+mj-lt"/>
                        <a:buNone/>
                        <a:tabLst/>
                        <a:defRPr/>
                      </a:pPr>
                      <a:r>
                        <a:rPr lang="en-US" sz="1000" b="0" baseline="0" dirty="0" err="1">
                          <a:solidFill>
                            <a:schemeClr val="tx1"/>
                          </a:solidFill>
                          <a:latin typeface="+mn-lt"/>
                          <a:cs typeface="Arial" panose="020B0604020202020204" pitchFamily="34" charset="0"/>
                        </a:rPr>
                        <a:t>Annemie</a:t>
                      </a:r>
                      <a:r>
                        <a:rPr lang="en-US" sz="1000" b="0" baseline="0" dirty="0">
                          <a:solidFill>
                            <a:schemeClr val="tx1"/>
                          </a:solidFill>
                          <a:latin typeface="+mn-lt"/>
                          <a:cs typeface="Arial" panose="020B0604020202020204" pitchFamily="34" charset="0"/>
                        </a:rPr>
                        <a:t> </a:t>
                      </a:r>
                      <a:r>
                        <a:rPr lang="en-US" sz="1000" b="0" baseline="0" dirty="0" err="1">
                          <a:solidFill>
                            <a:schemeClr val="tx1"/>
                          </a:solidFill>
                          <a:latin typeface="+mn-lt"/>
                          <a:cs typeface="Arial" panose="020B0604020202020204" pitchFamily="34" charset="0"/>
                        </a:rPr>
                        <a:t>Leemans</a:t>
                      </a:r>
                      <a:r>
                        <a:rPr lang="en-US" sz="1000" b="0" baseline="0" dirty="0">
                          <a:solidFill>
                            <a:schemeClr val="tx1"/>
                          </a:solidFill>
                          <a:latin typeface="+mn-lt"/>
                          <a:cs typeface="Arial" panose="020B0604020202020204" pitchFamily="34" charset="0"/>
                        </a:rPr>
                        <a:t> (AZ Vesalius)</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p>
                      <a:r>
                        <a:rPr lang="en-GB" sz="1000" dirty="0">
                          <a:solidFill>
                            <a:schemeClr val="tx1"/>
                          </a:solidFill>
                          <a:latin typeface="+mn-lt"/>
                        </a:rPr>
                        <a:t>Are all corrections(fixes) concerning </a:t>
                      </a:r>
                      <a:r>
                        <a:rPr lang="en-GB" sz="1000" dirty="0" err="1">
                          <a:solidFill>
                            <a:schemeClr val="tx1"/>
                          </a:solidFill>
                          <a:latin typeface="+mn-lt"/>
                        </a:rPr>
                        <a:t>MyCarenet</a:t>
                      </a:r>
                      <a:r>
                        <a:rPr lang="en-GB" sz="1000" dirty="0">
                          <a:solidFill>
                            <a:schemeClr val="tx1"/>
                          </a:solidFill>
                          <a:latin typeface="+mn-lt"/>
                        </a:rPr>
                        <a:t> already installed in architecture 2.5?</a:t>
                      </a:r>
                      <a:endParaRPr lang="en-US" sz="1000" dirty="0">
                        <a:solidFill>
                          <a:schemeClr val="tx1"/>
                        </a:solidFill>
                        <a:latin typeface="+mn-lt"/>
                      </a:endParaRP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tc>
                  <a:txBody>
                    <a:bodyPr/>
                    <a:lstStyle/>
                    <a:p>
                      <a:pPr algn="l"/>
                      <a:r>
                        <a:rPr lang="en-US" sz="1000" dirty="0">
                          <a:solidFill>
                            <a:schemeClr val="tx1"/>
                          </a:solidFill>
                          <a:latin typeface="+mn-lt"/>
                        </a:rPr>
                        <a:t>Not yet. As stated on previous slide: fixes are being tested as we speak.</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38304804"/>
                  </a:ext>
                </a:extLst>
              </a:tr>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buFont typeface="Arial" panose="020B0604020202020204" pitchFamily="34" charset="0"/>
                        <a:buNone/>
                      </a:pPr>
                      <a:r>
                        <a:rPr lang="en-GB" sz="1000" dirty="0">
                          <a:solidFill>
                            <a:schemeClr val="tx1"/>
                          </a:solidFill>
                          <a:latin typeface="+mn-lt"/>
                        </a:rPr>
                        <a:t>Kris </a:t>
                      </a:r>
                      <a:r>
                        <a:rPr lang="en-GB" sz="1000" dirty="0" err="1">
                          <a:solidFill>
                            <a:schemeClr val="tx1"/>
                          </a:solidFill>
                          <a:latin typeface="+mn-lt"/>
                        </a:rPr>
                        <a:t>Aerts</a:t>
                      </a:r>
                      <a:r>
                        <a:rPr lang="en-GB" sz="1000" dirty="0">
                          <a:solidFill>
                            <a:schemeClr val="tx1"/>
                          </a:solidFill>
                          <a:latin typeface="+mn-lt"/>
                        </a:rPr>
                        <a:t> (EMMAUS)</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mn-lt"/>
                        </a:rPr>
                        <a:t>What is meant by ‘docker’?</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tc>
                  <a:txBody>
                    <a:bodyPr/>
                    <a:lstStyle/>
                    <a:p>
                      <a:pPr algn="l"/>
                      <a:r>
                        <a:rPr lang="en-US" sz="1000" dirty="0">
                          <a:solidFill>
                            <a:schemeClr val="tx1"/>
                          </a:solidFill>
                          <a:latin typeface="+mn-lt"/>
                        </a:rPr>
                        <a:t>In this instance we mean Docker Engine, which runs (Docker) containers. We use docker-compose to orchestrate Docker containers. These containers are the HD4DP2 backend and frontend services. The recent upgrade of Docker was performed in order for us to update one of the backend services, Nextgen, which was discovered to have multiple vulnerabilities (CVEs)</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57935748"/>
                  </a:ext>
                </a:extLst>
              </a:tr>
              <a:tr h="0">
                <a:tc>
                  <a:txBody>
                    <a:bodyPr/>
                    <a:lstStyle/>
                    <a:p>
                      <a:pPr marL="0" indent="0">
                        <a:buFont typeface="Arial" panose="020B0604020202020204" pitchFamily="34" charset="0"/>
                        <a:buNone/>
                      </a:pPr>
                      <a:r>
                        <a:rPr lang="en-US" sz="1000" b="0" baseline="0" dirty="0">
                          <a:solidFill>
                            <a:schemeClr val="tx1"/>
                          </a:solidFill>
                          <a:latin typeface="+mn-lt"/>
                          <a:cs typeface="Arial" panose="020B0604020202020204" pitchFamily="34" charset="0"/>
                        </a:rPr>
                        <a:t>Haithem (UCL St-Luc)</a:t>
                      </a:r>
                      <a:endParaRPr lang="en-GB" sz="1000" dirty="0">
                        <a:solidFill>
                          <a:schemeClr val="tx1"/>
                        </a:solidFill>
                        <a:latin typeface="+mn-lt"/>
                      </a:endParaRP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p>
                      <a:r>
                        <a:rPr lang="en-US" sz="1000" dirty="0">
                          <a:solidFill>
                            <a:schemeClr val="tx1"/>
                          </a:solidFill>
                          <a:latin typeface="+mn-lt"/>
                        </a:rPr>
                        <a:t>Generic NISS is assigned to patients who don't have one but the business key returned after the submission is empty. What's the logic behind this NISS allocation? (RITM0014203)</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Upon testing internally, we did not encounter this issue, which presumably is a bug. Could you attempt another registration and see if this problem still occurs?</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78997199"/>
                  </a:ext>
                </a:extLst>
              </a:tr>
              <a:tr h="0">
                <a:tc>
                  <a:txBody>
                    <a:bodyPr/>
                    <a:lstStyle/>
                    <a:p>
                      <a:pPr marL="0" indent="0">
                        <a:buFont typeface="Arial" panose="020B0604020202020204" pitchFamily="34" charset="0"/>
                        <a:buNone/>
                      </a:pPr>
                      <a:r>
                        <a:rPr lang="en-GB" sz="1000" dirty="0">
                          <a:solidFill>
                            <a:schemeClr val="tx1"/>
                          </a:solidFill>
                          <a:latin typeface="+mn-lt"/>
                        </a:rPr>
                        <a:t>Erik Vanden </a:t>
                      </a:r>
                      <a:r>
                        <a:rPr lang="en-GB" sz="1000" dirty="0" err="1">
                          <a:solidFill>
                            <a:schemeClr val="tx1"/>
                          </a:solidFill>
                          <a:latin typeface="+mn-lt"/>
                        </a:rPr>
                        <a:t>Meersch</a:t>
                      </a:r>
                      <a:r>
                        <a:rPr lang="en-GB" sz="1000" dirty="0">
                          <a:solidFill>
                            <a:schemeClr val="tx1"/>
                          </a:solidFill>
                          <a:latin typeface="+mn-lt"/>
                        </a:rPr>
                        <a:t> (UZ Leuven)</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noFill/>
                  </a:tcPr>
                </a:tc>
                <a:tc>
                  <a:txBody>
                    <a:bodyPr/>
                    <a:lstStyle/>
                    <a:p>
                      <a:r>
                        <a:rPr lang="en-US" sz="1000" dirty="0">
                          <a:solidFill>
                            <a:schemeClr val="tx1"/>
                          </a:solidFill>
                          <a:latin typeface="+mn-lt"/>
                        </a:rPr>
                        <a:t>We regularly experience problems with the Author Group (via S2S) </a:t>
                      </a:r>
                    </a:p>
                    <a:p>
                      <a:r>
                        <a:rPr lang="en-US" sz="1000" dirty="0">
                          <a:solidFill>
                            <a:schemeClr val="tx1"/>
                          </a:solidFill>
                          <a:latin typeface="+mn-lt"/>
                        </a:rPr>
                        <a:t>Errors like “Invalid Author Group: Annick </a:t>
                      </a:r>
                      <a:r>
                        <a:rPr lang="en-US" sz="1000" dirty="0" err="1">
                          <a:solidFill>
                            <a:schemeClr val="tx1"/>
                          </a:solidFill>
                          <a:latin typeface="+mn-lt"/>
                        </a:rPr>
                        <a:t>Verbiest</a:t>
                      </a:r>
                      <a:r>
                        <a:rPr lang="en-US" sz="1000" dirty="0">
                          <a:solidFill>
                            <a:schemeClr val="tx1"/>
                          </a:solidFill>
                          <a:latin typeface="+mn-lt"/>
                        </a:rPr>
                        <a:t>” but the error messages vary. </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mn-lt"/>
                        </a:rPr>
                        <a:t>Be careful not to take over literally the Author group, Author and Coauthor of </a:t>
                      </a:r>
                      <a:r>
                        <a:rPr lang="en-US" sz="1000" dirty="0" err="1">
                          <a:solidFill>
                            <a:schemeClr val="tx1"/>
                          </a:solidFill>
                          <a:latin typeface="+mn-lt"/>
                        </a:rPr>
                        <a:t>Sciensano</a:t>
                      </a:r>
                      <a:r>
                        <a:rPr lang="en-US" sz="1000" dirty="0">
                          <a:solidFill>
                            <a:schemeClr val="tx1"/>
                          </a:solidFill>
                          <a:latin typeface="+mn-lt"/>
                        </a:rPr>
                        <a:t>, given in the example files.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mn-lt"/>
                        </a:rPr>
                        <a:t>Issues wit the setup of the settings of the Author group, Author and Coauthor at the back-end (</a:t>
                      </a:r>
                      <a:r>
                        <a:rPr lang="en-US" sz="1000" dirty="0" err="1">
                          <a:solidFill>
                            <a:schemeClr val="tx1"/>
                          </a:solidFill>
                          <a:latin typeface="+mn-lt"/>
                        </a:rPr>
                        <a:t>FormIO</a:t>
                      </a:r>
                      <a:r>
                        <a:rPr lang="en-US" sz="1000" dirty="0">
                          <a:solidFill>
                            <a:schemeClr val="tx1"/>
                          </a:solidFill>
                          <a:latin typeface="+mn-lt"/>
                        </a:rPr>
                        <a:t> Enterprise) might cause a mismatch between the uploaded data and the data in the </a:t>
                      </a:r>
                      <a:r>
                        <a:rPr lang="en-US" sz="1000" dirty="0" err="1">
                          <a:solidFill>
                            <a:schemeClr val="tx1"/>
                          </a:solidFill>
                          <a:latin typeface="+mn-lt"/>
                        </a:rPr>
                        <a:t>FormIO</a:t>
                      </a:r>
                      <a:r>
                        <a:rPr lang="en-US" sz="1000" dirty="0">
                          <a:solidFill>
                            <a:schemeClr val="tx1"/>
                          </a:solidFill>
                          <a:latin typeface="+mn-lt"/>
                        </a:rPr>
                        <a:t> Enterprise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mn-lt"/>
                        </a:rPr>
                        <a:t>There might be a </a:t>
                      </a:r>
                      <a:r>
                        <a:rPr lang="en-US" sz="1000" dirty="0" err="1">
                          <a:solidFill>
                            <a:schemeClr val="tx1"/>
                          </a:solidFill>
                          <a:latin typeface="+mn-lt"/>
                        </a:rPr>
                        <a:t>FormIO</a:t>
                      </a:r>
                      <a:r>
                        <a:rPr lang="en-US" sz="1000" dirty="0">
                          <a:solidFill>
                            <a:schemeClr val="tx1"/>
                          </a:solidFill>
                          <a:latin typeface="+mn-lt"/>
                        </a:rPr>
                        <a:t> memory leak ongoing at </a:t>
                      </a:r>
                      <a:r>
                        <a:rPr lang="en-US" sz="1000" dirty="0" err="1">
                          <a:solidFill>
                            <a:schemeClr val="tx1"/>
                          </a:solidFill>
                          <a:latin typeface="+mn-lt"/>
                        </a:rPr>
                        <a:t>FormIO</a:t>
                      </a:r>
                      <a:r>
                        <a:rPr lang="en-US" sz="1000" dirty="0">
                          <a:solidFill>
                            <a:schemeClr val="tx1"/>
                          </a:solidFill>
                          <a:latin typeface="+mn-lt"/>
                        </a:rPr>
                        <a:t> side while sending the API, which causes a super-slow API call to </a:t>
                      </a:r>
                      <a:r>
                        <a:rPr lang="en-US" sz="1000" dirty="0" err="1">
                          <a:solidFill>
                            <a:schemeClr val="tx1"/>
                          </a:solidFill>
                          <a:latin typeface="+mn-lt"/>
                        </a:rPr>
                        <a:t>FormIO</a:t>
                      </a:r>
                      <a:r>
                        <a:rPr lang="en-US" sz="1000" dirty="0">
                          <a:solidFill>
                            <a:schemeClr val="tx1"/>
                          </a:solidFill>
                          <a:latin typeface="+mn-lt"/>
                        </a:rPr>
                        <a:t>. So, the response is not returned on time with the necessary data and causes a mismatch. </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solidFill>
                            <a:schemeClr val="tx1"/>
                          </a:solidFill>
                          <a:latin typeface="+mn-lt"/>
                          <a:sym typeface="Wingdings" panose="05000000000000000000" pitchFamily="2" charset="2"/>
                        </a:rPr>
                        <a:t> </a:t>
                      </a:r>
                      <a:r>
                        <a:rPr lang="en-US" sz="1000" dirty="0">
                          <a:solidFill>
                            <a:schemeClr val="tx1"/>
                          </a:solidFill>
                          <a:latin typeface="+mn-lt"/>
                        </a:rPr>
                        <a:t>This is a known bug in </a:t>
                      </a:r>
                      <a:r>
                        <a:rPr lang="en-US" sz="1000" dirty="0" err="1">
                          <a:solidFill>
                            <a:schemeClr val="tx1"/>
                          </a:solidFill>
                          <a:latin typeface="+mn-lt"/>
                        </a:rPr>
                        <a:t>FormIO</a:t>
                      </a:r>
                      <a:r>
                        <a:rPr lang="en-US" sz="1000" dirty="0">
                          <a:solidFill>
                            <a:schemeClr val="tx1"/>
                          </a:solidFill>
                          <a:latin typeface="+mn-lt"/>
                        </a:rPr>
                        <a:t> and a roll out of the new version of </a:t>
                      </a:r>
                      <a:r>
                        <a:rPr lang="en-US" sz="1000" dirty="0" err="1">
                          <a:solidFill>
                            <a:schemeClr val="tx1"/>
                          </a:solidFill>
                          <a:latin typeface="+mn-lt"/>
                        </a:rPr>
                        <a:t>FormIO</a:t>
                      </a:r>
                      <a:r>
                        <a:rPr lang="en-US" sz="1000" dirty="0">
                          <a:solidFill>
                            <a:schemeClr val="tx1"/>
                          </a:solidFill>
                          <a:latin typeface="+mn-lt"/>
                        </a:rPr>
                        <a:t> will resolve the problem. This is currently being tested at </a:t>
                      </a:r>
                      <a:r>
                        <a:rPr lang="en-US" sz="1000" dirty="0" err="1">
                          <a:solidFill>
                            <a:schemeClr val="tx1"/>
                          </a:solidFill>
                          <a:latin typeface="+mn-lt"/>
                        </a:rPr>
                        <a:t>Healthdata</a:t>
                      </a:r>
                      <a:r>
                        <a:rPr lang="en-US" sz="1000" dirty="0">
                          <a:solidFill>
                            <a:schemeClr val="tx1"/>
                          </a:solidFill>
                          <a:latin typeface="+mn-lt"/>
                        </a:rPr>
                        <a:t>.</a:t>
                      </a:r>
                    </a:p>
                  </a:txBody>
                  <a:tcPr marL="86357" marR="86357" marT="43206" marB="43206" horzOverflow="overflow">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2627750"/>
                  </a:ext>
                </a:extLst>
              </a:tr>
            </a:tbl>
          </a:graphicData>
        </a:graphic>
      </p:graphicFrame>
    </p:spTree>
    <p:extLst>
      <p:ext uri="{BB962C8B-B14F-4D97-AF65-F5344CB8AC3E}">
        <p14:creationId xmlns:p14="http://schemas.microsoft.com/office/powerpoint/2010/main" val="399831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endParaRPr lang="en-US" sz="2400"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Open Questions</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0070C0"/>
                </a:solidFill>
                <a:latin typeface="+mn-lt"/>
                <a:cs typeface="+mn-cs"/>
              </a:rPr>
              <a:t>Update Pacemaker &amp; Coronary Angioplasty</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Correction Form</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Migration process to EAM 3.0</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Round Table</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Questions &amp; Answers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553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A267-319C-C937-BE88-F74940BF44EA}"/>
              </a:ext>
            </a:extLst>
          </p:cNvPr>
          <p:cNvSpPr>
            <a:spLocks noGrp="1"/>
          </p:cNvSpPr>
          <p:nvPr>
            <p:ph type="title"/>
          </p:nvPr>
        </p:nvSpPr>
        <p:spPr/>
        <p:txBody>
          <a:bodyPr/>
          <a:lstStyle/>
          <a:p>
            <a:r>
              <a:rPr lang="en-US" dirty="0"/>
              <a:t>Update Pacemaker &amp; Coronary Angioplasty</a:t>
            </a:r>
          </a:p>
        </p:txBody>
      </p:sp>
      <p:graphicFrame>
        <p:nvGraphicFramePr>
          <p:cNvPr id="6" name="Table 3">
            <a:extLst>
              <a:ext uri="{FF2B5EF4-FFF2-40B4-BE49-F238E27FC236}">
                <a16:creationId xmlns:a16="http://schemas.microsoft.com/office/drawing/2014/main" id="{7D88DD82-03C5-7731-468F-62A6EC20FCE8}"/>
              </a:ext>
            </a:extLst>
          </p:cNvPr>
          <p:cNvGraphicFramePr>
            <a:graphicFrameLocks noGrp="1"/>
          </p:cNvGraphicFramePr>
          <p:nvPr>
            <p:extLst>
              <p:ext uri="{D42A27DB-BD31-4B8C-83A1-F6EECF244321}">
                <p14:modId xmlns:p14="http://schemas.microsoft.com/office/powerpoint/2010/main" val="1335132051"/>
              </p:ext>
            </p:extLst>
          </p:nvPr>
        </p:nvGraphicFramePr>
        <p:xfrm>
          <a:off x="341925" y="1497910"/>
          <a:ext cx="11469075" cy="4359426"/>
        </p:xfrm>
        <a:graphic>
          <a:graphicData uri="http://schemas.openxmlformats.org/drawingml/2006/table">
            <a:tbl>
              <a:tblPr firstRow="1" bandRow="1">
                <a:tableStyleId>{69012ECD-51FC-41F1-AA8D-1B2483CD663E}</a:tableStyleId>
              </a:tblPr>
              <a:tblGrid>
                <a:gridCol w="1866437">
                  <a:extLst>
                    <a:ext uri="{9D8B030D-6E8A-4147-A177-3AD203B41FA5}">
                      <a16:colId xmlns:a16="http://schemas.microsoft.com/office/drawing/2014/main" val="4057813761"/>
                    </a:ext>
                  </a:extLst>
                </a:gridCol>
                <a:gridCol w="6449055">
                  <a:extLst>
                    <a:ext uri="{9D8B030D-6E8A-4147-A177-3AD203B41FA5}">
                      <a16:colId xmlns:a16="http://schemas.microsoft.com/office/drawing/2014/main" val="3145664150"/>
                    </a:ext>
                  </a:extLst>
                </a:gridCol>
                <a:gridCol w="3153583">
                  <a:extLst>
                    <a:ext uri="{9D8B030D-6E8A-4147-A177-3AD203B41FA5}">
                      <a16:colId xmlns:a16="http://schemas.microsoft.com/office/drawing/2014/main" val="1017364248"/>
                    </a:ext>
                  </a:extLst>
                </a:gridCol>
              </a:tblGrid>
              <a:tr h="375724">
                <a:tc>
                  <a:txBody>
                    <a:bodyPr/>
                    <a:lstStyle/>
                    <a:p>
                      <a:r>
                        <a:rPr lang="fr-BE" sz="1500" dirty="0" err="1"/>
                        <a:t>Registry</a:t>
                      </a:r>
                      <a:r>
                        <a:rPr lang="fr-BE" sz="1500" dirty="0"/>
                        <a:t> - DCD</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fr-BE" sz="1500" dirty="0"/>
                        <a:t>Update</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r>
                        <a:rPr lang="en-AU" sz="1500" noProof="0" dirty="0"/>
                        <a:t>Impact</a:t>
                      </a:r>
                      <a:r>
                        <a:rPr lang="en-AU" sz="1500" baseline="0" noProof="0" dirty="0"/>
                        <a:t> on CSV &amp; API</a:t>
                      </a:r>
                      <a:endParaRPr lang="en-AU" sz="1500" noProof="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4269402191"/>
                  </a:ext>
                </a:extLst>
              </a:tr>
              <a:tr h="1482308">
                <a:tc>
                  <a:txBody>
                    <a:bodyPr/>
                    <a:lstStyle/>
                    <a:p>
                      <a:r>
                        <a:rPr lang="en-AU" sz="1500" b="1" kern="1200" noProof="0" dirty="0">
                          <a:effectLst/>
                        </a:rPr>
                        <a:t>Coronary</a:t>
                      </a:r>
                      <a:r>
                        <a:rPr lang="en-AU" sz="1500" b="1" kern="1200" baseline="0" noProof="0" dirty="0">
                          <a:effectLst/>
                        </a:rPr>
                        <a:t> angioplasty - </a:t>
                      </a:r>
                      <a:r>
                        <a:rPr lang="en-AU" sz="1500" b="1" kern="1200" noProof="0" dirty="0">
                          <a:effectLst/>
                        </a:rPr>
                        <a:t>Follow-up </a:t>
                      </a:r>
                      <a:r>
                        <a:rPr lang="en-AU" sz="1500" b="1" kern="1200" noProof="0" dirty="0" err="1">
                          <a:effectLst/>
                        </a:rPr>
                        <a:t>na</a:t>
                      </a:r>
                      <a:r>
                        <a:rPr lang="en-AU" sz="1500" b="1" kern="1200" noProof="0" dirty="0">
                          <a:effectLst/>
                        </a:rPr>
                        <a:t> PCI</a:t>
                      </a:r>
                      <a:endParaRPr lang="en-AU" sz="1500" b="1" noProof="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fr-BE" sz="1500" kern="1200" dirty="0">
                          <a:effectLst/>
                        </a:rPr>
                        <a:t>Label update for </a:t>
                      </a:r>
                      <a:r>
                        <a:rPr lang="fr-BE" sz="1500" kern="1200" dirty="0" err="1">
                          <a:effectLst/>
                        </a:rPr>
                        <a:t>field</a:t>
                      </a:r>
                      <a:r>
                        <a:rPr lang="fr-BE" sz="1500" kern="1200" dirty="0">
                          <a:effectLst/>
                        </a:rPr>
                        <a:t> '</a:t>
                      </a:r>
                      <a:r>
                        <a:rPr lang="fr-BE" sz="1500" kern="1200" dirty="0" err="1">
                          <a:effectLst/>
                        </a:rPr>
                        <a:t>Datum</a:t>
                      </a:r>
                      <a:r>
                        <a:rPr lang="fr-BE" sz="1500" kern="1200" dirty="0">
                          <a:effectLst/>
                        </a:rPr>
                        <a:t> </a:t>
                      </a:r>
                      <a:r>
                        <a:rPr lang="fr-BE" sz="1500" kern="1200" dirty="0" err="1">
                          <a:effectLst/>
                        </a:rPr>
                        <a:t>consultatie</a:t>
                      </a:r>
                      <a:r>
                        <a:rPr lang="fr-BE" sz="1500" kern="1200" dirty="0">
                          <a:effectLst/>
                        </a:rPr>
                        <a:t>' (DT_CONSULT) </a:t>
                      </a:r>
                      <a:r>
                        <a:rPr lang="fr-BE" sz="1500" kern="1200" dirty="0" err="1">
                          <a:effectLst/>
                        </a:rPr>
                        <a:t>into</a:t>
                      </a:r>
                      <a:r>
                        <a:rPr lang="fr-BE" sz="1500" kern="1200" dirty="0">
                          <a:effectLst/>
                        </a:rPr>
                        <a:t> '</a:t>
                      </a:r>
                      <a:r>
                        <a:rPr lang="fr-BE" sz="1500" kern="1200" dirty="0" err="1">
                          <a:effectLst/>
                        </a:rPr>
                        <a:t>Datum</a:t>
                      </a:r>
                      <a:r>
                        <a:rPr lang="fr-BE" sz="1500" kern="1200" dirty="0">
                          <a:effectLst/>
                        </a:rPr>
                        <a:t> </a:t>
                      </a:r>
                      <a:r>
                        <a:rPr lang="fr-BE" sz="1500" kern="1200" dirty="0" err="1">
                          <a:effectLst/>
                        </a:rPr>
                        <a:t>consultatie</a:t>
                      </a:r>
                      <a:r>
                        <a:rPr lang="fr-BE" sz="1500" kern="1200" dirty="0">
                          <a:effectLst/>
                        </a:rPr>
                        <a:t> of </a:t>
                      </a:r>
                      <a:r>
                        <a:rPr lang="fr-BE" sz="1500" kern="1200" dirty="0" err="1">
                          <a:effectLst/>
                        </a:rPr>
                        <a:t>datum</a:t>
                      </a:r>
                      <a:r>
                        <a:rPr lang="fr-BE" sz="1500" kern="1200" dirty="0">
                          <a:effectLst/>
                        </a:rPr>
                        <a:t> van </a:t>
                      </a:r>
                      <a:r>
                        <a:rPr lang="fr-BE" sz="1500" kern="1200" dirty="0" err="1">
                          <a:effectLst/>
                        </a:rPr>
                        <a:t>laatste</a:t>
                      </a:r>
                      <a:r>
                        <a:rPr lang="fr-BE" sz="1500" kern="1200" dirty="0">
                          <a:effectLst/>
                        </a:rPr>
                        <a:t> </a:t>
                      </a:r>
                      <a:r>
                        <a:rPr lang="fr-BE" sz="1500" kern="1200" dirty="0" err="1">
                          <a:effectLst/>
                        </a:rPr>
                        <a:t>contactname</a:t>
                      </a:r>
                      <a:r>
                        <a:rPr lang="fr-BE" sz="1500" kern="1200" dirty="0">
                          <a:effectLst/>
                        </a:rPr>
                        <a:t> met de </a:t>
                      </a:r>
                      <a:r>
                        <a:rPr lang="fr-BE" sz="1500" kern="1200" dirty="0" err="1">
                          <a:effectLst/>
                        </a:rPr>
                        <a:t>patiënt</a:t>
                      </a:r>
                      <a:r>
                        <a:rPr lang="fr-BE" sz="1500" kern="1200" dirty="0">
                          <a:effectLst/>
                        </a:rPr>
                        <a:t>' </a:t>
                      </a:r>
                    </a:p>
                    <a:p>
                      <a:pPr marL="285750" indent="-285750">
                        <a:buFont typeface="Arial" panose="020B0604020202020204" pitchFamily="34" charset="0"/>
                        <a:buChar char="•"/>
                      </a:pPr>
                      <a:r>
                        <a:rPr lang="fr-BE" sz="1500" kern="1200" dirty="0" err="1">
                          <a:effectLst/>
                        </a:rPr>
                        <a:t>Removal</a:t>
                      </a:r>
                      <a:r>
                        <a:rPr lang="fr-BE" sz="1500" kern="1200" dirty="0">
                          <a:effectLst/>
                        </a:rPr>
                        <a:t> of the condition (if CD_CONSTTN = 1) </a:t>
                      </a:r>
                    </a:p>
                    <a:p>
                      <a:pPr marL="285750" indent="-285750">
                        <a:buFont typeface="Arial" panose="020B0604020202020204" pitchFamily="34" charset="0"/>
                        <a:buChar char="•"/>
                      </a:pPr>
                      <a:r>
                        <a:rPr lang="fr-BE" sz="1500" kern="1200" dirty="0">
                          <a:effectLst/>
                        </a:rPr>
                        <a:t>Label update for validation </a:t>
                      </a:r>
                      <a:r>
                        <a:rPr lang="fr-BE" sz="1500" kern="1200" dirty="0" err="1">
                          <a:effectLst/>
                        </a:rPr>
                        <a:t>rule</a:t>
                      </a:r>
                      <a:r>
                        <a:rPr lang="fr-BE" sz="1500" kern="1200" dirty="0">
                          <a:effectLst/>
                        </a:rPr>
                        <a:t> TX_ERR_331 (De </a:t>
                      </a:r>
                      <a:r>
                        <a:rPr lang="fr-BE" sz="1500" kern="1200" dirty="0" err="1">
                          <a:effectLst/>
                        </a:rPr>
                        <a:t>geboortedatum</a:t>
                      </a:r>
                      <a:r>
                        <a:rPr lang="fr-BE" sz="1500" kern="1200" dirty="0">
                          <a:effectLst/>
                        </a:rPr>
                        <a:t> kan niet </a:t>
                      </a:r>
                      <a:r>
                        <a:rPr lang="fr-BE" sz="1500" kern="1200" dirty="0" err="1">
                          <a:effectLst/>
                        </a:rPr>
                        <a:t>liggen</a:t>
                      </a:r>
                      <a:r>
                        <a:rPr lang="fr-BE" sz="1500" kern="1200" dirty="0">
                          <a:effectLst/>
                        </a:rPr>
                        <a:t> na de </a:t>
                      </a:r>
                      <a:r>
                        <a:rPr lang="fr-BE" sz="1500" kern="1200" dirty="0" err="1">
                          <a:effectLst/>
                        </a:rPr>
                        <a:t>datum</a:t>
                      </a:r>
                      <a:r>
                        <a:rPr lang="fr-BE" sz="1500" kern="1200" dirty="0">
                          <a:effectLst/>
                        </a:rPr>
                        <a:t> van </a:t>
                      </a:r>
                      <a:r>
                        <a:rPr lang="fr-BE" sz="1500" kern="1200" dirty="0" err="1">
                          <a:effectLst/>
                        </a:rPr>
                        <a:t>consultatie</a:t>
                      </a:r>
                      <a:r>
                        <a:rPr lang="fr-BE" sz="1500" kern="1200" dirty="0">
                          <a:effectLst/>
                        </a:rPr>
                        <a:t> of </a:t>
                      </a:r>
                      <a:r>
                        <a:rPr lang="fr-BE" sz="1500" kern="1200" dirty="0" err="1">
                          <a:effectLst/>
                        </a:rPr>
                        <a:t>datum</a:t>
                      </a:r>
                      <a:r>
                        <a:rPr lang="fr-BE" sz="1500" kern="1200" dirty="0">
                          <a:effectLst/>
                        </a:rPr>
                        <a:t> van </a:t>
                      </a:r>
                      <a:r>
                        <a:rPr lang="fr-BE" sz="1500" kern="1200" dirty="0" err="1">
                          <a:effectLst/>
                        </a:rPr>
                        <a:t>laatste</a:t>
                      </a:r>
                      <a:r>
                        <a:rPr lang="fr-BE" sz="1500" kern="1200" dirty="0">
                          <a:effectLst/>
                        </a:rPr>
                        <a:t> </a:t>
                      </a:r>
                      <a:r>
                        <a:rPr lang="fr-BE" sz="1500" kern="1200" dirty="0" err="1">
                          <a:effectLst/>
                        </a:rPr>
                        <a:t>contactname</a:t>
                      </a:r>
                      <a:r>
                        <a:rPr lang="fr-BE" sz="1500" kern="1200" dirty="0">
                          <a:effectLst/>
                        </a:rPr>
                        <a:t> met de </a:t>
                      </a:r>
                      <a:r>
                        <a:rPr lang="fr-BE" sz="1500" kern="1200" dirty="0" err="1">
                          <a:effectLst/>
                        </a:rPr>
                        <a:t>patiënt</a:t>
                      </a:r>
                      <a:r>
                        <a:rPr lang="fr-BE" sz="1500" kern="1200" dirty="0">
                          <a:effectLst/>
                        </a:rPr>
                        <a:t>).</a:t>
                      </a:r>
                      <a:endParaRPr lang="fr-BE" sz="15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500" noProof="0" dirty="0"/>
                        <a:t>DT_CONSULT</a:t>
                      </a:r>
                      <a:r>
                        <a:rPr lang="en-AU" sz="1500" baseline="0" noProof="0" dirty="0"/>
                        <a:t> </a:t>
                      </a:r>
                      <a:r>
                        <a:rPr lang="en-AU" sz="1500" baseline="0" noProof="0" dirty="0">
                          <a:sym typeface="Wingdings" panose="05000000000000000000" pitchFamily="2" charset="2"/>
                        </a:rPr>
                        <a:t> mandatory field: if there is no date of consultation, the date of last contact should be filled in</a:t>
                      </a:r>
                      <a:endParaRPr lang="en-AU" sz="1500" noProof="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20673157"/>
                  </a:ext>
                </a:extLst>
              </a:tr>
              <a:tr h="787476">
                <a:tc>
                  <a:txBody>
                    <a:bodyPr/>
                    <a:lstStyle/>
                    <a:p>
                      <a:r>
                        <a:rPr lang="en-AU" sz="1500" b="1" kern="1200" noProof="0" dirty="0">
                          <a:effectLst/>
                        </a:rPr>
                        <a:t>Coronary</a:t>
                      </a:r>
                      <a:r>
                        <a:rPr lang="en-AU" sz="1500" b="1" kern="1200" baseline="0" noProof="0" dirty="0">
                          <a:effectLst/>
                        </a:rPr>
                        <a:t> angioplasty - </a:t>
                      </a:r>
                      <a:r>
                        <a:rPr lang="en-AU" sz="1500" b="1" kern="1200" noProof="0" dirty="0" err="1">
                          <a:effectLst/>
                        </a:rPr>
                        <a:t>Hospitalisatie</a:t>
                      </a:r>
                      <a:endParaRPr lang="en-AU" sz="1500" b="1" noProof="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kern="1200" dirty="0">
                          <a:effectLst/>
                        </a:rPr>
                        <a:t>Field '</a:t>
                      </a:r>
                      <a:r>
                        <a:rPr lang="en-US" sz="1500" kern="1200" dirty="0" err="1">
                          <a:effectLst/>
                        </a:rPr>
                        <a:t>Opnamedatum</a:t>
                      </a:r>
                      <a:r>
                        <a:rPr lang="en-US" sz="1500" kern="1200" dirty="0">
                          <a:effectLst/>
                        </a:rPr>
                        <a:t>' updated from not required to required</a:t>
                      </a:r>
                      <a:endParaRPr lang="fr-BE" sz="15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500" noProof="0" dirty="0"/>
                        <a:t>No impact</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634320424"/>
                  </a:ext>
                </a:extLst>
              </a:tr>
              <a:tr h="1713918">
                <a:tc>
                  <a:txBody>
                    <a:bodyPr/>
                    <a:lstStyle/>
                    <a:p>
                      <a:r>
                        <a:rPr lang="en-AU" sz="1500" b="1" noProof="0" dirty="0"/>
                        <a:t>Pacemaker –</a:t>
                      </a:r>
                      <a:br>
                        <a:rPr lang="en-AU" sz="1500" b="1" noProof="0" dirty="0"/>
                      </a:br>
                      <a:r>
                        <a:rPr lang="en-AU" sz="1500" b="1" kern="1200" noProof="0" dirty="0">
                          <a:effectLst/>
                        </a:rPr>
                        <a:t>Follow-up SITI</a:t>
                      </a:r>
                      <a:endParaRPr lang="en-AU" sz="1500" b="1" noProof="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fr-BE" sz="1500" kern="1200" dirty="0">
                          <a:effectLst/>
                        </a:rPr>
                        <a:t>Label update for </a:t>
                      </a:r>
                      <a:r>
                        <a:rPr lang="fr-BE" sz="1500" kern="1200" dirty="0" err="1">
                          <a:effectLst/>
                        </a:rPr>
                        <a:t>field</a:t>
                      </a:r>
                      <a:r>
                        <a:rPr lang="fr-BE" sz="1500" kern="1200" dirty="0">
                          <a:effectLst/>
                        </a:rPr>
                        <a:t> '</a:t>
                      </a:r>
                      <a:r>
                        <a:rPr lang="fr-BE" sz="1500" kern="1200" dirty="0" err="1">
                          <a:effectLst/>
                        </a:rPr>
                        <a:t>Datum</a:t>
                      </a:r>
                      <a:r>
                        <a:rPr lang="fr-BE" sz="1500" kern="1200" dirty="0">
                          <a:effectLst/>
                        </a:rPr>
                        <a:t> van follow-up' (DT_FLLWUP) </a:t>
                      </a:r>
                      <a:r>
                        <a:rPr lang="fr-BE" sz="1500" kern="1200" dirty="0" err="1">
                          <a:effectLst/>
                        </a:rPr>
                        <a:t>into</a:t>
                      </a:r>
                      <a:r>
                        <a:rPr lang="fr-BE" sz="1500" kern="1200" dirty="0">
                          <a:effectLst/>
                        </a:rPr>
                        <a:t> '</a:t>
                      </a:r>
                      <a:r>
                        <a:rPr lang="fr-BE" sz="1500" kern="1200" dirty="0" err="1">
                          <a:effectLst/>
                        </a:rPr>
                        <a:t>Datum</a:t>
                      </a:r>
                      <a:r>
                        <a:rPr lang="fr-BE" sz="1500" kern="1200" dirty="0">
                          <a:effectLst/>
                        </a:rPr>
                        <a:t> van follow-up of </a:t>
                      </a:r>
                      <a:r>
                        <a:rPr lang="fr-BE" sz="1500" kern="1200" dirty="0" err="1">
                          <a:effectLst/>
                        </a:rPr>
                        <a:t>datum</a:t>
                      </a:r>
                      <a:r>
                        <a:rPr lang="fr-BE" sz="1500" kern="1200" dirty="0">
                          <a:effectLst/>
                        </a:rPr>
                        <a:t> van </a:t>
                      </a:r>
                      <a:r>
                        <a:rPr lang="fr-BE" sz="1500" kern="1200" dirty="0" err="1">
                          <a:effectLst/>
                        </a:rPr>
                        <a:t>laatste</a:t>
                      </a:r>
                      <a:r>
                        <a:rPr lang="fr-BE" sz="1500" kern="1200" dirty="0">
                          <a:effectLst/>
                        </a:rPr>
                        <a:t> </a:t>
                      </a:r>
                      <a:r>
                        <a:rPr lang="fr-BE" sz="1500" kern="1200" dirty="0" err="1">
                          <a:effectLst/>
                        </a:rPr>
                        <a:t>contactname</a:t>
                      </a:r>
                      <a:r>
                        <a:rPr lang="fr-BE" sz="1500" kern="1200" dirty="0">
                          <a:effectLst/>
                        </a:rPr>
                        <a:t> met de </a:t>
                      </a:r>
                      <a:r>
                        <a:rPr lang="fr-BE" sz="1500" kern="1200" dirty="0" err="1">
                          <a:effectLst/>
                        </a:rPr>
                        <a:t>patiënt</a:t>
                      </a:r>
                      <a:r>
                        <a:rPr lang="fr-BE" sz="1500" kern="1200" dirty="0">
                          <a:effectLst/>
                        </a:rPr>
                        <a:t>‘</a:t>
                      </a:r>
                    </a:p>
                    <a:p>
                      <a:pPr marL="285750" indent="-285750">
                        <a:buFont typeface="Arial" panose="020B0604020202020204" pitchFamily="34" charset="0"/>
                        <a:buChar char="•"/>
                      </a:pPr>
                      <a:r>
                        <a:rPr lang="fr-BE" sz="1500" kern="1200" dirty="0" err="1">
                          <a:effectLst/>
                        </a:rPr>
                        <a:t>Removal</a:t>
                      </a:r>
                      <a:r>
                        <a:rPr lang="fr-BE" sz="1500" kern="1200" dirty="0">
                          <a:effectLst/>
                        </a:rPr>
                        <a:t> of the condition (</a:t>
                      </a:r>
                      <a:r>
                        <a:rPr lang="fr-BE" sz="1500" kern="1200" dirty="0" err="1">
                          <a:effectLst/>
                        </a:rPr>
                        <a:t>Only</a:t>
                      </a:r>
                      <a:r>
                        <a:rPr lang="fr-BE" sz="1500" kern="1200" dirty="0">
                          <a:effectLst/>
                        </a:rPr>
                        <a:t> </a:t>
                      </a:r>
                      <a:r>
                        <a:rPr lang="fr-BE" sz="1500" kern="1200" dirty="0" err="1">
                          <a:effectLst/>
                        </a:rPr>
                        <a:t>when</a:t>
                      </a:r>
                      <a:r>
                        <a:rPr lang="fr-BE" sz="1500" kern="1200" dirty="0">
                          <a:effectLst/>
                        </a:rPr>
                        <a:t> CD_FLLWUP_PAT_CONT_TPE = 1) </a:t>
                      </a:r>
                    </a:p>
                    <a:p>
                      <a:pPr marL="285750" indent="-285750">
                        <a:buFont typeface="Arial" panose="020B0604020202020204" pitchFamily="34" charset="0"/>
                        <a:buChar char="•"/>
                      </a:pPr>
                      <a:r>
                        <a:rPr lang="fr-BE" sz="1500" kern="1200" dirty="0">
                          <a:effectLst/>
                        </a:rPr>
                        <a:t>Label update for validation </a:t>
                      </a:r>
                      <a:r>
                        <a:rPr lang="fr-BE" sz="1500" kern="1200" dirty="0" err="1">
                          <a:effectLst/>
                        </a:rPr>
                        <a:t>rule</a:t>
                      </a:r>
                      <a:r>
                        <a:rPr lang="fr-BE" sz="1500" kern="1200" dirty="0">
                          <a:effectLst/>
                        </a:rPr>
                        <a:t> TX_ERR_369 (De </a:t>
                      </a:r>
                      <a:r>
                        <a:rPr lang="fr-BE" sz="1500" kern="1200" dirty="0" err="1">
                          <a:effectLst/>
                        </a:rPr>
                        <a:t>geboortedatum</a:t>
                      </a:r>
                      <a:r>
                        <a:rPr lang="fr-BE" sz="1500" kern="1200" dirty="0">
                          <a:effectLst/>
                        </a:rPr>
                        <a:t> kan niet </a:t>
                      </a:r>
                      <a:r>
                        <a:rPr lang="fr-BE" sz="1500" kern="1200" dirty="0" err="1">
                          <a:effectLst/>
                        </a:rPr>
                        <a:t>liggen</a:t>
                      </a:r>
                      <a:r>
                        <a:rPr lang="fr-BE" sz="1500" kern="1200" dirty="0">
                          <a:effectLst/>
                        </a:rPr>
                        <a:t> na de </a:t>
                      </a:r>
                      <a:r>
                        <a:rPr lang="fr-BE" sz="1500" kern="1200" dirty="0" err="1">
                          <a:effectLst/>
                        </a:rPr>
                        <a:t>datum</a:t>
                      </a:r>
                      <a:r>
                        <a:rPr lang="fr-BE" sz="1500" kern="1200" dirty="0">
                          <a:effectLst/>
                        </a:rPr>
                        <a:t> van </a:t>
                      </a:r>
                      <a:r>
                        <a:rPr lang="fr-BE" sz="1500" kern="1200" dirty="0" err="1">
                          <a:effectLst/>
                        </a:rPr>
                        <a:t>follow</a:t>
                      </a:r>
                      <a:r>
                        <a:rPr lang="fr-BE" sz="1500" kern="1200" dirty="0">
                          <a:effectLst/>
                        </a:rPr>
                        <a:t>-up of </a:t>
                      </a:r>
                      <a:r>
                        <a:rPr lang="fr-BE" sz="1500" kern="1200" dirty="0" err="1">
                          <a:effectLst/>
                        </a:rPr>
                        <a:t>datum</a:t>
                      </a:r>
                      <a:r>
                        <a:rPr lang="fr-BE" sz="1500" kern="1200" dirty="0">
                          <a:effectLst/>
                        </a:rPr>
                        <a:t> van </a:t>
                      </a:r>
                      <a:r>
                        <a:rPr lang="fr-BE" sz="1500" kern="1200" dirty="0" err="1">
                          <a:effectLst/>
                        </a:rPr>
                        <a:t>laatste</a:t>
                      </a:r>
                      <a:r>
                        <a:rPr lang="fr-BE" sz="1500" kern="1200" dirty="0">
                          <a:effectLst/>
                        </a:rPr>
                        <a:t> </a:t>
                      </a:r>
                      <a:r>
                        <a:rPr lang="fr-BE" sz="1500" kern="1200" dirty="0" err="1">
                          <a:effectLst/>
                        </a:rPr>
                        <a:t>contactname</a:t>
                      </a:r>
                      <a:r>
                        <a:rPr lang="fr-BE" sz="1500" kern="1200" dirty="0">
                          <a:effectLst/>
                        </a:rPr>
                        <a:t> met de </a:t>
                      </a:r>
                      <a:r>
                        <a:rPr lang="fr-BE" sz="1500" kern="1200" dirty="0" err="1">
                          <a:effectLst/>
                        </a:rPr>
                        <a:t>patiënt</a:t>
                      </a:r>
                      <a:r>
                        <a:rPr lang="fr-BE" sz="1500" kern="1200" dirty="0">
                          <a:effectLst/>
                        </a:rPr>
                        <a:t>).</a:t>
                      </a:r>
                      <a:endParaRPr lang="fr-BE" sz="150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noProof="0" dirty="0"/>
                        <a:t>DT_FLLWUP</a:t>
                      </a:r>
                      <a:r>
                        <a:rPr lang="en-AU" sz="1500" baseline="0" noProof="0" dirty="0"/>
                        <a:t> </a:t>
                      </a:r>
                      <a:r>
                        <a:rPr lang="en-AU" sz="1500" baseline="0" noProof="0" dirty="0">
                          <a:sym typeface="Wingdings" panose="05000000000000000000" pitchFamily="2" charset="2"/>
                        </a:rPr>
                        <a:t> mandatory field: If there is no date of follow-up, the date of last contact should be filled in</a:t>
                      </a:r>
                      <a:endParaRPr lang="en-AU" sz="1500" noProof="0" dirty="0"/>
                    </a:p>
                    <a:p>
                      <a:pPr marL="285750" indent="-285750">
                        <a:buFont typeface="Arial" panose="020B0604020202020204" pitchFamily="34" charset="0"/>
                        <a:buChar char="•"/>
                      </a:pPr>
                      <a:endParaRPr lang="en-AU" sz="1500" noProof="0"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624459492"/>
                  </a:ext>
                </a:extLst>
              </a:tr>
            </a:tbl>
          </a:graphicData>
        </a:graphic>
      </p:graphicFrame>
    </p:spTree>
    <p:extLst>
      <p:ext uri="{BB962C8B-B14F-4D97-AF65-F5344CB8AC3E}">
        <p14:creationId xmlns:p14="http://schemas.microsoft.com/office/powerpoint/2010/main" val="132030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A267-319C-C937-BE88-F74940BF44EA}"/>
              </a:ext>
            </a:extLst>
          </p:cNvPr>
          <p:cNvSpPr>
            <a:spLocks noGrp="1"/>
          </p:cNvSpPr>
          <p:nvPr>
            <p:ph type="title"/>
          </p:nvPr>
        </p:nvSpPr>
        <p:spPr/>
        <p:txBody>
          <a:bodyPr/>
          <a:lstStyle/>
          <a:p>
            <a:r>
              <a:rPr lang="en-US" dirty="0"/>
              <a:t>Update Pacemaker &amp; Coronary Angioplasty</a:t>
            </a:r>
          </a:p>
        </p:txBody>
      </p:sp>
      <p:sp>
        <p:nvSpPr>
          <p:cNvPr id="3" name="Content Placeholder 2">
            <a:extLst>
              <a:ext uri="{FF2B5EF4-FFF2-40B4-BE49-F238E27FC236}">
                <a16:creationId xmlns:a16="http://schemas.microsoft.com/office/drawing/2014/main" id="{8A3E8586-6DAF-0185-7D67-454AC06A8002}"/>
              </a:ext>
            </a:extLst>
          </p:cNvPr>
          <p:cNvSpPr>
            <a:spLocks noGrp="1"/>
          </p:cNvSpPr>
          <p:nvPr>
            <p:ph idx="1"/>
          </p:nvPr>
        </p:nvSpPr>
        <p:spPr>
          <a:xfrm>
            <a:off x="343105" y="1472770"/>
            <a:ext cx="11271249" cy="1675871"/>
          </a:xfrm>
        </p:spPr>
        <p:txBody>
          <a:bodyPr>
            <a:normAutofit/>
          </a:bodyPr>
          <a:lstStyle/>
          <a:p>
            <a:r>
              <a:rPr lang="en-US" b="1" dirty="0"/>
              <a:t>Timeline on the changes</a:t>
            </a:r>
          </a:p>
          <a:p>
            <a:pPr marL="342900" indent="-342900">
              <a:buFont typeface="Arial" panose="020B0604020202020204" pitchFamily="34" charset="0"/>
              <a:buChar char="•"/>
            </a:pPr>
            <a:r>
              <a:rPr lang="en-AU" dirty="0"/>
              <a:t>The c</a:t>
            </a:r>
            <a:r>
              <a:rPr lang="en-AU" sz="2000" dirty="0"/>
              <a:t>hanges will be implemented in the coming weeks for these 3 DCDs</a:t>
            </a:r>
          </a:p>
          <a:p>
            <a:pPr marL="342900" indent="-342900">
              <a:buFont typeface="Arial" panose="020B0604020202020204" pitchFamily="34" charset="0"/>
              <a:buChar char="•"/>
            </a:pPr>
            <a:r>
              <a:rPr lang="en-AU" sz="2000" dirty="0"/>
              <a:t>A communication will be sent out when the changes are implemented together with an update on the DOCS pages</a:t>
            </a:r>
          </a:p>
          <a:p>
            <a:pPr>
              <a:lnSpc>
                <a:spcPct val="150000"/>
              </a:lnSpc>
            </a:pPr>
            <a:endParaRPr lang="en-US" dirty="0"/>
          </a:p>
        </p:txBody>
      </p:sp>
    </p:spTree>
    <p:extLst>
      <p:ext uri="{BB962C8B-B14F-4D97-AF65-F5344CB8AC3E}">
        <p14:creationId xmlns:p14="http://schemas.microsoft.com/office/powerpoint/2010/main" val="223137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895782" y="1572768"/>
            <a:ext cx="10400434" cy="4322510"/>
          </a:xfrm>
        </p:spPr>
        <p:txBody>
          <a:bodyPr vert="horz" lIns="91440" tIns="45720" rIns="91440" bIns="45720" rtlCol="0" anchor="t">
            <a:normAutofit/>
          </a:bodyPr>
          <a:lstStyle/>
          <a:p>
            <a:pPr marL="474300" indent="-457200" algn="l">
              <a:lnSpc>
                <a:spcPct val="100000"/>
              </a:lnSpc>
              <a:spcBef>
                <a:spcPts val="0"/>
              </a:spcBef>
              <a:spcAft>
                <a:spcPts val="600"/>
              </a:spcAft>
              <a:buFont typeface="Wingdings" panose="05000000000000000000" pitchFamily="2" charset="2"/>
              <a:buChar char="v"/>
            </a:pPr>
            <a:endParaRPr lang="en-US" sz="2400" dirty="0">
              <a:solidFill>
                <a:srgbClr val="FFFFFF"/>
              </a:solidFill>
              <a:latin typeface="+mn-lt"/>
              <a:cs typeface="+mn-cs"/>
            </a:endParaRP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Open Questions</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Update Pacemaker &amp; Coronary Angioplasty</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0070C0"/>
                </a:solidFill>
                <a:latin typeface="+mn-lt"/>
                <a:cs typeface="+mn-cs"/>
              </a:rPr>
              <a:t>Correction Form</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Migration process to EAM 3.0</a:t>
            </a:r>
          </a:p>
          <a:p>
            <a:pPr marL="474300" indent="-457200" algn="l">
              <a:lnSpc>
                <a:spcPct val="100000"/>
              </a:lnSpc>
              <a:spcBef>
                <a:spcPts val="0"/>
              </a:spcBef>
              <a:spcAft>
                <a:spcPts val="600"/>
              </a:spcAft>
              <a:buFont typeface="Wingdings" panose="05000000000000000000" pitchFamily="2" charset="2"/>
              <a:buChar char="v"/>
            </a:pPr>
            <a:r>
              <a:rPr lang="en-US" sz="2400" dirty="0">
                <a:latin typeface="+mn-lt"/>
                <a:cs typeface="+mn-cs"/>
              </a:rPr>
              <a:t>Round Table</a:t>
            </a:r>
          </a:p>
          <a:p>
            <a:pPr marL="474300" indent="-457200" algn="l">
              <a:lnSpc>
                <a:spcPct val="100000"/>
              </a:lnSpc>
              <a:spcBef>
                <a:spcPts val="0"/>
              </a:spcBef>
              <a:spcAft>
                <a:spcPts val="600"/>
              </a:spcAft>
              <a:buFont typeface="Wingdings" panose="05000000000000000000" pitchFamily="2" charset="2"/>
              <a:buChar char="v"/>
            </a:pPr>
            <a:r>
              <a:rPr lang="en-US" sz="2400" dirty="0">
                <a:solidFill>
                  <a:srgbClr val="FFFFFF"/>
                </a:solidFill>
                <a:latin typeface="+mn-lt"/>
                <a:cs typeface="+mn-cs"/>
              </a:rPr>
              <a:t>Questions &amp; Answers</a:t>
            </a:r>
          </a:p>
          <a:p>
            <a:pPr algn="l"/>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4031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SC_PPT_EN</Template>
  <TotalTime>33718</TotalTime>
  <Words>1601</Words>
  <Application>Microsoft Office PowerPoint</Application>
  <PresentationFormat>Breedbeeld</PresentationFormat>
  <Paragraphs>207</Paragraphs>
  <Slides>19</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Wingdings</vt:lpstr>
      <vt:lpstr>SC_theme</vt:lpstr>
      <vt:lpstr>Healthdata.be</vt:lpstr>
      <vt:lpstr>Agenda</vt:lpstr>
      <vt:lpstr>Agenda</vt:lpstr>
      <vt:lpstr>OPEN QUESTIONS</vt:lpstr>
      <vt:lpstr>OPEN QUESTIONS</vt:lpstr>
      <vt:lpstr>Agenda</vt:lpstr>
      <vt:lpstr>Update Pacemaker &amp; Coronary Angioplasty</vt:lpstr>
      <vt:lpstr>Update Pacemaker &amp; Coronary Angioplasty</vt:lpstr>
      <vt:lpstr>Agenda</vt:lpstr>
      <vt:lpstr>CORRECTION FORM</vt:lpstr>
      <vt:lpstr>CORRECTION FORM</vt:lpstr>
      <vt:lpstr>CORRECTION FORM</vt:lpstr>
      <vt:lpstr>Agenda</vt:lpstr>
      <vt:lpstr>Migration process to EAM 3.0 - Planning</vt:lpstr>
      <vt:lpstr>Migration process to EAM 3.0 - Steps</vt:lpstr>
      <vt:lpstr>Agenda</vt:lpstr>
      <vt:lpstr>ROUND TABLE APPROACH</vt:lpstr>
      <vt:lpstr>Agenda</vt:lpstr>
      <vt:lpstr>QUESTIONS &amp; ANSWERS </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Sturdy</dc:creator>
  <cp:lastModifiedBy>Akki Weerakul</cp:lastModifiedBy>
  <cp:revision>1367</cp:revision>
  <dcterms:created xsi:type="dcterms:W3CDTF">2021-10-27T15:48:34Z</dcterms:created>
  <dcterms:modified xsi:type="dcterms:W3CDTF">2023-12-01T09:14:12Z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1033-11.1.0.9505</vt:lpwstr>
  </property>
</Properties>
</file>