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handoutMasterIdLst>
    <p:handoutMasterId r:id="rId10"/>
  </p:handoutMasterIdLst>
  <p:sldIdLst>
    <p:sldId id="305" r:id="rId2"/>
    <p:sldId id="306" r:id="rId3"/>
    <p:sldId id="310" r:id="rId4"/>
    <p:sldId id="308" r:id="rId5"/>
    <p:sldId id="311" r:id="rId6"/>
    <p:sldId id="438" r:id="rId7"/>
    <p:sldId id="437" r:id="rId8"/>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A41"/>
    <a:srgbClr val="39B54A"/>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84649" autoAdjust="0"/>
  </p:normalViewPr>
  <p:slideViewPr>
    <p:cSldViewPr snapToGrid="0" showGuides="1">
      <p:cViewPr varScale="1">
        <p:scale>
          <a:sx n="101" d="100"/>
          <a:sy n="101" d="100"/>
        </p:scale>
        <p:origin x="93" y="303"/>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14-12-23</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14-12-23</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session</a:t>
            </a:r>
            <a:br>
              <a:rPr lang="nl-BE" dirty="0"/>
            </a:br>
            <a:r>
              <a:rPr lang="nl-BE" dirty="0"/>
              <a:t>15 / 12 / 2023</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125DED-7761-BC4D-2409-3F21FA7B76F4}"/>
              </a:ext>
            </a:extLst>
          </p:cNvPr>
          <p:cNvSpPr>
            <a:spLocks noGrp="1"/>
          </p:cNvSpPr>
          <p:nvPr>
            <p:ph type="title"/>
          </p:nvPr>
        </p:nvSpPr>
        <p:spPr/>
        <p:txBody>
          <a:bodyPr/>
          <a:lstStyle/>
          <a:p>
            <a:r>
              <a:rPr lang="en-IE" dirty="0"/>
              <a:t>CONTENTS	</a:t>
            </a:r>
          </a:p>
        </p:txBody>
      </p:sp>
      <p:sp>
        <p:nvSpPr>
          <p:cNvPr id="5" name="Content Placeholder 4">
            <a:extLst>
              <a:ext uri="{FF2B5EF4-FFF2-40B4-BE49-F238E27FC236}">
                <a16:creationId xmlns:a16="http://schemas.microsoft.com/office/drawing/2014/main" id="{62D226B4-A8D7-7B85-DC14-D13E30196202}"/>
              </a:ext>
            </a:extLst>
          </p:cNvPr>
          <p:cNvSpPr>
            <a:spLocks noGrp="1"/>
          </p:cNvSpPr>
          <p:nvPr>
            <p:ph idx="1"/>
          </p:nvPr>
        </p:nvSpPr>
        <p:spPr/>
        <p:txBody>
          <a:bodyPr/>
          <a:lstStyle/>
          <a:p>
            <a:pPr marL="342900" indent="-342900">
              <a:buFont typeface="Arial" panose="020B0604020202020204" pitchFamily="34" charset="0"/>
              <a:buChar char="•"/>
            </a:pPr>
            <a:r>
              <a:rPr lang="en-IE" dirty="0"/>
              <a:t>Open Questions</a:t>
            </a:r>
          </a:p>
          <a:p>
            <a:pPr marL="342900" indent="-342900">
              <a:buFont typeface="Arial" panose="020B0604020202020204" pitchFamily="34" charset="0"/>
              <a:buChar char="•"/>
            </a:pPr>
            <a:r>
              <a:rPr lang="en-IE" dirty="0"/>
              <a:t>Communications</a:t>
            </a:r>
          </a:p>
          <a:p>
            <a:pPr marL="342900" indent="-342900">
              <a:buFont typeface="Arial" panose="020B0604020202020204" pitchFamily="34" charset="0"/>
              <a:buChar char="•"/>
            </a:pPr>
            <a:r>
              <a:rPr lang="en-IE" dirty="0"/>
              <a:t>Correction form update</a:t>
            </a:r>
          </a:p>
          <a:p>
            <a:pPr marL="342900" indent="-342900">
              <a:buFont typeface="Arial" panose="020B0604020202020204" pitchFamily="34" charset="0"/>
              <a:buChar char="•"/>
            </a:pPr>
            <a:r>
              <a:rPr lang="en-IE" dirty="0"/>
              <a:t>Round Table </a:t>
            </a:r>
          </a:p>
        </p:txBody>
      </p:sp>
    </p:spTree>
    <p:extLst>
      <p:ext uri="{BB962C8B-B14F-4D97-AF65-F5344CB8AC3E}">
        <p14:creationId xmlns:p14="http://schemas.microsoft.com/office/powerpoint/2010/main" val="183643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2593103627"/>
              </p:ext>
            </p:extLst>
          </p:nvPr>
        </p:nvGraphicFramePr>
        <p:xfrm>
          <a:off x="316523" y="961293"/>
          <a:ext cx="11494476" cy="5587937"/>
        </p:xfrm>
        <a:graphic>
          <a:graphicData uri="http://schemas.openxmlformats.org/drawingml/2006/table">
            <a:tbl>
              <a:tblPr/>
              <a:tblGrid>
                <a:gridCol w="1553229">
                  <a:extLst>
                    <a:ext uri="{9D8B030D-6E8A-4147-A177-3AD203B41FA5}">
                      <a16:colId xmlns:a16="http://schemas.microsoft.com/office/drawing/2014/main" val="2046094590"/>
                    </a:ext>
                  </a:extLst>
                </a:gridCol>
                <a:gridCol w="5311559">
                  <a:extLst>
                    <a:ext uri="{9D8B030D-6E8A-4147-A177-3AD203B41FA5}">
                      <a16:colId xmlns:a16="http://schemas.microsoft.com/office/drawing/2014/main" val="2643545263"/>
                    </a:ext>
                  </a:extLst>
                </a:gridCol>
                <a:gridCol w="4629688">
                  <a:extLst>
                    <a:ext uri="{9D8B030D-6E8A-4147-A177-3AD203B41FA5}">
                      <a16:colId xmlns:a16="http://schemas.microsoft.com/office/drawing/2014/main" val="119678063"/>
                    </a:ext>
                  </a:extLst>
                </a:gridCol>
              </a:tblGrid>
              <a:tr h="286469">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694253">
                <a:tc>
                  <a:txBody>
                    <a:bodyPr/>
                    <a:lstStyle/>
                    <a:p>
                      <a:pPr algn="l"/>
                      <a:r>
                        <a:rPr lang="en-US" sz="1400" dirty="0">
                          <a:solidFill>
                            <a:schemeClr val="tx1"/>
                          </a:solidFill>
                          <a:latin typeface="+mn-lt"/>
                        </a:rPr>
                        <a:t>St Luc hospital</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For the form.io memory leak issue mentioned during last ICT – when will the fix happen? </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New version of Form.io tested and completed – planned to upgrade Form.io after EAM 3.0 migration. EAM 3.0 planned to be completed end of January</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60300280"/>
                  </a:ext>
                </a:extLst>
              </a:tr>
              <a:tr h="17137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mn-lt"/>
                        </a:rPr>
                        <a:t>St Luc hospital</a:t>
                      </a:r>
                      <a:endParaRPr lang="en-US" sz="1400"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228600" indent="-228600" algn="l">
                        <a:buFont typeface="+mj-lt"/>
                        <a:buAutoNum type="arabicPeriod"/>
                      </a:pPr>
                      <a:r>
                        <a:rPr lang="en-US" sz="1400" dirty="0">
                          <a:solidFill>
                            <a:schemeClr val="tx1"/>
                          </a:solidFill>
                          <a:latin typeface="+mn-lt"/>
                        </a:rPr>
                        <a:t>Can we provide a procedure explaining how to resend data that generated invalid messages when sent to </a:t>
                      </a:r>
                      <a:r>
                        <a:rPr lang="en-US" sz="1400" dirty="0" err="1">
                          <a:solidFill>
                            <a:schemeClr val="tx1"/>
                          </a:solidFill>
                          <a:latin typeface="+mn-lt"/>
                        </a:rPr>
                        <a:t>MyCareNet</a:t>
                      </a:r>
                      <a:r>
                        <a:rPr lang="en-US" sz="1400" dirty="0">
                          <a:solidFill>
                            <a:schemeClr val="tx1"/>
                          </a:solidFill>
                          <a:latin typeface="+mn-lt"/>
                        </a:rPr>
                        <a:t>?</a:t>
                      </a:r>
                    </a:p>
                    <a:p>
                      <a:pPr marL="228600" indent="-228600" algn="l">
                        <a:buFont typeface="+mj-lt"/>
                        <a:buAutoNum type="arabicPeriod"/>
                      </a:pPr>
                      <a:r>
                        <a:rPr lang="en-US" sz="1400" dirty="0">
                          <a:solidFill>
                            <a:schemeClr val="tx1"/>
                          </a:solidFill>
                          <a:latin typeface="+mn-lt"/>
                        </a:rPr>
                        <a:t>What happens if an error message occurs? </a:t>
                      </a:r>
                    </a:p>
                    <a:p>
                      <a:pPr marL="228600" indent="-228600" algn="l">
                        <a:buFont typeface="+mj-lt"/>
                        <a:buAutoNum type="arabicPeriod"/>
                      </a:pPr>
                      <a:r>
                        <a:rPr lang="en-US" sz="1400" dirty="0">
                          <a:solidFill>
                            <a:schemeClr val="tx1"/>
                          </a:solidFill>
                          <a:latin typeface="+mn-lt"/>
                        </a:rPr>
                        <a:t>Do they need to resend the record, or is there something that HD does on our end to rectify the error, without the need for further hospital input?</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228600" indent="-228600" algn="l">
                        <a:buFont typeface="+mj-lt"/>
                        <a:buAutoNum type="arabicPeriod"/>
                      </a:pPr>
                      <a:r>
                        <a:rPr lang="en-US" sz="1400" dirty="0">
                          <a:solidFill>
                            <a:schemeClr val="tx1"/>
                          </a:solidFill>
                          <a:latin typeface="+mn-lt"/>
                        </a:rPr>
                        <a:t>An automatic solution is in progress and currently in test phase</a:t>
                      </a:r>
                    </a:p>
                    <a:p>
                      <a:pPr marL="228600" indent="-228600" algn="l">
                        <a:buFont typeface="+mj-lt"/>
                        <a:buAutoNum type="arabicPeriod"/>
                      </a:pPr>
                      <a:r>
                        <a:rPr lang="en-US" sz="1400" dirty="0">
                          <a:solidFill>
                            <a:schemeClr val="tx1"/>
                          </a:solidFill>
                          <a:latin typeface="+mn-lt"/>
                        </a:rPr>
                        <a:t>There is currently no notification, but it is being monitored – currently working on a workflow to capture and fix issue</a:t>
                      </a:r>
                    </a:p>
                    <a:p>
                      <a:pPr marL="228600" indent="-228600" algn="l">
                        <a:buFont typeface="+mj-lt"/>
                        <a:buAutoNum type="arabicPeriod"/>
                      </a:pPr>
                      <a:r>
                        <a:rPr lang="en-US" sz="1400" dirty="0">
                          <a:solidFill>
                            <a:schemeClr val="tx1"/>
                          </a:solidFill>
                          <a:latin typeface="+mn-lt"/>
                        </a:rPr>
                        <a:t>Error means there is an issue with P12 or </a:t>
                      </a:r>
                      <a:r>
                        <a:rPr lang="en-US" sz="1400" dirty="0" err="1">
                          <a:solidFill>
                            <a:schemeClr val="tx1"/>
                          </a:solidFill>
                          <a:latin typeface="+mn-lt"/>
                        </a:rPr>
                        <a:t>MyCareNet</a:t>
                      </a:r>
                      <a:r>
                        <a:rPr lang="en-US" sz="1400" dirty="0">
                          <a:solidFill>
                            <a:schemeClr val="tx1"/>
                          </a:solidFill>
                          <a:latin typeface="+mn-lt"/>
                        </a:rPr>
                        <a:t> – HD will reprocess the messages after fixing the issue </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61229687"/>
                  </a:ext>
                </a:extLst>
              </a:tr>
              <a:tr h="694253">
                <a:tc>
                  <a:txBody>
                    <a:bodyPr/>
                    <a:lstStyle/>
                    <a:p>
                      <a:pPr algn="l"/>
                      <a:r>
                        <a:rPr lang="en-US" sz="1400">
                          <a:solidFill>
                            <a:schemeClr val="tx1"/>
                          </a:solidFill>
                          <a:latin typeface="+mn-lt"/>
                        </a:rPr>
                        <a:t>St Luc hospital</a:t>
                      </a:r>
                      <a:endParaRPr lang="en-US" sz="1400"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algn="l"/>
                      <a:r>
                        <a:rPr lang="en-US" sz="1400" dirty="0">
                          <a:solidFill>
                            <a:schemeClr val="tx1"/>
                          </a:solidFill>
                          <a:latin typeface="+mn-lt"/>
                        </a:rPr>
                        <a:t>Is it possible to send data via API for multiple records, or is there a possibility that a multiple-registry submission might cause errors?</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algn="l"/>
                      <a:r>
                        <a:rPr lang="en-US" sz="1400" dirty="0">
                          <a:solidFill>
                            <a:schemeClr val="tx1"/>
                          </a:solidFill>
                          <a:latin typeface="+mn-lt"/>
                        </a:rPr>
                        <a:t>Utilizing S2S or CSV it is possible to send multiple records (per collection) in 1 JSON or CSV file.</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10468816"/>
                  </a:ext>
                </a:extLst>
              </a:tr>
              <a:tr h="898145">
                <a:tc>
                  <a:txBody>
                    <a:bodyPr/>
                    <a:lstStyle/>
                    <a:p>
                      <a:pPr algn="l"/>
                      <a:r>
                        <a:rPr lang="en-US" sz="1400">
                          <a:solidFill>
                            <a:schemeClr val="tx1"/>
                          </a:solidFill>
                          <a:latin typeface="+mn-lt"/>
                        </a:rPr>
                        <a:t>St Luc hospital</a:t>
                      </a:r>
                      <a:endParaRPr lang="en-US" sz="1400"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algn="l"/>
                      <a:r>
                        <a:rPr lang="en-US" sz="1400" dirty="0">
                          <a:solidFill>
                            <a:schemeClr val="tx1"/>
                          </a:solidFill>
                          <a:latin typeface="+mn-lt"/>
                        </a:rPr>
                        <a:t>When submitting data, is it a requirement to provide a co-author even though it’s just an author who entered the data?</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171450" indent="-171450" algn="l">
                        <a:buFont typeface="Arial" panose="020B0604020202020204" pitchFamily="34" charset="0"/>
                        <a:buChar char="•"/>
                      </a:pPr>
                      <a:r>
                        <a:rPr lang="en-US" sz="1400" dirty="0">
                          <a:solidFill>
                            <a:schemeClr val="tx1"/>
                          </a:solidFill>
                          <a:latin typeface="+mn-lt"/>
                        </a:rPr>
                        <a:t>Yes, it is a requirement to provide a co-author if set the author</a:t>
                      </a:r>
                    </a:p>
                    <a:p>
                      <a:pPr marL="171450" indent="-171450" algn="l">
                        <a:buFont typeface="Arial" panose="020B0604020202020204" pitchFamily="34" charset="0"/>
                        <a:buChar char="•"/>
                      </a:pPr>
                      <a:r>
                        <a:rPr lang="en-US" sz="1400" dirty="0">
                          <a:solidFill>
                            <a:schemeClr val="tx1"/>
                          </a:solidFill>
                          <a:latin typeface="+mn-lt"/>
                        </a:rPr>
                        <a:t>If you do not set the author and co author, the default will be used (author group)</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80624893"/>
                  </a:ext>
                </a:extLst>
              </a:tr>
              <a:tr h="1102037">
                <a:tc>
                  <a:txBody>
                    <a:bodyPr/>
                    <a:lstStyle/>
                    <a:p>
                      <a:pPr algn="l"/>
                      <a:r>
                        <a:rPr lang="en-US" sz="1400" dirty="0">
                          <a:solidFill>
                            <a:schemeClr val="tx1"/>
                          </a:solidFill>
                          <a:latin typeface="+mn-lt"/>
                        </a:rPr>
                        <a:t>St Luc hospital</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algn="l"/>
                      <a:r>
                        <a:rPr lang="en-US" sz="1400" dirty="0">
                          <a:solidFill>
                            <a:schemeClr val="tx1"/>
                          </a:solidFill>
                          <a:latin typeface="+mn-lt"/>
                        </a:rPr>
                        <a:t>Can tickets be shared within an organization? Now, only the creator of a ticket can see the progress and follow up. It would be very useful to allow for other colleagues to have access to the ticket details, even if it’s in a ‘watcher’ capacity.</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algn="l"/>
                      <a:r>
                        <a:rPr lang="en-US" sz="1400" dirty="0">
                          <a:solidFill>
                            <a:schemeClr val="tx1"/>
                          </a:solidFill>
                          <a:latin typeface="+mn-lt"/>
                        </a:rPr>
                        <a:t>SNOW is currently set to user based not organization based – The service desk groups all the tickets and assign to a team or team member who will update each ticket. </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88589647"/>
                  </a:ext>
                </a:extLst>
              </a:tr>
            </a:tbl>
          </a:graphicData>
        </a:graphic>
      </p:graphicFrame>
    </p:spTree>
    <p:extLst>
      <p:ext uri="{BB962C8B-B14F-4D97-AF65-F5344CB8AC3E}">
        <p14:creationId xmlns:p14="http://schemas.microsoft.com/office/powerpoint/2010/main" val="4230855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COMMUNICATION 1</a:t>
            </a:r>
          </a:p>
        </p:txBody>
      </p:sp>
      <p:sp>
        <p:nvSpPr>
          <p:cNvPr id="3" name="Content Placeholder 2">
            <a:extLst>
              <a:ext uri="{FF2B5EF4-FFF2-40B4-BE49-F238E27FC236}">
                <a16:creationId xmlns:a16="http://schemas.microsoft.com/office/drawing/2014/main" id="{D1859633-853E-4A12-36E7-523CE4B600A9}"/>
              </a:ext>
            </a:extLst>
          </p:cNvPr>
          <p:cNvSpPr>
            <a:spLocks noGrp="1"/>
          </p:cNvSpPr>
          <p:nvPr>
            <p:ph idx="1"/>
          </p:nvPr>
        </p:nvSpPr>
        <p:spPr/>
        <p:txBody>
          <a:bodyPr/>
          <a:lstStyle/>
          <a:p>
            <a:r>
              <a:rPr lang="en-IE" dirty="0"/>
              <a:t>Communication sent: 13/12/2023</a:t>
            </a:r>
          </a:p>
          <a:p>
            <a:r>
              <a:rPr lang="en-IE" dirty="0"/>
              <a:t>Description: </a:t>
            </a:r>
            <a:r>
              <a:rPr lang="en-IE" b="1" dirty="0"/>
              <a:t>Updates to Pacemaker</a:t>
            </a:r>
          </a:p>
          <a:p>
            <a:pPr marL="342900" indent="-342900">
              <a:buFont typeface="Arial" panose="020B0604020202020204" pitchFamily="34" charset="0"/>
              <a:buChar char="•"/>
            </a:pPr>
            <a:r>
              <a:rPr lang="en-IE" dirty="0"/>
              <a:t>label update for field 'Datum van follow-up' (DT_FLLWUP) into 'Datum van follow-up of datum van </a:t>
            </a:r>
            <a:r>
              <a:rPr lang="en-IE" dirty="0" err="1"/>
              <a:t>laatste</a:t>
            </a:r>
            <a:r>
              <a:rPr lang="en-IE" dirty="0"/>
              <a:t> </a:t>
            </a:r>
            <a:r>
              <a:rPr lang="en-IE" dirty="0" err="1"/>
              <a:t>contactname</a:t>
            </a:r>
            <a:r>
              <a:rPr lang="en-IE" dirty="0"/>
              <a:t> met de </a:t>
            </a:r>
            <a:r>
              <a:rPr lang="en-IE" dirty="0" err="1"/>
              <a:t>patiënt</a:t>
            </a:r>
            <a:r>
              <a:rPr lang="en-IE" dirty="0"/>
              <a:t>‘ </a:t>
            </a:r>
          </a:p>
          <a:p>
            <a:pPr marL="342900" indent="-342900">
              <a:buFont typeface="Arial" panose="020B0604020202020204" pitchFamily="34" charset="0"/>
              <a:buChar char="•"/>
            </a:pPr>
            <a:r>
              <a:rPr lang="en-IE" dirty="0"/>
              <a:t>Removal of the condition (Only when CD_FLLWUP_PAT_CONT_TPE = 1) </a:t>
            </a:r>
          </a:p>
          <a:p>
            <a:pPr marL="342900" indent="-342900">
              <a:buFont typeface="Arial" panose="020B0604020202020204" pitchFamily="34" charset="0"/>
              <a:buChar char="•"/>
            </a:pPr>
            <a:r>
              <a:rPr lang="en-IE" dirty="0"/>
              <a:t>Label update for validation rule TX_ERR_369 (De </a:t>
            </a:r>
            <a:r>
              <a:rPr lang="en-IE" dirty="0" err="1"/>
              <a:t>geboortedatum</a:t>
            </a:r>
            <a:r>
              <a:rPr lang="en-IE" dirty="0"/>
              <a:t> </a:t>
            </a:r>
            <a:r>
              <a:rPr lang="en-IE" dirty="0" err="1"/>
              <a:t>kan</a:t>
            </a:r>
            <a:r>
              <a:rPr lang="en-IE" dirty="0"/>
              <a:t> </a:t>
            </a:r>
            <a:r>
              <a:rPr lang="en-IE" dirty="0" err="1"/>
              <a:t>niet</a:t>
            </a:r>
            <a:r>
              <a:rPr lang="en-IE" dirty="0"/>
              <a:t> </a:t>
            </a:r>
            <a:r>
              <a:rPr lang="en-IE" dirty="0" err="1"/>
              <a:t>liggen</a:t>
            </a:r>
            <a:r>
              <a:rPr lang="en-IE" dirty="0"/>
              <a:t> </a:t>
            </a:r>
            <a:r>
              <a:rPr lang="en-IE" dirty="0" err="1"/>
              <a:t>na</a:t>
            </a:r>
            <a:r>
              <a:rPr lang="en-IE" dirty="0"/>
              <a:t> de datum van follow-up of datum van </a:t>
            </a:r>
            <a:r>
              <a:rPr lang="en-IE" dirty="0" err="1"/>
              <a:t>laatste</a:t>
            </a:r>
            <a:r>
              <a:rPr lang="en-IE" dirty="0"/>
              <a:t> </a:t>
            </a:r>
            <a:r>
              <a:rPr lang="en-IE" dirty="0" err="1"/>
              <a:t>contactname</a:t>
            </a:r>
            <a:r>
              <a:rPr lang="en-IE" dirty="0"/>
              <a:t> met de </a:t>
            </a:r>
            <a:r>
              <a:rPr lang="en-IE" dirty="0" err="1"/>
              <a:t>patiënt</a:t>
            </a:r>
            <a:r>
              <a:rPr lang="en-IE" dirty="0"/>
              <a:t>). </a:t>
            </a:r>
          </a:p>
          <a:p>
            <a:endParaRPr lang="en-IE" dirty="0"/>
          </a:p>
        </p:txBody>
      </p:sp>
    </p:spTree>
    <p:extLst>
      <p:ext uri="{BB962C8B-B14F-4D97-AF65-F5344CB8AC3E}">
        <p14:creationId xmlns:p14="http://schemas.microsoft.com/office/powerpoint/2010/main" val="288760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COMMUNICATION 2</a:t>
            </a:r>
          </a:p>
        </p:txBody>
      </p:sp>
      <p:sp>
        <p:nvSpPr>
          <p:cNvPr id="3" name="Content Placeholder 2">
            <a:extLst>
              <a:ext uri="{FF2B5EF4-FFF2-40B4-BE49-F238E27FC236}">
                <a16:creationId xmlns:a16="http://schemas.microsoft.com/office/drawing/2014/main" id="{D1859633-853E-4A12-36E7-523CE4B600A9}"/>
              </a:ext>
            </a:extLst>
          </p:cNvPr>
          <p:cNvSpPr>
            <a:spLocks noGrp="1"/>
          </p:cNvSpPr>
          <p:nvPr>
            <p:ph idx="1"/>
          </p:nvPr>
        </p:nvSpPr>
        <p:spPr>
          <a:xfrm>
            <a:off x="539750" y="1689081"/>
            <a:ext cx="11271249" cy="4702927"/>
          </a:xfrm>
        </p:spPr>
        <p:txBody>
          <a:bodyPr/>
          <a:lstStyle/>
          <a:p>
            <a:r>
              <a:rPr lang="en-IE" dirty="0"/>
              <a:t>Communication sent: 13/12/2023</a:t>
            </a:r>
          </a:p>
          <a:p>
            <a:r>
              <a:rPr lang="en-IE" dirty="0"/>
              <a:t>Description: </a:t>
            </a:r>
            <a:r>
              <a:rPr lang="en-IE" b="1" dirty="0"/>
              <a:t>Updates to Angio</a:t>
            </a:r>
          </a:p>
          <a:p>
            <a:pPr marL="342900" indent="-342900">
              <a:buFont typeface="Arial" panose="020B0604020202020204" pitchFamily="34" charset="0"/>
              <a:buChar char="•"/>
            </a:pPr>
            <a:r>
              <a:rPr lang="en-IE" dirty="0"/>
              <a:t>For the DCD Coronary angioplasty - Follow-up </a:t>
            </a:r>
            <a:r>
              <a:rPr lang="en-IE" dirty="0" err="1"/>
              <a:t>na</a:t>
            </a:r>
            <a:r>
              <a:rPr lang="en-IE" dirty="0"/>
              <a:t> PCI: </a:t>
            </a:r>
          </a:p>
          <a:p>
            <a:pPr marL="702900" lvl="1" indent="-342900">
              <a:buFont typeface="Arial" panose="020B0604020202020204" pitchFamily="34" charset="0"/>
              <a:buChar char="•"/>
            </a:pPr>
            <a:r>
              <a:rPr lang="en-IE" dirty="0"/>
              <a:t>Label update for field 'Datum </a:t>
            </a:r>
            <a:r>
              <a:rPr lang="en-IE" dirty="0" err="1"/>
              <a:t>consultatie</a:t>
            </a:r>
            <a:r>
              <a:rPr lang="en-IE" dirty="0"/>
              <a:t>' (DT_CONSULT) into 'Datum </a:t>
            </a:r>
            <a:r>
              <a:rPr lang="en-IE" dirty="0" err="1"/>
              <a:t>consultatie</a:t>
            </a:r>
            <a:r>
              <a:rPr lang="en-IE" dirty="0"/>
              <a:t> of datum van </a:t>
            </a:r>
            <a:r>
              <a:rPr lang="en-IE" dirty="0" err="1"/>
              <a:t>laatste</a:t>
            </a:r>
            <a:r>
              <a:rPr lang="en-IE" dirty="0"/>
              <a:t> </a:t>
            </a:r>
            <a:r>
              <a:rPr lang="en-IE" dirty="0" err="1"/>
              <a:t>contactname</a:t>
            </a:r>
            <a:r>
              <a:rPr lang="en-IE" dirty="0"/>
              <a:t> met de </a:t>
            </a:r>
            <a:r>
              <a:rPr lang="en-IE" dirty="0" err="1"/>
              <a:t>patiënt</a:t>
            </a:r>
            <a:r>
              <a:rPr lang="en-IE" dirty="0"/>
              <a:t>' </a:t>
            </a:r>
          </a:p>
          <a:p>
            <a:pPr marL="702900" lvl="1" indent="-342900">
              <a:buFont typeface="Arial" panose="020B0604020202020204" pitchFamily="34" charset="0"/>
              <a:buChar char="•"/>
            </a:pPr>
            <a:r>
              <a:rPr lang="en-IE" dirty="0"/>
              <a:t>Removal of the condition (if CD_CONSTTN = 1) </a:t>
            </a:r>
          </a:p>
          <a:p>
            <a:pPr marL="702900" lvl="1" indent="-342900">
              <a:buFont typeface="Arial" panose="020B0604020202020204" pitchFamily="34" charset="0"/>
              <a:buChar char="•"/>
            </a:pPr>
            <a:r>
              <a:rPr lang="en-IE" dirty="0"/>
              <a:t>Label update for validation rule TX_ERR_331 (De </a:t>
            </a:r>
            <a:r>
              <a:rPr lang="en-IE" dirty="0" err="1"/>
              <a:t>geboortedatum</a:t>
            </a:r>
            <a:r>
              <a:rPr lang="en-IE" dirty="0"/>
              <a:t> </a:t>
            </a:r>
            <a:r>
              <a:rPr lang="en-IE" dirty="0" err="1"/>
              <a:t>kan</a:t>
            </a:r>
            <a:r>
              <a:rPr lang="en-IE" dirty="0"/>
              <a:t> </a:t>
            </a:r>
            <a:r>
              <a:rPr lang="en-IE" dirty="0" err="1"/>
              <a:t>niet</a:t>
            </a:r>
            <a:r>
              <a:rPr lang="en-IE" dirty="0"/>
              <a:t> </a:t>
            </a:r>
            <a:r>
              <a:rPr lang="en-IE" dirty="0" err="1"/>
              <a:t>liggen</a:t>
            </a:r>
            <a:r>
              <a:rPr lang="en-IE" dirty="0"/>
              <a:t> </a:t>
            </a:r>
            <a:r>
              <a:rPr lang="en-IE" dirty="0" err="1"/>
              <a:t>na</a:t>
            </a:r>
            <a:r>
              <a:rPr lang="en-IE" dirty="0"/>
              <a:t> de datum van </a:t>
            </a:r>
            <a:r>
              <a:rPr lang="en-IE" dirty="0" err="1"/>
              <a:t>consultatie</a:t>
            </a:r>
            <a:r>
              <a:rPr lang="en-IE" dirty="0"/>
              <a:t> of datum van </a:t>
            </a:r>
            <a:r>
              <a:rPr lang="en-IE" dirty="0" err="1"/>
              <a:t>laatste</a:t>
            </a:r>
            <a:r>
              <a:rPr lang="en-IE" dirty="0"/>
              <a:t> </a:t>
            </a:r>
            <a:r>
              <a:rPr lang="en-IE" dirty="0" err="1"/>
              <a:t>contactname</a:t>
            </a:r>
            <a:r>
              <a:rPr lang="en-IE" dirty="0"/>
              <a:t> met de </a:t>
            </a:r>
            <a:r>
              <a:rPr lang="en-IE" dirty="0" err="1"/>
              <a:t>patiënt</a:t>
            </a:r>
            <a:r>
              <a:rPr lang="en-IE" dirty="0"/>
              <a:t>). </a:t>
            </a:r>
          </a:p>
          <a:p>
            <a:pPr marL="342900" indent="-342900">
              <a:buFont typeface="Arial" panose="020B0604020202020204" pitchFamily="34" charset="0"/>
              <a:buChar char="•"/>
            </a:pPr>
            <a:r>
              <a:rPr lang="en-IE" dirty="0"/>
              <a:t>For the DCD Coronary angioplasty – </a:t>
            </a:r>
            <a:r>
              <a:rPr lang="en-IE" dirty="0" err="1"/>
              <a:t>Hospitalisatie</a:t>
            </a:r>
            <a:r>
              <a:rPr lang="en-IE" dirty="0"/>
              <a:t>: </a:t>
            </a:r>
          </a:p>
          <a:p>
            <a:pPr marL="702900" lvl="1" indent="-342900">
              <a:buFont typeface="Arial" panose="020B0604020202020204" pitchFamily="34" charset="0"/>
              <a:buChar char="•"/>
            </a:pPr>
            <a:r>
              <a:rPr lang="en-IE" dirty="0"/>
              <a:t>Field '</a:t>
            </a:r>
            <a:r>
              <a:rPr lang="en-IE" dirty="0" err="1"/>
              <a:t>Opnamedatum</a:t>
            </a:r>
            <a:r>
              <a:rPr lang="en-IE" dirty="0"/>
              <a:t>' updated from not required to required </a:t>
            </a:r>
          </a:p>
        </p:txBody>
      </p:sp>
    </p:spTree>
    <p:extLst>
      <p:ext uri="{BB962C8B-B14F-4D97-AF65-F5344CB8AC3E}">
        <p14:creationId xmlns:p14="http://schemas.microsoft.com/office/powerpoint/2010/main" val="3094051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A4137-C9FF-6E7B-07F1-AD1004887C0B}"/>
              </a:ext>
            </a:extLst>
          </p:cNvPr>
          <p:cNvSpPr>
            <a:spLocks noGrp="1"/>
          </p:cNvSpPr>
          <p:nvPr>
            <p:ph type="title"/>
          </p:nvPr>
        </p:nvSpPr>
        <p:spPr/>
        <p:txBody>
          <a:bodyPr/>
          <a:lstStyle/>
          <a:p>
            <a:r>
              <a:rPr lang="en-IE" dirty="0"/>
              <a:t>CORRECTION FORM UPDATE</a:t>
            </a:r>
          </a:p>
        </p:txBody>
      </p:sp>
      <p:sp>
        <p:nvSpPr>
          <p:cNvPr id="4" name="Content Placeholder 3">
            <a:extLst>
              <a:ext uri="{FF2B5EF4-FFF2-40B4-BE49-F238E27FC236}">
                <a16:creationId xmlns:a16="http://schemas.microsoft.com/office/drawing/2014/main" id="{095F51AA-9A96-1222-B79B-795FC1AF7DBB}"/>
              </a:ext>
            </a:extLst>
          </p:cNvPr>
          <p:cNvSpPr>
            <a:spLocks noGrp="1"/>
          </p:cNvSpPr>
          <p:nvPr>
            <p:ph sz="half" idx="12"/>
          </p:nvPr>
        </p:nvSpPr>
        <p:spPr/>
        <p:txBody>
          <a:bodyPr>
            <a:normAutofit lnSpcReduction="10000"/>
          </a:bodyPr>
          <a:lstStyle/>
          <a:p>
            <a:r>
              <a:rPr lang="en-US" b="0" dirty="0">
                <a:solidFill>
                  <a:schemeClr val="tx1"/>
                </a:solidFill>
              </a:rPr>
              <a:t>In the ICT meeting participants made it clear the importance to see the historic correction forms. </a:t>
            </a:r>
          </a:p>
          <a:p>
            <a:endParaRPr lang="en-US" b="0" dirty="0">
              <a:solidFill>
                <a:schemeClr val="tx1"/>
              </a:solidFill>
            </a:endParaRPr>
          </a:p>
          <a:p>
            <a:r>
              <a:rPr lang="en-US" b="0" dirty="0">
                <a:solidFill>
                  <a:schemeClr val="tx1"/>
                </a:solidFill>
              </a:rPr>
              <a:t>Reading historical data was not possible previously. </a:t>
            </a:r>
          </a:p>
          <a:p>
            <a:endParaRPr lang="en-US" dirty="0">
              <a:solidFill>
                <a:schemeClr val="tx1"/>
              </a:solidFill>
            </a:endParaRPr>
          </a:p>
          <a:p>
            <a:r>
              <a:rPr lang="en-US" dirty="0">
                <a:solidFill>
                  <a:schemeClr val="tx1"/>
                </a:solidFill>
              </a:rPr>
              <a:t>We enabled the access to enable the user to READ historic forms but removing the functionality to create a new correction.</a:t>
            </a:r>
          </a:p>
          <a:p>
            <a:r>
              <a:rPr lang="en-US" dirty="0"/>
              <a:t> </a:t>
            </a:r>
          </a:p>
          <a:p>
            <a:endParaRPr lang="en-US" dirty="0"/>
          </a:p>
        </p:txBody>
      </p:sp>
      <p:pic>
        <p:nvPicPr>
          <p:cNvPr id="1028" name="Picture 4" descr="3 Steps to a Winning Technical Demo - Think Listen Learn">
            <a:extLst>
              <a:ext uri="{FF2B5EF4-FFF2-40B4-BE49-F238E27FC236}">
                <a16:creationId xmlns:a16="http://schemas.microsoft.com/office/drawing/2014/main" id="{CD017322-5427-8854-422F-D3F8FE4CC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201" y="1375265"/>
            <a:ext cx="5203798"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90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150B-31DD-4942-D43E-0CB573AF322E}"/>
              </a:ext>
            </a:extLst>
          </p:cNvPr>
          <p:cNvSpPr>
            <a:spLocks noGrp="1"/>
          </p:cNvSpPr>
          <p:nvPr>
            <p:ph type="title"/>
          </p:nvPr>
        </p:nvSpPr>
        <p:spPr/>
        <p:txBody>
          <a:bodyPr/>
          <a:lstStyle/>
          <a:p>
            <a:r>
              <a:rPr lang="en-US" dirty="0"/>
              <a:t>ROUND TABLE APPROACH</a:t>
            </a:r>
          </a:p>
        </p:txBody>
      </p:sp>
      <p:sp>
        <p:nvSpPr>
          <p:cNvPr id="5" name="TextBox 4">
            <a:extLst>
              <a:ext uri="{FF2B5EF4-FFF2-40B4-BE49-F238E27FC236}">
                <a16:creationId xmlns:a16="http://schemas.microsoft.com/office/drawing/2014/main" id="{1A4F9C0B-F649-271B-069D-C96B5CFAC026}"/>
              </a:ext>
            </a:extLst>
          </p:cNvPr>
          <p:cNvSpPr txBox="1"/>
          <p:nvPr/>
        </p:nvSpPr>
        <p:spPr>
          <a:xfrm>
            <a:off x="376881" y="1704806"/>
            <a:ext cx="6098518" cy="1938992"/>
          </a:xfrm>
          <a:prstGeom prst="rect">
            <a:avLst/>
          </a:prstGeom>
          <a:noFill/>
        </p:spPr>
        <p:txBody>
          <a:bodyPr wrap="square">
            <a:spAutoFit/>
          </a:bodyPr>
          <a:lstStyle/>
          <a:p>
            <a:r>
              <a:rPr lang="en-US" sz="4000" b="1" dirty="0"/>
              <a:t>Collaborative sessions around your questions &amp; queries</a:t>
            </a:r>
          </a:p>
        </p:txBody>
      </p:sp>
      <p:sp>
        <p:nvSpPr>
          <p:cNvPr id="6" name="TextBox 5">
            <a:extLst>
              <a:ext uri="{FF2B5EF4-FFF2-40B4-BE49-F238E27FC236}">
                <a16:creationId xmlns:a16="http://schemas.microsoft.com/office/drawing/2014/main" id="{1CBD7BA2-89FE-6868-BF33-FCFEF8DA9732}"/>
              </a:ext>
            </a:extLst>
          </p:cNvPr>
          <p:cNvSpPr txBox="1"/>
          <p:nvPr/>
        </p:nvSpPr>
        <p:spPr>
          <a:xfrm>
            <a:off x="376881" y="3643798"/>
            <a:ext cx="5719119" cy="1785104"/>
          </a:xfrm>
          <a:prstGeom prst="rect">
            <a:avLst/>
          </a:prstGeom>
          <a:noFill/>
        </p:spPr>
        <p:txBody>
          <a:bodyPr wrap="square">
            <a:spAutoFit/>
          </a:bodyPr>
          <a:lstStyle/>
          <a:p>
            <a:r>
              <a:rPr lang="en-US" sz="2800" dirty="0"/>
              <a:t>We want to build the ICT info sessions around your topics!</a:t>
            </a:r>
          </a:p>
          <a:p>
            <a:endParaRPr lang="en-US" dirty="0"/>
          </a:p>
          <a:p>
            <a:r>
              <a:rPr lang="en-US" dirty="0">
                <a:solidFill>
                  <a:schemeClr val="accent1"/>
                </a:solidFill>
              </a:rPr>
              <a:t>What topics would you like to see in the ICT info session?</a:t>
            </a:r>
          </a:p>
        </p:txBody>
      </p:sp>
      <p:pic>
        <p:nvPicPr>
          <p:cNvPr id="3074" name="Picture 2" descr="The Covid-19 Round Table Discussion – Amherst Opera House Company">
            <a:extLst>
              <a:ext uri="{FF2B5EF4-FFF2-40B4-BE49-F238E27FC236}">
                <a16:creationId xmlns:a16="http://schemas.microsoft.com/office/drawing/2014/main" id="{0FBB7CAF-E738-6206-7ADD-B0A738639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399" y="1598738"/>
            <a:ext cx="5325292" cy="40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4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44958</TotalTime>
  <Words>704</Words>
  <Application>Microsoft Office PowerPoint</Application>
  <PresentationFormat>Widescreen</PresentationFormat>
  <Paragraphs>59</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SC_theme</vt:lpstr>
      <vt:lpstr>ICT Info session 15 / 12 / 2023</vt:lpstr>
      <vt:lpstr>CONTENTS </vt:lpstr>
      <vt:lpstr>OPEN QUESTIONS </vt:lpstr>
      <vt:lpstr>COMMUNICATION 1</vt:lpstr>
      <vt:lpstr>COMMUNICATION 2</vt:lpstr>
      <vt:lpstr>CORRECTION FORM UPDATE</vt:lpstr>
      <vt:lpstr>ROUND TABLE APPROACH</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Jason Sturdy</cp:lastModifiedBy>
  <cp:revision>1021</cp:revision>
  <dcterms:created xsi:type="dcterms:W3CDTF">2018-09-19T06:42:22Z</dcterms:created>
  <dcterms:modified xsi:type="dcterms:W3CDTF">2023-12-15T08:46:35Z</dcterms:modified>
</cp:coreProperties>
</file>