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425" r:id="rId2"/>
    <p:sldId id="653" r:id="rId3"/>
    <p:sldId id="1377" r:id="rId4"/>
    <p:sldId id="426" r:id="rId5"/>
    <p:sldId id="427" r:id="rId6"/>
    <p:sldId id="681" r:id="rId7"/>
    <p:sldId id="682" r:id="rId8"/>
    <p:sldId id="428" r:id="rId9"/>
    <p:sldId id="431" r:id="rId10"/>
    <p:sldId id="684" r:id="rId11"/>
    <p:sldId id="429" r:id="rId12"/>
    <p:sldId id="685" r:id="rId13"/>
    <p:sldId id="1376" r:id="rId1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6DD17B"/>
    <a:srgbClr val="EE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248" autoAdjust="0"/>
  </p:normalViewPr>
  <p:slideViewPr>
    <p:cSldViewPr snapToGrid="0" showGuides="1">
      <p:cViewPr varScale="1">
        <p:scale>
          <a:sx n="104" d="100"/>
          <a:sy n="104" d="100"/>
        </p:scale>
        <p:origin x="846" y="10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17-11-23</a:t>
            </a:fld>
            <a:endParaRPr lang="fr-BE" sz="90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‹nr.›</a:t>
            </a:fld>
            <a:endParaRPr lang="fr-BE" sz="90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17-11-23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‹nr.›</a:t>
            </a:fld>
            <a:endParaRPr lang="fr-BE"/>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93106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6</a:t>
            </a:fld>
            <a:endParaRPr lang="fr-BE" dirty="0"/>
          </a:p>
        </p:txBody>
      </p:sp>
    </p:spTree>
    <p:extLst>
      <p:ext uri="{BB962C8B-B14F-4D97-AF65-F5344CB8AC3E}">
        <p14:creationId xmlns:p14="http://schemas.microsoft.com/office/powerpoint/2010/main" val="188510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9</a:t>
            </a:fld>
            <a:endParaRPr lang="fr-BE"/>
          </a:p>
        </p:txBody>
      </p:sp>
    </p:spTree>
    <p:extLst>
      <p:ext uri="{BB962C8B-B14F-4D97-AF65-F5344CB8AC3E}">
        <p14:creationId xmlns:p14="http://schemas.microsoft.com/office/powerpoint/2010/main" val="415992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10</a:t>
            </a:fld>
            <a:endParaRPr lang="fr-BE" dirty="0"/>
          </a:p>
        </p:txBody>
      </p:sp>
    </p:spTree>
    <p:extLst>
      <p:ext uri="{BB962C8B-B14F-4D97-AF65-F5344CB8AC3E}">
        <p14:creationId xmlns:p14="http://schemas.microsoft.com/office/powerpoint/2010/main" val="206201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12</a:t>
            </a:fld>
            <a:endParaRPr lang="fr-BE" dirty="0"/>
          </a:p>
        </p:txBody>
      </p:sp>
    </p:spTree>
    <p:extLst>
      <p:ext uri="{BB962C8B-B14F-4D97-AF65-F5344CB8AC3E}">
        <p14:creationId xmlns:p14="http://schemas.microsoft.com/office/powerpoint/2010/main" val="222981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815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healthdata.be/documentation/quality-electronic-registration-medical-acts-implants-and-devices-coronary-7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docs.healthdata.be/documentation/quality-electronic-registration-medical-acts-implants-and-devices-coronary-6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a:t>Healthdata.be</a:t>
            </a:r>
            <a:endParaRPr lang="en-US" dirty="0"/>
          </a:p>
        </p:txBody>
      </p:sp>
      <p:sp>
        <p:nvSpPr>
          <p:cNvPr id="3" name="Subtitle 2"/>
          <p:cNvSpPr>
            <a:spLocks noGrp="1"/>
          </p:cNvSpPr>
          <p:nvPr>
            <p:ph type="subTitle" idx="1"/>
          </p:nvPr>
        </p:nvSpPr>
        <p:spPr>
          <a:xfrm>
            <a:off x="1862665" y="3440097"/>
            <a:ext cx="8477956" cy="952500"/>
          </a:xfrm>
        </p:spPr>
        <p:txBody>
          <a:bodyPr>
            <a:normAutofit/>
          </a:bodyPr>
          <a:lstStyle/>
          <a:p>
            <a:r>
              <a:rPr lang="nl-BE" sz="4000" dirty="0"/>
              <a:t>ICT INFO SESSION</a:t>
            </a:r>
          </a:p>
          <a:p>
            <a:r>
              <a:rPr lang="nl-BE" sz="4000" dirty="0"/>
              <a:t>17/11/2023</a:t>
            </a:r>
            <a:endParaRPr lang="en-US" sz="3200" dirty="0"/>
          </a:p>
        </p:txBody>
      </p:sp>
      <p:grpSp>
        <p:nvGrpSpPr>
          <p:cNvPr id="5" name="Group 5">
            <a:extLst>
              <a:ext uri="{FF2B5EF4-FFF2-40B4-BE49-F238E27FC236}">
                <a16:creationId xmlns:a16="http://schemas.microsoft.com/office/drawing/2014/main" id="{0DEAD994-317B-434F-B789-BE474EC58DA3}"/>
              </a:ext>
            </a:extLst>
          </p:cNvPr>
          <p:cNvGrpSpPr/>
          <p:nvPr/>
        </p:nvGrpSpPr>
        <p:grpSpPr>
          <a:xfrm>
            <a:off x="2856780" y="4549531"/>
            <a:ext cx="6478438" cy="1449238"/>
            <a:chOff x="2976114" y="4028536"/>
            <a:chExt cx="6478438" cy="1449238"/>
          </a:xfrm>
        </p:grpSpPr>
        <p:sp>
          <p:nvSpPr>
            <p:cNvPr id="6" name="Rounded Rectangle 6">
              <a:extLst>
                <a:ext uri="{FF2B5EF4-FFF2-40B4-BE49-F238E27FC236}">
                  <a16:creationId xmlns:a16="http://schemas.microsoft.com/office/drawing/2014/main" id="{00A5AE78-3E62-4D14-A119-F8E40C4FCC1C}"/>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7" name="Picture 2" descr="Rec - Free music and multimedia icons">
              <a:extLst>
                <a:ext uri="{FF2B5EF4-FFF2-40B4-BE49-F238E27FC236}">
                  <a16:creationId xmlns:a16="http://schemas.microsoft.com/office/drawing/2014/main" id="{C0B8206F-F98F-46CA-B61B-63286D4A471D}"/>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8">
              <a:extLst>
                <a:ext uri="{FF2B5EF4-FFF2-40B4-BE49-F238E27FC236}">
                  <a16:creationId xmlns:a16="http://schemas.microsoft.com/office/drawing/2014/main" id="{C91DD29C-36A1-4850-B1E1-C3BAB344BE59}"/>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5328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r>
              <a:rPr lang="fr-BE" sz="2400" dirty="0" err="1">
                <a:solidFill>
                  <a:srgbClr val="FFFFFF"/>
                </a:solidFill>
                <a:latin typeface="+mn-lt"/>
                <a:cs typeface="+mn-cs"/>
              </a:rPr>
              <a:t>Logical</a:t>
            </a:r>
            <a:r>
              <a:rPr lang="fr-BE" sz="2400" dirty="0">
                <a:solidFill>
                  <a:srgbClr val="FFFFFF"/>
                </a:solidFill>
                <a:latin typeface="+mn-lt"/>
                <a:cs typeface="+mn-cs"/>
              </a:rPr>
              <a:t> </a:t>
            </a:r>
            <a:r>
              <a:rPr lang="fr-BE" sz="2400" dirty="0" err="1">
                <a:solidFill>
                  <a:srgbClr val="FFFFFF"/>
                </a:solidFill>
                <a:latin typeface="+mn-lt"/>
                <a:cs typeface="+mn-cs"/>
              </a:rPr>
              <a:t>Names</a:t>
            </a:r>
            <a:endParaRPr lang="fr-BE" sz="2400" dirty="0">
              <a:solidFill>
                <a:srgbClr val="FFFFFF"/>
              </a:solidFill>
              <a:latin typeface="+mn-lt"/>
              <a:cs typeface="+mn-cs"/>
            </a:endParaRPr>
          </a:p>
          <a:p>
            <a:pPr marL="17100" algn="l">
              <a:lnSpc>
                <a:spcPct val="100000"/>
              </a:lnSpc>
              <a:spcBef>
                <a:spcPts val="0"/>
              </a:spcBef>
              <a:spcAft>
                <a:spcPts val="600"/>
              </a:spcAft>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Correction </a:t>
            </a:r>
            <a:r>
              <a:rPr lang="fr-BE" sz="2400" dirty="0" err="1"/>
              <a:t>Form</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solidFill>
                  <a:schemeClr val="tx1"/>
                </a:solidFill>
              </a:rPr>
              <a:t>ICT Info Session Changes </a:t>
            </a:r>
            <a:endParaRPr lang="fr-BE" sz="2400" cap="all" dirty="0">
              <a:solidFill>
                <a:schemeClr val="tx1"/>
              </a:solidFill>
              <a:latin typeface="+mn-lt"/>
              <a:cs typeface="+mn-cs"/>
            </a:endParaRPr>
          </a:p>
          <a:p>
            <a:pPr marL="17100" algn="l">
              <a:lnSpc>
                <a:spcPct val="100000"/>
              </a:lnSpc>
              <a:spcBef>
                <a:spcPts val="0"/>
              </a:spcBef>
              <a:spcAft>
                <a:spcPts val="600"/>
              </a:spcAft>
            </a:pPr>
            <a:endParaRPr lang="fr-BE" sz="2400" cap="all" dirty="0">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latin typeface="+mn-lt"/>
                <a:cs typeface="+mn-cs"/>
              </a:rPr>
              <a:t>Updates and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69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9C30C3-AC2E-B85E-9512-8DF466D095A2}"/>
              </a:ext>
            </a:extLst>
          </p:cNvPr>
          <p:cNvSpPr>
            <a:spLocks noGrp="1"/>
          </p:cNvSpPr>
          <p:nvPr>
            <p:ph type="body" idx="1"/>
          </p:nvPr>
        </p:nvSpPr>
        <p:spPr/>
        <p:txBody>
          <a:bodyPr/>
          <a:lstStyle/>
          <a:p>
            <a:r>
              <a:rPr lang="en-IE" dirty="0"/>
              <a:t>Bi-Weekly</a:t>
            </a:r>
          </a:p>
        </p:txBody>
      </p:sp>
      <p:sp>
        <p:nvSpPr>
          <p:cNvPr id="5" name="Text Placeholder 4">
            <a:extLst>
              <a:ext uri="{FF2B5EF4-FFF2-40B4-BE49-F238E27FC236}">
                <a16:creationId xmlns:a16="http://schemas.microsoft.com/office/drawing/2014/main" id="{335BF355-D6FE-38AC-0BEC-F6A9A8E89E79}"/>
              </a:ext>
            </a:extLst>
          </p:cNvPr>
          <p:cNvSpPr>
            <a:spLocks noGrp="1"/>
          </p:cNvSpPr>
          <p:nvPr>
            <p:ph type="body" sz="quarter" idx="3"/>
          </p:nvPr>
        </p:nvSpPr>
        <p:spPr/>
        <p:txBody>
          <a:bodyPr/>
          <a:lstStyle/>
          <a:p>
            <a:r>
              <a:rPr lang="en-IE" dirty="0"/>
              <a:t>Round Table</a:t>
            </a:r>
          </a:p>
        </p:txBody>
      </p:sp>
      <p:sp>
        <p:nvSpPr>
          <p:cNvPr id="2" name="Title 1">
            <a:extLst>
              <a:ext uri="{FF2B5EF4-FFF2-40B4-BE49-F238E27FC236}">
                <a16:creationId xmlns:a16="http://schemas.microsoft.com/office/drawing/2014/main" id="{8DFE0EC3-6D43-933C-9DA6-7CF6C259E66A}"/>
              </a:ext>
            </a:extLst>
          </p:cNvPr>
          <p:cNvSpPr>
            <a:spLocks noGrp="1"/>
          </p:cNvSpPr>
          <p:nvPr>
            <p:ph type="title"/>
          </p:nvPr>
        </p:nvSpPr>
        <p:spPr>
          <a:xfrm>
            <a:off x="543195" y="283535"/>
            <a:ext cx="11267804" cy="990600"/>
          </a:xfrm>
        </p:spPr>
        <p:txBody>
          <a:bodyPr/>
          <a:lstStyle/>
          <a:p>
            <a:r>
              <a:rPr lang="en-IE" dirty="0"/>
              <a:t>ICT INFO SESSION CHANGES</a:t>
            </a:r>
          </a:p>
        </p:txBody>
      </p:sp>
      <p:sp>
        <p:nvSpPr>
          <p:cNvPr id="6" name="Content Placeholder 5">
            <a:extLst>
              <a:ext uri="{FF2B5EF4-FFF2-40B4-BE49-F238E27FC236}">
                <a16:creationId xmlns:a16="http://schemas.microsoft.com/office/drawing/2014/main" id="{55FAD12B-D7E3-C4B4-EBC1-77063497068C}"/>
              </a:ext>
            </a:extLst>
          </p:cNvPr>
          <p:cNvSpPr>
            <a:spLocks noGrp="1"/>
          </p:cNvSpPr>
          <p:nvPr>
            <p:ph sz="half" idx="11"/>
          </p:nvPr>
        </p:nvSpPr>
        <p:spPr/>
        <p:txBody>
          <a:bodyPr/>
          <a:lstStyle/>
          <a:p>
            <a:pPr marL="0" indent="0" algn="ctr">
              <a:buNone/>
            </a:pPr>
            <a:r>
              <a:rPr lang="en-IE" dirty="0"/>
              <a:t>ICT Info session is now Bi-weekly</a:t>
            </a:r>
          </a:p>
        </p:txBody>
      </p:sp>
      <p:sp>
        <p:nvSpPr>
          <p:cNvPr id="7" name="Content Placeholder 6">
            <a:extLst>
              <a:ext uri="{FF2B5EF4-FFF2-40B4-BE49-F238E27FC236}">
                <a16:creationId xmlns:a16="http://schemas.microsoft.com/office/drawing/2014/main" id="{D5843EE9-C066-9154-8B95-3AF98AD9FE11}"/>
              </a:ext>
            </a:extLst>
          </p:cNvPr>
          <p:cNvSpPr>
            <a:spLocks noGrp="1"/>
          </p:cNvSpPr>
          <p:nvPr>
            <p:ph sz="half" idx="12"/>
          </p:nvPr>
        </p:nvSpPr>
        <p:spPr/>
        <p:txBody>
          <a:bodyPr/>
          <a:lstStyle/>
          <a:p>
            <a:pPr marL="0" indent="0" algn="ctr">
              <a:buNone/>
            </a:pPr>
            <a:r>
              <a:rPr lang="en-IE" dirty="0"/>
              <a:t>ICT Info session Approach</a:t>
            </a:r>
          </a:p>
        </p:txBody>
      </p:sp>
      <p:pic>
        <p:nvPicPr>
          <p:cNvPr id="1026" name="Picture 2" descr="Tips for Managing the Q&amp;A Part of Your Presentation — Mel Sherwood">
            <a:extLst>
              <a:ext uri="{FF2B5EF4-FFF2-40B4-BE49-F238E27FC236}">
                <a16:creationId xmlns:a16="http://schemas.microsoft.com/office/drawing/2014/main" id="{EA0F3A0E-49D9-A2FB-12BD-A1B2AC1D3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451" y="2903535"/>
            <a:ext cx="4149575" cy="2763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Weekly Delivery ($7.50/bottle + free delivery) | Same Day Water">
            <a:extLst>
              <a:ext uri="{FF2B5EF4-FFF2-40B4-BE49-F238E27FC236}">
                <a16:creationId xmlns:a16="http://schemas.microsoft.com/office/drawing/2014/main" id="{1A4D6C56-0E9A-5F4C-7531-56328502A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547" y="3371323"/>
            <a:ext cx="2471737" cy="229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0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r>
              <a:rPr lang="fr-BE" sz="2400" dirty="0" err="1">
                <a:solidFill>
                  <a:srgbClr val="FFFFFF"/>
                </a:solidFill>
                <a:latin typeface="+mn-lt"/>
                <a:cs typeface="+mn-cs"/>
              </a:rPr>
              <a:t>Logical</a:t>
            </a:r>
            <a:r>
              <a:rPr lang="fr-BE" sz="2400" dirty="0">
                <a:solidFill>
                  <a:srgbClr val="FFFFFF"/>
                </a:solidFill>
                <a:latin typeface="+mn-lt"/>
                <a:cs typeface="+mn-cs"/>
              </a:rPr>
              <a:t> </a:t>
            </a:r>
            <a:r>
              <a:rPr lang="fr-BE" sz="2400" dirty="0" err="1">
                <a:solidFill>
                  <a:srgbClr val="FFFFFF"/>
                </a:solidFill>
                <a:latin typeface="+mn-lt"/>
                <a:cs typeface="+mn-cs"/>
              </a:rPr>
              <a:t>Names</a:t>
            </a:r>
            <a:endParaRPr lang="fr-BE" sz="2400" dirty="0">
              <a:solidFill>
                <a:srgbClr val="FFFFFF"/>
              </a:solidFill>
              <a:latin typeface="+mn-lt"/>
              <a:cs typeface="+mn-cs"/>
            </a:endParaRPr>
          </a:p>
          <a:p>
            <a:pPr marL="17100" algn="l">
              <a:lnSpc>
                <a:spcPct val="100000"/>
              </a:lnSpc>
              <a:spcBef>
                <a:spcPts val="0"/>
              </a:spcBef>
              <a:spcAft>
                <a:spcPts val="600"/>
              </a:spcAft>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Correction Forms</a:t>
            </a:r>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ICT Info Session Changes </a:t>
            </a:r>
            <a:endParaRPr lang="fr-BE" sz="2400" cap="all" dirty="0">
              <a:latin typeface="+mn-lt"/>
              <a:cs typeface="+mn-cs"/>
            </a:endParaRPr>
          </a:p>
          <a:p>
            <a:pPr marL="17100" algn="l">
              <a:lnSpc>
                <a:spcPct val="100000"/>
              </a:lnSpc>
              <a:spcBef>
                <a:spcPts val="0"/>
              </a:spcBef>
              <a:spcAft>
                <a:spcPts val="600"/>
              </a:spcAft>
            </a:pPr>
            <a:endParaRPr lang="fr-BE" sz="2400" cap="all" dirty="0">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solidFill>
                  <a:schemeClr val="tx1"/>
                </a:solidFill>
                <a:latin typeface="+mn-lt"/>
                <a:cs typeface="+mn-cs"/>
              </a:rPr>
              <a:t>Updates and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025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err="1">
                <a:ln>
                  <a:noFill/>
                </a:ln>
                <a:solidFill>
                  <a:prstClr val="white"/>
                </a:solidFill>
                <a:effectLst/>
                <a:uLnTx/>
                <a:uFillTx/>
                <a:latin typeface="Arial"/>
                <a:ea typeface="+mn-ea"/>
                <a:cs typeface="Arial"/>
              </a:rPr>
              <a:t>Example</a:t>
            </a:r>
            <a:r>
              <a:rPr kumimoji="0" lang="nl-BE" sz="2800" b="1" i="0" u="none" strike="noStrike" kern="1200" cap="none" spc="100" normalizeH="0" baseline="0" noProof="0" dirty="0">
                <a:ln>
                  <a:noFill/>
                </a:ln>
                <a:solidFill>
                  <a:prstClr val="white"/>
                </a:solidFill>
                <a:effectLst/>
                <a:uLnTx/>
                <a:uFillTx/>
                <a:latin typeface="Arial"/>
                <a:ea typeface="+mn-ea"/>
                <a:cs typeface="Arial"/>
              </a:rPr>
              <a:t> files: CSV &amp; API</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2744809128"/>
              </p:ext>
            </p:extLst>
          </p:nvPr>
        </p:nvGraphicFramePr>
        <p:xfrm>
          <a:off x="348343" y="1522750"/>
          <a:ext cx="11462656" cy="2804160"/>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Project/DCD</a:t>
                      </a:r>
                    </a:p>
                  </a:txBody>
                  <a:tcPr/>
                </a:tc>
                <a:tc>
                  <a:txBody>
                    <a:bodyPr/>
                    <a:lstStyle/>
                    <a:p>
                      <a:r>
                        <a:rPr lang="fr-BE" dirty="0"/>
                        <a:t>Content</a:t>
                      </a:r>
                    </a:p>
                  </a:txBody>
                  <a:tcPr/>
                </a:tc>
                <a:extLst>
                  <a:ext uri="{0D108BD9-81ED-4DB2-BD59-A6C34878D82A}">
                    <a16:rowId xmlns:a16="http://schemas.microsoft.com/office/drawing/2014/main" val="400855173"/>
                  </a:ext>
                </a:extLst>
              </a:tr>
              <a:tr h="774479">
                <a:tc>
                  <a:txBody>
                    <a:bodyPr/>
                    <a:lstStyle/>
                    <a:p>
                      <a:pPr algn="l" fontAlgn="t"/>
                      <a:r>
                        <a:rPr lang="fr-BE" sz="1400" b="0" i="0" u="none" strike="noStrike" dirty="0" err="1">
                          <a:solidFill>
                            <a:schemeClr val="tx1">
                              <a:lumMod val="50000"/>
                            </a:schemeClr>
                          </a:solidFill>
                          <a:effectLst/>
                          <a:latin typeface="Calibri" panose="020F0502020204030204" pitchFamily="34" charset="0"/>
                        </a:rPr>
                        <a:t>Coronary</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Angioplasty</a:t>
                      </a:r>
                      <a:r>
                        <a:rPr lang="fr-BE" sz="1400" b="0" i="0" u="none" strike="noStrike" dirty="0">
                          <a:solidFill>
                            <a:schemeClr val="tx1">
                              <a:lumMod val="50000"/>
                            </a:schemeClr>
                          </a:solidFill>
                          <a:effectLst/>
                          <a:latin typeface="Calibri" panose="020F0502020204030204" pitchFamily="34" charset="0"/>
                        </a:rPr>
                        <a:t> – </a:t>
                      </a:r>
                      <a:r>
                        <a:rPr lang="fr-BE" sz="1400" b="0" i="0" u="none" strike="noStrike" dirty="0" err="1">
                          <a:solidFill>
                            <a:schemeClr val="tx1">
                              <a:lumMod val="50000"/>
                            </a:schemeClr>
                          </a:solidFill>
                          <a:effectLst/>
                          <a:latin typeface="Calibri" panose="020F0502020204030204" pitchFamily="34" charset="0"/>
                        </a:rPr>
                        <a:t>Hospitalization</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with</a:t>
                      </a:r>
                      <a:r>
                        <a:rPr lang="fr-BE" sz="1400" b="0" i="0" u="none" strike="noStrike" dirty="0">
                          <a:solidFill>
                            <a:schemeClr val="tx1">
                              <a:lumMod val="50000"/>
                            </a:schemeClr>
                          </a:solidFill>
                          <a:effectLst/>
                          <a:latin typeface="Calibri" panose="020F0502020204030204" pitchFamily="34" charset="0"/>
                        </a:rPr>
                        <a:t> PCI</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Example files have been improved upon. Previously, they contained only one repeatable. This has now been expanded to facilitate the transfer of data to us.</a:t>
                      </a:r>
                    </a:p>
                    <a:p>
                      <a:pPr algn="l" fontAlgn="t"/>
                      <a:endParaRPr lang="en-US" sz="1400" b="0" i="0" u="none" strike="noStrike" dirty="0">
                        <a:solidFill>
                          <a:schemeClr val="tx1">
                            <a:lumMod val="50000"/>
                          </a:schemeClr>
                        </a:solidFill>
                        <a:effectLst/>
                        <a:latin typeface="Calibri" panose="020F050202020403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rPr>
                        <a:t>Link to CSV example file (</a:t>
                      </a:r>
                      <a:r>
                        <a:rPr lang="en-US" sz="1400" b="0" i="1" u="none" strike="noStrike" dirty="0">
                          <a:solidFill>
                            <a:schemeClr val="tx1">
                              <a:lumMod val="50000"/>
                            </a:schemeClr>
                          </a:solidFill>
                          <a:effectLst/>
                          <a:latin typeface="Calibri" panose="020F0502020204030204" pitchFamily="34" charset="0"/>
                        </a:rPr>
                        <a:t>HD_DCD_submcsv_HDBP0012_ANGIO_Hospitalisation_with_PCI_v2_full_repeatables_20231116.csv</a:t>
                      </a:r>
                      <a:r>
                        <a:rPr lang="en-US" sz="1400" b="0" i="0" u="none" strike="noStrike" dirty="0">
                          <a:solidFill>
                            <a:schemeClr val="tx1">
                              <a:lumMod val="50000"/>
                            </a:schemeClr>
                          </a:solidFill>
                          <a:effectLst/>
                          <a:latin typeface="Calibri" panose="020F0502020204030204" pitchFamily="34" charset="0"/>
                        </a:rPr>
                        <a:t>):</a:t>
                      </a:r>
                    </a:p>
                    <a:p>
                      <a:pPr algn="l" fontAlgn="t"/>
                      <a:r>
                        <a:rPr lang="en-US" sz="1400" b="0" i="0" u="none" strike="noStrike" dirty="0">
                          <a:solidFill>
                            <a:schemeClr val="tx1">
                              <a:lumMod val="50000"/>
                            </a:schemeClr>
                          </a:solidFill>
                          <a:effectLst/>
                          <a:latin typeface="Calibri" panose="020F0502020204030204" pitchFamily="34" charset="0"/>
                          <a:hlinkClick r:id="rId3"/>
                        </a:rPr>
                        <a:t>https://docs.healthdata.be/documentation/quality-electronic-registration-medical-acts-implants-and-devices-coronary-73</a:t>
                      </a:r>
                      <a:endParaRPr lang="en-US" sz="1400" b="0" i="0" u="none" strike="noStrike" dirty="0">
                        <a:solidFill>
                          <a:schemeClr val="tx1">
                            <a:lumMod val="50000"/>
                          </a:schemeClr>
                        </a:solidFill>
                        <a:effectLst/>
                        <a:latin typeface="Calibri" panose="020F0502020204030204" pitchFamily="34" charset="0"/>
                      </a:endParaRPr>
                    </a:p>
                    <a:p>
                      <a:pPr algn="l" fontAlgn="t"/>
                      <a:endParaRPr lang="en-US" sz="1400" b="0" i="0" u="none" strike="noStrike" dirty="0">
                        <a:solidFill>
                          <a:schemeClr val="tx1">
                            <a:lumMod val="50000"/>
                          </a:schemeClr>
                        </a:solidFill>
                        <a:effectLst/>
                        <a:latin typeface="Calibri" panose="020F0502020204030204" pitchFamily="34" charset="0"/>
                      </a:endParaRPr>
                    </a:p>
                    <a:p>
                      <a:pPr algn="l" fontAlgn="t"/>
                      <a:r>
                        <a:rPr lang="en-US" sz="1400" b="0" i="0" u="none" strike="noStrike" dirty="0">
                          <a:solidFill>
                            <a:schemeClr val="tx1">
                              <a:lumMod val="50000"/>
                            </a:schemeClr>
                          </a:solidFill>
                          <a:effectLst/>
                          <a:latin typeface="Calibri" panose="020F0502020204030204" pitchFamily="34" charset="0"/>
                        </a:rPr>
                        <a:t>Link to S2S API example file</a:t>
                      </a:r>
                    </a:p>
                    <a:p>
                      <a:pPr algn="l" fontAlgn="t"/>
                      <a:r>
                        <a:rPr lang="en-US" sz="1400" b="0" i="0" u="none" strike="noStrike" dirty="0">
                          <a:solidFill>
                            <a:schemeClr val="tx1">
                              <a:lumMod val="50000"/>
                            </a:schemeClr>
                          </a:solidFill>
                          <a:effectLst/>
                          <a:latin typeface="Calibri" panose="020F0502020204030204" pitchFamily="34" charset="0"/>
                        </a:rPr>
                        <a:t>(</a:t>
                      </a:r>
                      <a:r>
                        <a:rPr lang="en-US" sz="1400" b="0" i="1" u="none" strike="noStrike" dirty="0">
                          <a:solidFill>
                            <a:schemeClr val="tx1">
                              <a:lumMod val="50000"/>
                            </a:schemeClr>
                          </a:solidFill>
                          <a:effectLst/>
                          <a:latin typeface="Calibri" panose="020F0502020204030204" pitchFamily="34" charset="0"/>
                        </a:rPr>
                        <a:t>HD_DCD_submjson_HDBP0012_ANGIO_Hospitalization_with_PCI_02_full_repeatables_20231116.json</a:t>
                      </a:r>
                      <a:r>
                        <a:rPr lang="en-US" sz="1400" b="0" i="0" u="none" strike="noStrike" dirty="0">
                          <a:solidFill>
                            <a:schemeClr val="tx1">
                              <a:lumMod val="50000"/>
                            </a:schemeClr>
                          </a:solidFill>
                          <a:effectLst/>
                          <a:latin typeface="Calibri" panose="020F0502020204030204" pitchFamily="34" charset="0"/>
                        </a:rPr>
                        <a:t>):</a:t>
                      </a:r>
                    </a:p>
                    <a:p>
                      <a:pPr algn="l" fontAlgn="t"/>
                      <a:r>
                        <a:rPr lang="en-US" sz="1400" b="0" i="0" u="none" strike="noStrike" dirty="0">
                          <a:solidFill>
                            <a:schemeClr val="tx1">
                              <a:lumMod val="50000"/>
                            </a:schemeClr>
                          </a:solidFill>
                          <a:effectLst/>
                          <a:latin typeface="Calibri" panose="020F0502020204030204" pitchFamily="34" charset="0"/>
                          <a:hlinkClick r:id="rId4"/>
                        </a:rPr>
                        <a:t>https://docs.healthdata.be/documentation/quality-electronic-registration-medical-acts-implants-and-devices-coronary-69</a:t>
                      </a:r>
                      <a:endParaRPr lang="en-US" sz="1400" b="0" i="0" u="none" strike="noStrike" dirty="0">
                        <a:solidFill>
                          <a:schemeClr val="tx1">
                            <a:lumMod val="50000"/>
                          </a:schemeClr>
                        </a:solidFill>
                        <a:effectLst/>
                        <a:latin typeface="Calibri" panose="020F0502020204030204" pitchFamily="34" charset="0"/>
                      </a:endParaRPr>
                    </a:p>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358531424"/>
                  </a:ext>
                </a:extLst>
              </a:tr>
            </a:tbl>
          </a:graphicData>
        </a:graphic>
      </p:graphicFrame>
    </p:spTree>
    <p:extLst>
      <p:ext uri="{BB962C8B-B14F-4D97-AF65-F5344CB8AC3E}">
        <p14:creationId xmlns:p14="http://schemas.microsoft.com/office/powerpoint/2010/main" val="418839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r>
              <a:rPr lang="fr-BE" sz="2400" dirty="0" err="1">
                <a:solidFill>
                  <a:srgbClr val="FFFFFF"/>
                </a:solidFill>
                <a:latin typeface="+mn-lt"/>
                <a:cs typeface="+mn-cs"/>
              </a:rPr>
              <a:t>Logical</a:t>
            </a:r>
            <a:r>
              <a:rPr lang="fr-BE" sz="2400" dirty="0">
                <a:solidFill>
                  <a:srgbClr val="FFFFFF"/>
                </a:solidFill>
                <a:latin typeface="+mn-lt"/>
                <a:cs typeface="+mn-cs"/>
              </a:rPr>
              <a:t> </a:t>
            </a:r>
            <a:r>
              <a:rPr lang="fr-BE" sz="2400" dirty="0" err="1">
                <a:solidFill>
                  <a:srgbClr val="FFFFFF"/>
                </a:solidFill>
                <a:latin typeface="+mn-lt"/>
                <a:cs typeface="+mn-cs"/>
              </a:rPr>
              <a:t>Names</a:t>
            </a:r>
            <a:endParaRPr lang="fr-BE" sz="2400" dirty="0">
              <a:solidFill>
                <a:srgbClr val="FFFFFF"/>
              </a:solidFill>
              <a:latin typeface="+mn-lt"/>
              <a:cs typeface="+mn-cs"/>
            </a:endParaRPr>
          </a:p>
          <a:p>
            <a:pPr marL="17100" algn="l">
              <a:lnSpc>
                <a:spcPct val="100000"/>
              </a:lnSpc>
              <a:spcBef>
                <a:spcPts val="0"/>
              </a:spcBef>
              <a:spcAft>
                <a:spcPts val="600"/>
              </a:spcAft>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Correction </a:t>
            </a:r>
            <a:r>
              <a:rPr lang="fr-BE" sz="2400" dirty="0" err="1"/>
              <a:t>Form</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ICT Info Session Changes </a:t>
            </a:r>
            <a:endParaRPr lang="fr-BE" sz="2400" cap="all" dirty="0">
              <a:latin typeface="+mn-lt"/>
              <a:cs typeface="+mn-cs"/>
            </a:endParaRPr>
          </a:p>
          <a:p>
            <a:pPr marL="17100" algn="l">
              <a:lnSpc>
                <a:spcPct val="100000"/>
              </a:lnSpc>
              <a:spcBef>
                <a:spcPts val="0"/>
              </a:spcBef>
              <a:spcAft>
                <a:spcPts val="600"/>
              </a:spcAft>
            </a:pPr>
            <a:endParaRPr lang="fr-BE" sz="2400" cap="all" dirty="0">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latin typeface="+mn-lt"/>
                <a:cs typeface="+mn-cs"/>
              </a:rPr>
              <a:t>Updates and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r>
              <a:rPr lang="fr-BE" sz="2400" dirty="0" err="1">
                <a:solidFill>
                  <a:schemeClr val="tx1"/>
                </a:solidFill>
                <a:latin typeface="+mn-lt"/>
                <a:cs typeface="+mn-cs"/>
              </a:rPr>
              <a:t>Logical</a:t>
            </a:r>
            <a:r>
              <a:rPr lang="fr-BE" sz="2400" dirty="0">
                <a:solidFill>
                  <a:schemeClr val="tx1"/>
                </a:solidFill>
                <a:latin typeface="+mn-lt"/>
                <a:cs typeface="+mn-cs"/>
              </a:rPr>
              <a:t> </a:t>
            </a:r>
            <a:r>
              <a:rPr lang="fr-BE" sz="2400" dirty="0" err="1">
                <a:solidFill>
                  <a:schemeClr val="tx1"/>
                </a:solidFill>
                <a:latin typeface="+mn-lt"/>
                <a:cs typeface="+mn-cs"/>
              </a:rPr>
              <a:t>Names</a:t>
            </a:r>
            <a:endParaRPr lang="fr-BE" sz="2400" dirty="0">
              <a:solidFill>
                <a:schemeClr val="tx1"/>
              </a:solidFill>
              <a:latin typeface="+mn-lt"/>
              <a:cs typeface="+mn-cs"/>
            </a:endParaRPr>
          </a:p>
          <a:p>
            <a:pPr marL="17100" algn="l">
              <a:lnSpc>
                <a:spcPct val="100000"/>
              </a:lnSpc>
              <a:spcBef>
                <a:spcPts val="0"/>
              </a:spcBef>
              <a:spcAft>
                <a:spcPts val="600"/>
              </a:spcAft>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Correction </a:t>
            </a:r>
            <a:r>
              <a:rPr lang="fr-BE" sz="2400" dirty="0" err="1"/>
              <a:t>Form</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ICT Info Session Changes </a:t>
            </a:r>
            <a:endParaRPr lang="fr-BE" sz="2400" cap="all" dirty="0">
              <a:latin typeface="+mn-lt"/>
              <a:cs typeface="+mn-cs"/>
            </a:endParaRPr>
          </a:p>
          <a:p>
            <a:pPr marL="17100" algn="l">
              <a:lnSpc>
                <a:spcPct val="100000"/>
              </a:lnSpc>
              <a:spcBef>
                <a:spcPts val="0"/>
              </a:spcBef>
              <a:spcAft>
                <a:spcPts val="600"/>
              </a:spcAft>
            </a:pPr>
            <a:endParaRPr lang="fr-BE" sz="2400" cap="all" dirty="0">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latin typeface="+mn-lt"/>
                <a:cs typeface="+mn-cs"/>
              </a:rPr>
              <a:t>Updates and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8326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DA9CB-3F5B-6477-7ABE-947DA2508058}"/>
              </a:ext>
            </a:extLst>
          </p:cNvPr>
          <p:cNvSpPr>
            <a:spLocks noGrp="1"/>
          </p:cNvSpPr>
          <p:nvPr>
            <p:ph type="title"/>
          </p:nvPr>
        </p:nvSpPr>
        <p:spPr/>
        <p:txBody>
          <a:bodyPr/>
          <a:lstStyle/>
          <a:p>
            <a:r>
              <a:rPr lang="en-IE" dirty="0"/>
              <a:t>LOGICAL NAMES - BACKGROUND</a:t>
            </a:r>
          </a:p>
        </p:txBody>
      </p:sp>
      <p:sp>
        <p:nvSpPr>
          <p:cNvPr id="5" name="Content Placeholder 4">
            <a:extLst>
              <a:ext uri="{FF2B5EF4-FFF2-40B4-BE49-F238E27FC236}">
                <a16:creationId xmlns:a16="http://schemas.microsoft.com/office/drawing/2014/main" id="{BA655EA1-E3EC-1168-33CA-6698F59CF3FC}"/>
              </a:ext>
            </a:extLst>
          </p:cNvPr>
          <p:cNvSpPr>
            <a:spLocks noGrp="1"/>
          </p:cNvSpPr>
          <p:nvPr>
            <p:ph idx="1"/>
          </p:nvPr>
        </p:nvSpPr>
        <p:spPr/>
        <p:txBody>
          <a:bodyPr/>
          <a:lstStyle/>
          <a:p>
            <a:pPr marL="342900" indent="-342900">
              <a:buFont typeface="Arial" panose="020B0604020202020204" pitchFamily="34" charset="0"/>
              <a:buChar char="•"/>
            </a:pPr>
            <a:r>
              <a:rPr lang="en-US" dirty="0"/>
              <a:t>Healthdata.be selected the clinical building blocks (CBB’s) as the logical data model for its data collections. </a:t>
            </a:r>
          </a:p>
          <a:p>
            <a:pPr marL="342900" indent="-342900">
              <a:buFont typeface="Arial" panose="020B0604020202020204" pitchFamily="34" charset="0"/>
              <a:buChar char="•"/>
            </a:pPr>
            <a:r>
              <a:rPr lang="en-US" dirty="0"/>
              <a:t>In these CBB’s, each variable has a logical name, which is human readable. Moreover, these CBB’s are translated in HL7 FHIR resources and profiles, inheriting this logical human readable name. </a:t>
            </a:r>
          </a:p>
          <a:p>
            <a:pPr marL="342900" indent="-342900">
              <a:buFont typeface="Arial" panose="020B0604020202020204" pitchFamily="34" charset="0"/>
              <a:buChar char="•"/>
            </a:pPr>
            <a:r>
              <a:rPr lang="en-US" dirty="0"/>
              <a:t>The vision is that if this catalogue of standard CBB’s is known by the ICT service providers, they can anticipate the future data collections by standardizing their queries on their owns systems. </a:t>
            </a:r>
          </a:p>
          <a:p>
            <a:r>
              <a:rPr lang="en-US" dirty="0"/>
              <a:t>The catalogue is available (https://simplifier.net/hdbe-r4-cbb/~resources?category=Profile)</a:t>
            </a:r>
            <a:endParaRPr lang="en-IE" dirty="0"/>
          </a:p>
        </p:txBody>
      </p:sp>
    </p:spTree>
    <p:extLst>
      <p:ext uri="{BB962C8B-B14F-4D97-AF65-F5344CB8AC3E}">
        <p14:creationId xmlns:p14="http://schemas.microsoft.com/office/powerpoint/2010/main" val="367455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C0E6-333C-BA28-0C9E-7FCF6BEA1BBD}"/>
              </a:ext>
            </a:extLst>
          </p:cNvPr>
          <p:cNvSpPr>
            <a:spLocks noGrp="1"/>
          </p:cNvSpPr>
          <p:nvPr>
            <p:ph type="title"/>
          </p:nvPr>
        </p:nvSpPr>
        <p:spPr/>
        <p:txBody>
          <a:bodyPr/>
          <a:lstStyle/>
          <a:p>
            <a:r>
              <a:rPr lang="en-IE" dirty="0"/>
              <a:t>LOGICAL NAMES - EXAMPLE</a:t>
            </a:r>
          </a:p>
        </p:txBody>
      </p:sp>
      <p:sp>
        <p:nvSpPr>
          <p:cNvPr id="3" name="Content Placeholder 2">
            <a:extLst>
              <a:ext uri="{FF2B5EF4-FFF2-40B4-BE49-F238E27FC236}">
                <a16:creationId xmlns:a16="http://schemas.microsoft.com/office/drawing/2014/main" id="{BC4334FD-E348-FD39-0AFE-3DD47A9D9237}"/>
              </a:ext>
            </a:extLst>
          </p:cNvPr>
          <p:cNvSpPr>
            <a:spLocks noGrp="1"/>
          </p:cNvSpPr>
          <p:nvPr>
            <p:ph idx="1"/>
          </p:nvPr>
        </p:nvSpPr>
        <p:spPr/>
        <p:txBody>
          <a:bodyPr/>
          <a:lstStyle/>
          <a:p>
            <a:r>
              <a:rPr lang="en-IE" b="0" i="0" dirty="0">
                <a:solidFill>
                  <a:srgbClr val="000000"/>
                </a:solidFill>
                <a:effectLst/>
                <a:latin typeface="+mj-lt"/>
              </a:rPr>
              <a:t>Healthdata.be would like to use LOGICAL names (</a:t>
            </a:r>
            <a:r>
              <a:rPr lang="en-IE" b="0" i="0" dirty="0" err="1">
                <a:solidFill>
                  <a:srgbClr val="000000"/>
                </a:solidFill>
                <a:effectLst/>
                <a:latin typeface="+mj-lt"/>
              </a:rPr>
              <a:t>eg.</a:t>
            </a:r>
            <a:r>
              <a:rPr lang="en-IE" b="0" i="0" dirty="0">
                <a:solidFill>
                  <a:srgbClr val="000000"/>
                </a:solidFill>
                <a:effectLst/>
                <a:latin typeface="+mj-lt"/>
              </a:rPr>
              <a:t> </a:t>
            </a:r>
            <a:r>
              <a:rPr lang="en-IE" b="0" i="0" dirty="0" err="1">
                <a:solidFill>
                  <a:srgbClr val="000000"/>
                </a:solidFill>
                <a:effectLst/>
                <a:latin typeface="+mj-lt"/>
              </a:rPr>
              <a:t>HealthcareProviderIdentificationNumber</a:t>
            </a:r>
            <a:r>
              <a:rPr lang="en-IE" b="0" i="0" dirty="0">
                <a:solidFill>
                  <a:srgbClr val="000000"/>
                </a:solidFill>
                <a:effectLst/>
                <a:latin typeface="+mj-lt"/>
              </a:rPr>
              <a:t>) in csv submission, </a:t>
            </a:r>
            <a:r>
              <a:rPr lang="en-IE" b="0" i="0" dirty="0" err="1">
                <a:solidFill>
                  <a:srgbClr val="000000"/>
                </a:solidFill>
                <a:effectLst/>
                <a:latin typeface="+mj-lt"/>
              </a:rPr>
              <a:t>json</a:t>
            </a:r>
            <a:r>
              <a:rPr lang="en-IE" b="0" i="0" dirty="0">
                <a:solidFill>
                  <a:srgbClr val="000000"/>
                </a:solidFill>
                <a:effectLst/>
                <a:latin typeface="+mj-lt"/>
              </a:rPr>
              <a:t> submission, and form rendering </a:t>
            </a:r>
            <a:r>
              <a:rPr lang="en-IE" b="0" i="0" dirty="0" err="1">
                <a:solidFill>
                  <a:srgbClr val="000000"/>
                </a:solidFill>
                <a:effectLst/>
                <a:latin typeface="+mj-lt"/>
              </a:rPr>
              <a:t>json</a:t>
            </a:r>
            <a:r>
              <a:rPr lang="en-IE" b="0" i="0" dirty="0">
                <a:solidFill>
                  <a:srgbClr val="000000"/>
                </a:solidFill>
                <a:effectLst/>
                <a:latin typeface="+mj-lt"/>
              </a:rPr>
              <a:t> schema, and NOT a TECHNICAL name (</a:t>
            </a:r>
            <a:r>
              <a:rPr lang="en-IE" b="0" i="0" dirty="0" err="1">
                <a:solidFill>
                  <a:srgbClr val="000000"/>
                </a:solidFill>
                <a:effectLst/>
                <a:latin typeface="+mj-lt"/>
              </a:rPr>
              <a:t>eg.</a:t>
            </a:r>
            <a:r>
              <a:rPr lang="en-IE" b="0" i="0" dirty="0">
                <a:solidFill>
                  <a:srgbClr val="000000"/>
                </a:solidFill>
                <a:effectLst/>
                <a:latin typeface="+mj-lt"/>
              </a:rPr>
              <a:t> ‘CD_PERFMR_HCO_NIHDI’).</a:t>
            </a:r>
          </a:p>
          <a:p>
            <a:endParaRPr lang="en-IE" dirty="0">
              <a:solidFill>
                <a:srgbClr val="000000"/>
              </a:solidFill>
              <a:latin typeface="+mj-lt"/>
            </a:endParaRPr>
          </a:p>
          <a:p>
            <a:r>
              <a:rPr lang="en-US" b="0" i="0" dirty="0">
                <a:solidFill>
                  <a:srgbClr val="000000"/>
                </a:solidFill>
                <a:effectLst/>
                <a:latin typeface="+mj-lt"/>
              </a:rPr>
              <a:t>Healthdata.be does not want to impose </a:t>
            </a:r>
            <a:r>
              <a:rPr lang="en-US" b="0" i="0" dirty="0" err="1">
                <a:solidFill>
                  <a:srgbClr val="000000"/>
                </a:solidFill>
                <a:effectLst/>
                <a:latin typeface="+mj-lt"/>
              </a:rPr>
              <a:t>datawarehouse</a:t>
            </a:r>
            <a:r>
              <a:rPr lang="en-US" b="0" i="0" dirty="0">
                <a:solidFill>
                  <a:srgbClr val="000000"/>
                </a:solidFill>
                <a:effectLst/>
                <a:latin typeface="+mj-lt"/>
              </a:rPr>
              <a:t> conventions to the operational clinical systems. </a:t>
            </a:r>
          </a:p>
          <a:p>
            <a:endParaRPr lang="en-US" dirty="0">
              <a:solidFill>
                <a:srgbClr val="000000"/>
              </a:solidFill>
              <a:latin typeface="+mj-lt"/>
            </a:endParaRPr>
          </a:p>
          <a:p>
            <a:r>
              <a:rPr lang="en-US" dirty="0">
                <a:solidFill>
                  <a:srgbClr val="000000"/>
                </a:solidFill>
                <a:latin typeface="+mj-lt"/>
              </a:rPr>
              <a:t>We would like to understand what the impact would be to all Data providers first before we move forward with this solution. </a:t>
            </a:r>
            <a:endParaRPr lang="en-IE" dirty="0">
              <a:latin typeface="+mj-lt"/>
            </a:endParaRPr>
          </a:p>
        </p:txBody>
      </p:sp>
    </p:spTree>
    <p:extLst>
      <p:ext uri="{BB962C8B-B14F-4D97-AF65-F5344CB8AC3E}">
        <p14:creationId xmlns:p14="http://schemas.microsoft.com/office/powerpoint/2010/main" val="424241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r>
              <a:rPr lang="fr-BE" sz="2400" dirty="0" err="1">
                <a:solidFill>
                  <a:srgbClr val="FFFFFF"/>
                </a:solidFill>
                <a:latin typeface="+mn-lt"/>
                <a:cs typeface="+mn-cs"/>
              </a:rPr>
              <a:t>Logical</a:t>
            </a:r>
            <a:r>
              <a:rPr lang="fr-BE" sz="2400" dirty="0">
                <a:solidFill>
                  <a:srgbClr val="FFFFFF"/>
                </a:solidFill>
                <a:latin typeface="+mn-lt"/>
                <a:cs typeface="+mn-cs"/>
              </a:rPr>
              <a:t> </a:t>
            </a:r>
            <a:r>
              <a:rPr lang="fr-BE" sz="2400" dirty="0" err="1">
                <a:solidFill>
                  <a:srgbClr val="FFFFFF"/>
                </a:solidFill>
                <a:latin typeface="+mn-lt"/>
                <a:cs typeface="+mn-cs"/>
              </a:rPr>
              <a:t>Names</a:t>
            </a:r>
            <a:endParaRPr lang="fr-BE" sz="2400" dirty="0">
              <a:solidFill>
                <a:srgbClr val="FFFFFF"/>
              </a:solidFill>
              <a:latin typeface="+mn-lt"/>
              <a:cs typeface="+mn-cs"/>
            </a:endParaRPr>
          </a:p>
          <a:p>
            <a:pPr marL="17100" algn="l">
              <a:lnSpc>
                <a:spcPct val="100000"/>
              </a:lnSpc>
              <a:spcBef>
                <a:spcPts val="0"/>
              </a:spcBef>
              <a:spcAft>
                <a:spcPts val="600"/>
              </a:spcAft>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solidFill>
                  <a:schemeClr val="tx1"/>
                </a:solidFill>
              </a:rPr>
              <a:t>Correction </a:t>
            </a:r>
            <a:r>
              <a:rPr lang="fr-BE" sz="2400" dirty="0" err="1">
                <a:solidFill>
                  <a:schemeClr val="tx1"/>
                </a:solidFill>
              </a:rPr>
              <a:t>Form</a:t>
            </a:r>
            <a:endParaRPr lang="fr-BE" sz="2400" dirty="0">
              <a:solidFill>
                <a:schemeClr val="tx1"/>
              </a:solidFill>
            </a:endParaRPr>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ICT Info Session Changes </a:t>
            </a:r>
            <a:endParaRPr lang="fr-BE" sz="2400" cap="all" dirty="0">
              <a:latin typeface="+mn-lt"/>
              <a:cs typeface="+mn-cs"/>
            </a:endParaRPr>
          </a:p>
          <a:p>
            <a:pPr marL="17100" algn="l">
              <a:lnSpc>
                <a:spcPct val="100000"/>
              </a:lnSpc>
              <a:spcBef>
                <a:spcPts val="0"/>
              </a:spcBef>
              <a:spcAft>
                <a:spcPts val="600"/>
              </a:spcAft>
            </a:pPr>
            <a:endParaRPr lang="fr-BE" sz="2400" cap="all" dirty="0">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latin typeface="+mn-lt"/>
                <a:cs typeface="+mn-cs"/>
              </a:rPr>
              <a:t>Updates and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91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9C30C3-AC2E-B85E-9512-8DF466D095A2}"/>
              </a:ext>
            </a:extLst>
          </p:cNvPr>
          <p:cNvSpPr>
            <a:spLocks noGrp="1"/>
          </p:cNvSpPr>
          <p:nvPr>
            <p:ph type="body" idx="1"/>
          </p:nvPr>
        </p:nvSpPr>
        <p:spPr/>
        <p:txBody>
          <a:bodyPr/>
          <a:lstStyle/>
          <a:p>
            <a:r>
              <a:rPr lang="en-IE" dirty="0"/>
              <a:t>Bi-Weekly</a:t>
            </a:r>
          </a:p>
        </p:txBody>
      </p:sp>
      <p:sp>
        <p:nvSpPr>
          <p:cNvPr id="2" name="Title 1">
            <a:extLst>
              <a:ext uri="{FF2B5EF4-FFF2-40B4-BE49-F238E27FC236}">
                <a16:creationId xmlns:a16="http://schemas.microsoft.com/office/drawing/2014/main" id="{8DFE0EC3-6D43-933C-9DA6-7CF6C259E66A}"/>
              </a:ext>
            </a:extLst>
          </p:cNvPr>
          <p:cNvSpPr>
            <a:spLocks noGrp="1"/>
          </p:cNvSpPr>
          <p:nvPr>
            <p:ph type="title"/>
          </p:nvPr>
        </p:nvSpPr>
        <p:spPr>
          <a:xfrm>
            <a:off x="543195" y="283535"/>
            <a:ext cx="11267804" cy="990600"/>
          </a:xfrm>
        </p:spPr>
        <p:txBody>
          <a:bodyPr/>
          <a:lstStyle/>
          <a:p>
            <a:r>
              <a:rPr lang="en-GB" dirty="0"/>
              <a:t>Discovered Quality Issues</a:t>
            </a:r>
            <a:endParaRPr lang="en-IE" dirty="0"/>
          </a:p>
        </p:txBody>
      </p:sp>
      <p:sp>
        <p:nvSpPr>
          <p:cNvPr id="6" name="Content Placeholder 5">
            <a:extLst>
              <a:ext uri="{FF2B5EF4-FFF2-40B4-BE49-F238E27FC236}">
                <a16:creationId xmlns:a16="http://schemas.microsoft.com/office/drawing/2014/main" id="{55FAD12B-D7E3-C4B4-EBC1-77063497068C}"/>
              </a:ext>
            </a:extLst>
          </p:cNvPr>
          <p:cNvSpPr>
            <a:spLocks noGrp="1"/>
          </p:cNvSpPr>
          <p:nvPr>
            <p:ph sz="half" idx="11"/>
          </p:nvPr>
        </p:nvSpPr>
        <p:spPr/>
        <p:txBody>
          <a:bodyPr/>
          <a:lstStyle/>
          <a:p>
            <a:r>
              <a:rPr lang="en-IE" dirty="0"/>
              <a:t>ICT Info session is now Bi-weekly</a:t>
            </a:r>
          </a:p>
        </p:txBody>
      </p:sp>
      <p:pic>
        <p:nvPicPr>
          <p:cNvPr id="9" name="Picture 2" descr="Common Examples of Social Issues | YourDictionary">
            <a:extLst>
              <a:ext uri="{FF2B5EF4-FFF2-40B4-BE49-F238E27FC236}">
                <a16:creationId xmlns:a16="http://schemas.microsoft.com/office/drawing/2014/main" id="{A16261F8-52D0-4CE3-B0BF-AA5E07F51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498779"/>
            <a:ext cx="6007824" cy="40809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EB48DA-DA9C-4B17-8275-12FEE0BC7481}"/>
              </a:ext>
            </a:extLst>
          </p:cNvPr>
          <p:cNvSpPr/>
          <p:nvPr/>
        </p:nvSpPr>
        <p:spPr>
          <a:xfrm>
            <a:off x="5024387" y="6525928"/>
            <a:ext cx="914400" cy="91440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a:noFill/>
              </a:ln>
              <a:solidFill>
                <a:schemeClr val="accent1"/>
              </a:solidFill>
            </a:endParaRPr>
          </a:p>
        </p:txBody>
      </p:sp>
      <p:sp>
        <p:nvSpPr>
          <p:cNvPr id="15" name="Content Placeholder 2">
            <a:extLst>
              <a:ext uri="{FF2B5EF4-FFF2-40B4-BE49-F238E27FC236}">
                <a16:creationId xmlns:a16="http://schemas.microsoft.com/office/drawing/2014/main" id="{23965967-219B-4AC0-B15F-A1BF61DC19F6}"/>
              </a:ext>
            </a:extLst>
          </p:cNvPr>
          <p:cNvSpPr txBox="1">
            <a:spLocks/>
          </p:cNvSpPr>
          <p:nvPr/>
        </p:nvSpPr>
        <p:spPr>
          <a:xfrm>
            <a:off x="6791440" y="1484784"/>
            <a:ext cx="5040560" cy="4094922"/>
          </a:xfrm>
          <a:prstGeom prst="rect">
            <a:avLst/>
          </a:prstGeom>
        </p:spPr>
        <p:txBody>
          <a:bodyPr vert="horz" lIns="91440" tIns="45720" rIns="91440" bIns="45720" rtlCol="0">
            <a:normAutofit fontScale="92500" lnSpcReduction="10000"/>
          </a:bodyPr>
          <a:lstStyle>
            <a:lvl1pPr marL="180000" indent="-180000" algn="l" defTabSz="457200" rtl="0" eaLnBrk="1" latinLnBrk="0" hangingPunct="1">
              <a:spcBef>
                <a:spcPct val="20000"/>
              </a:spcBef>
              <a:buClr>
                <a:schemeClr val="accent1"/>
              </a:buClr>
              <a:buFont typeface="Arial" panose="020B0604020202020204" pitchFamily="34" charset="0"/>
              <a:buChar char="•"/>
              <a:defRPr sz="2250" b="1" kern="1200">
                <a:solidFill>
                  <a:schemeClr val="accent1"/>
                </a:solidFill>
                <a:latin typeface="Arial"/>
                <a:ea typeface="+mn-ea"/>
                <a:cs typeface="Arial"/>
              </a:defRPr>
            </a:lvl1pPr>
            <a:lvl2pPr marL="360000" indent="-180000" algn="l" defTabSz="457200" rtl="0" eaLnBrk="1" latinLnBrk="0" hangingPunct="1">
              <a:spcBef>
                <a:spcPct val="20000"/>
              </a:spcBef>
              <a:buClr>
                <a:schemeClr val="accent1"/>
              </a:buClr>
              <a:buFont typeface="Arial"/>
              <a:buChar char="•"/>
              <a:defRPr sz="2250" b="0" kern="1200">
                <a:solidFill>
                  <a:schemeClr val="tx2"/>
                </a:solidFill>
                <a:latin typeface="Arial"/>
                <a:ea typeface="+mn-ea"/>
                <a:cs typeface="Arial"/>
              </a:defRPr>
            </a:lvl2pPr>
            <a:lvl3pPr marL="540000" indent="-180000" algn="l" defTabSz="457200" rtl="0" eaLnBrk="1" latinLnBrk="0" hangingPunct="1">
              <a:spcBef>
                <a:spcPct val="20000"/>
              </a:spcBef>
              <a:buClr>
                <a:schemeClr val="accent1"/>
              </a:buClr>
              <a:buFont typeface="Arial"/>
              <a:buChar char="•"/>
              <a:defRPr sz="2000" b="0" kern="1200">
                <a:solidFill>
                  <a:schemeClr val="tx2"/>
                </a:solidFill>
                <a:latin typeface="Arial"/>
                <a:ea typeface="+mn-ea"/>
                <a:cs typeface="Arial"/>
              </a:defRPr>
            </a:lvl3pPr>
            <a:lvl4pPr marL="720000" indent="-180000" algn="l" defTabSz="457200" rtl="0" eaLnBrk="1" latinLnBrk="0" hangingPunct="1">
              <a:spcBef>
                <a:spcPct val="20000"/>
              </a:spcBef>
              <a:buClr>
                <a:schemeClr val="accent1"/>
              </a:buClr>
              <a:buFont typeface="Arial"/>
              <a:buChar char="•"/>
              <a:defRPr sz="2000" kern="1200">
                <a:solidFill>
                  <a:schemeClr val="tx2"/>
                </a:solidFill>
                <a:latin typeface="Arial"/>
                <a:ea typeface="+mn-ea"/>
                <a:cs typeface="Arial"/>
              </a:defRPr>
            </a:lvl4pPr>
            <a:lvl5pPr marL="900000" indent="-180000" algn="l" defTabSz="457200" rtl="0" eaLnBrk="1" latinLnBrk="0" hangingPunct="1">
              <a:spcBef>
                <a:spcPct val="20000"/>
              </a:spcBef>
              <a:buClr>
                <a:schemeClr val="accent1"/>
              </a:buClr>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dirty="0">
                <a:solidFill>
                  <a:schemeClr val="tx1"/>
                </a:solidFill>
              </a:rPr>
              <a:t>Current set up of the correction form in A2 does not conform with expectations </a:t>
            </a:r>
          </a:p>
          <a:p>
            <a:pPr marL="342900" indent="-342900">
              <a:buFontTx/>
              <a:buChar char="-"/>
            </a:pPr>
            <a:r>
              <a:rPr lang="en-US" b="0" dirty="0">
                <a:solidFill>
                  <a:schemeClr val="tx1"/>
                </a:solidFill>
              </a:rPr>
              <a:t>Solution does not align with focus on S2S and CSV transfer</a:t>
            </a:r>
          </a:p>
          <a:p>
            <a:pPr marL="342900" indent="-342900">
              <a:buFontTx/>
              <a:buChar char="-"/>
            </a:pPr>
            <a:r>
              <a:rPr lang="en-US" b="0" dirty="0">
                <a:solidFill>
                  <a:schemeClr val="tx1"/>
                </a:solidFill>
              </a:rPr>
              <a:t>Planned functionalities don’t match with functional expectations</a:t>
            </a:r>
          </a:p>
          <a:p>
            <a:pPr marL="342900" indent="-342900">
              <a:buFontTx/>
              <a:buChar char="-"/>
            </a:pPr>
            <a:r>
              <a:rPr lang="en-US" b="0" dirty="0">
                <a:solidFill>
                  <a:schemeClr val="tx1"/>
                </a:solidFill>
              </a:rPr>
              <a:t>Review by major stakeholders revealed several key issues in need of solution</a:t>
            </a:r>
          </a:p>
          <a:p>
            <a:pPr marL="342900" indent="-342900">
              <a:buFontTx/>
              <a:buChar char="-"/>
            </a:pPr>
            <a:endParaRPr lang="en-US" dirty="0"/>
          </a:p>
          <a:p>
            <a:r>
              <a:rPr lang="en-US" dirty="0">
                <a:solidFill>
                  <a:srgbClr val="FF0000"/>
                </a:solidFill>
              </a:rPr>
              <a:t>Correction form is being reworked</a:t>
            </a:r>
          </a:p>
        </p:txBody>
      </p:sp>
    </p:spTree>
    <p:extLst>
      <p:ext uri="{BB962C8B-B14F-4D97-AF65-F5344CB8AC3E}">
        <p14:creationId xmlns:p14="http://schemas.microsoft.com/office/powerpoint/2010/main" val="349466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0EC3-6D43-933C-9DA6-7CF6C259E66A}"/>
              </a:ext>
            </a:extLst>
          </p:cNvPr>
          <p:cNvSpPr>
            <a:spLocks noGrp="1"/>
          </p:cNvSpPr>
          <p:nvPr>
            <p:ph type="title"/>
          </p:nvPr>
        </p:nvSpPr>
        <p:spPr/>
        <p:txBody>
          <a:bodyPr/>
          <a:lstStyle/>
          <a:p>
            <a:r>
              <a:rPr lang="en-IE" dirty="0"/>
              <a:t>CORRECTION FORM</a:t>
            </a:r>
          </a:p>
        </p:txBody>
      </p:sp>
      <p:sp>
        <p:nvSpPr>
          <p:cNvPr id="3" name="Content Placeholder 2">
            <a:extLst>
              <a:ext uri="{FF2B5EF4-FFF2-40B4-BE49-F238E27FC236}">
                <a16:creationId xmlns:a16="http://schemas.microsoft.com/office/drawing/2014/main" id="{C08D9C97-9D15-FD8F-962D-E597F6F6B9F1}"/>
              </a:ext>
            </a:extLst>
          </p:cNvPr>
          <p:cNvSpPr>
            <a:spLocks noGrp="1"/>
          </p:cNvSpPr>
          <p:nvPr>
            <p:ph idx="1"/>
          </p:nvPr>
        </p:nvSpPr>
        <p:spPr>
          <a:xfrm>
            <a:off x="343105" y="1472771"/>
            <a:ext cx="11271249" cy="4288932"/>
          </a:xfrm>
        </p:spPr>
        <p:txBody>
          <a:bodyPr>
            <a:normAutofit fontScale="92500"/>
          </a:bodyPr>
          <a:lstStyle/>
          <a:p>
            <a:r>
              <a:rPr lang="en-US" b="1" dirty="0"/>
              <a:t>Current Situation</a:t>
            </a:r>
          </a:p>
          <a:p>
            <a:pPr marL="342900" indent="-342900">
              <a:lnSpc>
                <a:spcPct val="150000"/>
              </a:lnSpc>
              <a:buFont typeface="Arial" panose="020B0604020202020204" pitchFamily="34" charset="0"/>
              <a:buChar char="•"/>
            </a:pPr>
            <a:r>
              <a:rPr lang="en-US" dirty="0"/>
              <a:t>The correction form is a generic form via which the DP can initiate a correction for a submitted registration</a:t>
            </a:r>
          </a:p>
          <a:p>
            <a:pPr marL="342900" indent="-342900">
              <a:lnSpc>
                <a:spcPct val="150000"/>
              </a:lnSpc>
              <a:buFont typeface="Arial" panose="020B0604020202020204" pitchFamily="34" charset="0"/>
              <a:buChar char="•"/>
            </a:pPr>
            <a:r>
              <a:rPr lang="en-US" dirty="0"/>
              <a:t>Available for all projects</a:t>
            </a:r>
          </a:p>
          <a:p>
            <a:pPr marL="342900" indent="-342900">
              <a:lnSpc>
                <a:spcPct val="150000"/>
              </a:lnSpc>
              <a:buFont typeface="Arial" panose="020B0604020202020204" pitchFamily="34" charset="0"/>
              <a:buChar char="•"/>
            </a:pPr>
            <a:r>
              <a:rPr lang="en-US" dirty="0"/>
              <a:t>The correction form includes a limited number of fields (up to 3) and a comment</a:t>
            </a:r>
          </a:p>
          <a:p>
            <a:pPr marL="342900" indent="-342900">
              <a:lnSpc>
                <a:spcPct val="150000"/>
              </a:lnSpc>
              <a:buFont typeface="Arial" panose="020B0604020202020204" pitchFamily="34" charset="0"/>
              <a:buChar char="•"/>
            </a:pPr>
            <a:r>
              <a:rPr lang="en-US" dirty="0"/>
              <a:t>The correction is supporting simple fields : Single Value List, multiple value, date field, number field and text Field. Complex fields like repeatable with many fields are not supported</a:t>
            </a:r>
          </a:p>
          <a:p>
            <a:pPr marL="342900" indent="-342900">
              <a:lnSpc>
                <a:spcPct val="150000"/>
              </a:lnSpc>
              <a:buFont typeface="Arial" panose="020B0604020202020204" pitchFamily="34" charset="0"/>
              <a:buChar char="•"/>
            </a:pPr>
            <a:r>
              <a:rPr lang="en-US" dirty="0"/>
              <a:t>Validation rules are not working in correction form because it’s a generic form for all DCDs</a:t>
            </a:r>
          </a:p>
          <a:p>
            <a:pPr marL="342900" indent="-342900">
              <a:lnSpc>
                <a:spcPct val="150000"/>
              </a:lnSpc>
              <a:buFont typeface="Arial" panose="020B0604020202020204" pitchFamily="34" charset="0"/>
              <a:buChar char="•"/>
            </a:pPr>
            <a:r>
              <a:rPr lang="en-US" dirty="0"/>
              <a:t>The correction form has already been disabled</a:t>
            </a:r>
          </a:p>
          <a:p>
            <a:pPr>
              <a:lnSpc>
                <a:spcPct val="150000"/>
              </a:lnSpc>
            </a:pPr>
            <a:endParaRPr lang="en-US" dirty="0"/>
          </a:p>
        </p:txBody>
      </p:sp>
    </p:spTree>
    <p:extLst>
      <p:ext uri="{BB962C8B-B14F-4D97-AF65-F5344CB8AC3E}">
        <p14:creationId xmlns:p14="http://schemas.microsoft.com/office/powerpoint/2010/main" val="4291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33675-BDC4-79E1-ACBB-D5183CC9883B}"/>
              </a:ext>
            </a:extLst>
          </p:cNvPr>
          <p:cNvSpPr>
            <a:spLocks noGrp="1"/>
          </p:cNvSpPr>
          <p:nvPr>
            <p:ph type="title"/>
          </p:nvPr>
        </p:nvSpPr>
        <p:spPr/>
        <p:txBody>
          <a:bodyPr/>
          <a:lstStyle/>
          <a:p>
            <a:r>
              <a:rPr lang="en-IE" dirty="0"/>
              <a:t>CORRECTION FORM</a:t>
            </a:r>
            <a:endParaRPr lang="fr-BE" dirty="0"/>
          </a:p>
        </p:txBody>
      </p:sp>
      <p:sp>
        <p:nvSpPr>
          <p:cNvPr id="3" name="Espace réservé du contenu 2">
            <a:extLst>
              <a:ext uri="{FF2B5EF4-FFF2-40B4-BE49-F238E27FC236}">
                <a16:creationId xmlns:a16="http://schemas.microsoft.com/office/drawing/2014/main" id="{57783215-8AF0-F6A8-0C19-A5BC14AC0060}"/>
              </a:ext>
            </a:extLst>
          </p:cNvPr>
          <p:cNvSpPr>
            <a:spLocks noGrp="1"/>
          </p:cNvSpPr>
          <p:nvPr>
            <p:ph idx="1"/>
          </p:nvPr>
        </p:nvSpPr>
        <p:spPr>
          <a:xfrm>
            <a:off x="308008" y="1136073"/>
            <a:ext cx="11502991" cy="4969163"/>
          </a:xfrm>
        </p:spPr>
        <p:txBody>
          <a:bodyPr>
            <a:normAutofit/>
          </a:bodyPr>
          <a:lstStyle/>
          <a:p>
            <a:pPr>
              <a:lnSpc>
                <a:spcPct val="220000"/>
              </a:lnSpc>
            </a:pPr>
            <a:r>
              <a:rPr lang="en-US" b="1" dirty="0"/>
              <a:t>Impact</a:t>
            </a:r>
          </a:p>
          <a:p>
            <a:pPr marL="342900" indent="-342900">
              <a:buFont typeface="Arial" panose="020B0604020202020204" pitchFamily="34" charset="0"/>
              <a:buChar char="•"/>
            </a:pPr>
            <a:r>
              <a:rPr lang="en-US" dirty="0"/>
              <a:t>Currently, the correction form is the only process available on Arch2.0 allowing the DP to initiate a correction for submitted registrations</a:t>
            </a:r>
          </a:p>
          <a:p>
            <a:pPr marL="342900" indent="-342900">
              <a:buFont typeface="Arial" panose="020B0604020202020204" pitchFamily="34" charset="0"/>
              <a:buChar char="•"/>
            </a:pPr>
            <a:r>
              <a:rPr lang="en-US" dirty="0"/>
              <a:t>It will not be possible anymore to fix submitted data after disabling correction form via the HD4DP2 application</a:t>
            </a:r>
            <a:br>
              <a:rPr lang="en-US" dirty="0"/>
            </a:br>
            <a:endParaRPr lang="en-US" dirty="0"/>
          </a:p>
          <a:p>
            <a:r>
              <a:rPr lang="en-US" b="1" dirty="0"/>
              <a:t>Next Steps</a:t>
            </a:r>
          </a:p>
          <a:p>
            <a:pPr marL="342900" indent="-342900">
              <a:buFont typeface="Arial" panose="020B0604020202020204" pitchFamily="34" charset="0"/>
              <a:buChar char="•"/>
            </a:pPr>
            <a:r>
              <a:rPr lang="en-US" dirty="0"/>
              <a:t>Reviewing the whole correction form process</a:t>
            </a:r>
          </a:p>
          <a:p>
            <a:pPr marL="342900" indent="-342900">
              <a:buFont typeface="Arial" panose="020B0604020202020204" pitchFamily="34" charset="0"/>
              <a:buChar char="•"/>
            </a:pPr>
            <a:r>
              <a:rPr lang="en-US" dirty="0"/>
              <a:t>To correct the submitted registrations, the DP will need to resubmit the registration with the same business key</a:t>
            </a:r>
          </a:p>
          <a:p>
            <a:pPr marL="342900" indent="-342900">
              <a:buFont typeface="Arial" panose="020B0604020202020204" pitchFamily="34" charset="0"/>
              <a:buChar char="•"/>
            </a:pPr>
            <a:r>
              <a:rPr lang="en-US" dirty="0"/>
              <a:t>Analysis on the rework is ongoing. DP’s will be notified as soon as we have more information</a:t>
            </a:r>
          </a:p>
        </p:txBody>
      </p:sp>
    </p:spTree>
    <p:extLst>
      <p:ext uri="{BB962C8B-B14F-4D97-AF65-F5344CB8AC3E}">
        <p14:creationId xmlns:p14="http://schemas.microsoft.com/office/powerpoint/2010/main" val="361728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SC_PPT_EN</Template>
  <TotalTime>33521</TotalTime>
  <Words>711</Words>
  <Application>Microsoft Office PowerPoint</Application>
  <PresentationFormat>Breedbeeld</PresentationFormat>
  <Paragraphs>119</Paragraphs>
  <Slides>13</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Wingdings</vt:lpstr>
      <vt:lpstr>SC_theme</vt:lpstr>
      <vt:lpstr>Healthdata.be</vt:lpstr>
      <vt:lpstr>Agenda</vt:lpstr>
      <vt:lpstr>Agenda</vt:lpstr>
      <vt:lpstr>LOGICAL NAMES - BACKGROUND</vt:lpstr>
      <vt:lpstr>LOGICAL NAMES - EXAMPLE</vt:lpstr>
      <vt:lpstr>Agenda</vt:lpstr>
      <vt:lpstr>Discovered Quality Issues</vt:lpstr>
      <vt:lpstr>CORRECTION FORM</vt:lpstr>
      <vt:lpstr>CORRECTION FORM</vt:lpstr>
      <vt:lpstr>Agenda</vt:lpstr>
      <vt:lpstr>ICT INFO SESSION CHANGES</vt:lpstr>
      <vt:lpstr>Agenda</vt:lpstr>
      <vt:lpstr>Example files: CSV &amp; API</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dc:creator>
  <cp:lastModifiedBy>Akki Weerakul</cp:lastModifiedBy>
  <cp:revision>953</cp:revision>
  <dcterms:created xsi:type="dcterms:W3CDTF">2018-09-19T06:42:22Z</dcterms:created>
  <dcterms:modified xsi:type="dcterms:W3CDTF">2023-11-17T08:56:35Z</dcterms:modified>
</cp:coreProperties>
</file>