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305" r:id="rId2"/>
    <p:sldId id="653" r:id="rId3"/>
    <p:sldId id="671" r:id="rId4"/>
    <p:sldId id="629" r:id="rId5"/>
    <p:sldId id="684" r:id="rId6"/>
    <p:sldId id="1380" r:id="rId7"/>
    <p:sldId id="1382" r:id="rId8"/>
    <p:sldId id="1383" r:id="rId9"/>
    <p:sldId id="678" r:id="rId10"/>
    <p:sldId id="1384" r:id="rId11"/>
    <p:sldId id="1385" r:id="rId12"/>
    <p:sldId id="1386" r:id="rId13"/>
    <p:sldId id="1387" r:id="rId14"/>
    <p:sldId id="1375" r:id="rId15"/>
    <p:sldId id="622" r:id="rId16"/>
    <p:sldId id="628" r:id="rId17"/>
    <p:sldId id="600" r:id="rId1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A41"/>
    <a:srgbClr val="39B54A"/>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84649" autoAdjust="0"/>
  </p:normalViewPr>
  <p:slideViewPr>
    <p:cSldViewPr snapToGrid="0" showGuides="1">
      <p:cViewPr varScale="1">
        <p:scale>
          <a:sx n="82" d="100"/>
          <a:sy n="82" d="100"/>
        </p:scale>
        <p:origin x="590" y="7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Blad1!$A$2:$A$9</c:f>
              <c:strCache>
                <c:ptCount val="8"/>
                <c:pt idx="0">
                  <c:v>01/09</c:v>
                </c:pt>
                <c:pt idx="1">
                  <c:v>08/09</c:v>
                </c:pt>
                <c:pt idx="2">
                  <c:v>15/09</c:v>
                </c:pt>
                <c:pt idx="3">
                  <c:v>22/09</c:v>
                </c:pt>
                <c:pt idx="4">
                  <c:v>29/09</c:v>
                </c:pt>
                <c:pt idx="5">
                  <c:v>06/09</c:v>
                </c:pt>
                <c:pt idx="6">
                  <c:v>13/09</c:v>
                </c:pt>
                <c:pt idx="7">
                  <c:v>20/10</c:v>
                </c:pt>
              </c:strCache>
            </c:strRef>
          </c:cat>
          <c:val>
            <c:numRef>
              <c:f>Blad1!$B$2:$B$9</c:f>
              <c:numCache>
                <c:formatCode>General</c:formatCode>
                <c:ptCount val="8"/>
                <c:pt idx="0">
                  <c:v>303</c:v>
                </c:pt>
                <c:pt idx="1">
                  <c:v>269</c:v>
                </c:pt>
                <c:pt idx="2">
                  <c:v>230</c:v>
                </c:pt>
                <c:pt idx="3">
                  <c:v>218</c:v>
                </c:pt>
                <c:pt idx="4">
                  <c:v>220</c:v>
                </c:pt>
                <c:pt idx="5">
                  <c:v>210</c:v>
                </c:pt>
                <c:pt idx="6">
                  <c:v>193</c:v>
                </c:pt>
                <c:pt idx="7">
                  <c:v>187</c:v>
                </c:pt>
              </c:numCache>
            </c:numRef>
          </c:val>
          <c:extLst>
            <c:ext xmlns:c16="http://schemas.microsoft.com/office/drawing/2014/chart" uri="{C3380CC4-5D6E-409C-BE32-E72D297353CC}">
              <c16:uniqueId val="{00000000-6C3F-4764-ADA4-72DF2BFC8128}"/>
            </c:ext>
          </c:extLst>
        </c:ser>
        <c:ser>
          <c:idx val="1"/>
          <c:order val="1"/>
          <c:tx>
            <c:strRef>
              <c:f>Blad1!$C$1</c:f>
              <c:strCache>
                <c:ptCount val="1"/>
                <c:pt idx="0">
                  <c:v>Requests</c:v>
                </c:pt>
              </c:strCache>
            </c:strRef>
          </c:tx>
          <c:spPr>
            <a:solidFill>
              <a:schemeClr val="accent2"/>
            </a:solidFill>
            <a:ln>
              <a:noFill/>
            </a:ln>
            <a:effectLst/>
          </c:spPr>
          <c:invertIfNegative val="0"/>
          <c:cat>
            <c:strRef>
              <c:f>Blad1!$A$2:$A$9</c:f>
              <c:strCache>
                <c:ptCount val="8"/>
                <c:pt idx="0">
                  <c:v>01/09</c:v>
                </c:pt>
                <c:pt idx="1">
                  <c:v>08/09</c:v>
                </c:pt>
                <c:pt idx="2">
                  <c:v>15/09</c:v>
                </c:pt>
                <c:pt idx="3">
                  <c:v>22/09</c:v>
                </c:pt>
                <c:pt idx="4">
                  <c:v>29/09</c:v>
                </c:pt>
                <c:pt idx="5">
                  <c:v>06/09</c:v>
                </c:pt>
                <c:pt idx="6">
                  <c:v>13/09</c:v>
                </c:pt>
                <c:pt idx="7">
                  <c:v>20/10</c:v>
                </c:pt>
              </c:strCache>
            </c:strRef>
          </c:cat>
          <c:val>
            <c:numRef>
              <c:f>Blad1!$C$2:$C$9</c:f>
              <c:numCache>
                <c:formatCode>General</c:formatCode>
                <c:ptCount val="8"/>
                <c:pt idx="0">
                  <c:v>332</c:v>
                </c:pt>
                <c:pt idx="1">
                  <c:v>303</c:v>
                </c:pt>
                <c:pt idx="2">
                  <c:v>306</c:v>
                </c:pt>
                <c:pt idx="3">
                  <c:v>311</c:v>
                </c:pt>
                <c:pt idx="4">
                  <c:v>326</c:v>
                </c:pt>
                <c:pt idx="5">
                  <c:v>305</c:v>
                </c:pt>
                <c:pt idx="6">
                  <c:v>360</c:v>
                </c:pt>
                <c:pt idx="7">
                  <c:v>336</c:v>
                </c:pt>
              </c:numCache>
            </c:numRef>
          </c:val>
          <c:extLst>
            <c:ext xmlns:c16="http://schemas.microsoft.com/office/drawing/2014/chart" uri="{C3380CC4-5D6E-409C-BE32-E72D297353CC}">
              <c16:uniqueId val="{00000001-6C3F-4764-ADA4-72DF2BFC8128}"/>
            </c:ext>
          </c:extLst>
        </c:ser>
        <c:dLbls>
          <c:showLegendKey val="0"/>
          <c:showVal val="0"/>
          <c:showCatName val="0"/>
          <c:showSerName val="0"/>
          <c:showPercent val="0"/>
          <c:showBubbleSize val="0"/>
        </c:dLbls>
        <c:gapWidth val="219"/>
        <c:overlap val="-27"/>
        <c:axId val="1897018736"/>
        <c:axId val="1912989200"/>
      </c:barChart>
      <c:catAx>
        <c:axId val="18970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12989200"/>
        <c:crosses val="autoZero"/>
        <c:auto val="1"/>
        <c:lblAlgn val="ctr"/>
        <c:lblOffset val="100"/>
        <c:noMultiLvlLbl val="0"/>
      </c:catAx>
      <c:valAx>
        <c:axId val="191298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89701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Blad1!$A$2:$A$8</c:f>
              <c:strCache>
                <c:ptCount val="7"/>
                <c:pt idx="0">
                  <c:v>07/09</c:v>
                </c:pt>
                <c:pt idx="1">
                  <c:v>14/09</c:v>
                </c:pt>
                <c:pt idx="2">
                  <c:v>21/09</c:v>
                </c:pt>
                <c:pt idx="3">
                  <c:v>28/09</c:v>
                </c:pt>
                <c:pt idx="4">
                  <c:v>06/10</c:v>
                </c:pt>
                <c:pt idx="5">
                  <c:v>13/10</c:v>
                </c:pt>
                <c:pt idx="6">
                  <c:v>20/10</c:v>
                </c:pt>
              </c:strCache>
            </c:strRef>
          </c:cat>
          <c:val>
            <c:numRef>
              <c:f>Blad1!$B$2:$B$8</c:f>
              <c:numCache>
                <c:formatCode>General</c:formatCode>
                <c:ptCount val="7"/>
                <c:pt idx="0">
                  <c:v>31</c:v>
                </c:pt>
                <c:pt idx="1">
                  <c:v>41</c:v>
                </c:pt>
                <c:pt idx="2">
                  <c:v>38</c:v>
                </c:pt>
                <c:pt idx="3">
                  <c:v>27</c:v>
                </c:pt>
                <c:pt idx="4">
                  <c:v>40</c:v>
                </c:pt>
                <c:pt idx="5">
                  <c:v>14</c:v>
                </c:pt>
                <c:pt idx="6">
                  <c:v>26</c:v>
                </c:pt>
              </c:numCache>
            </c:numRef>
          </c:val>
          <c:extLst>
            <c:ext xmlns:c16="http://schemas.microsoft.com/office/drawing/2014/chart" uri="{C3380CC4-5D6E-409C-BE32-E72D297353CC}">
              <c16:uniqueId val="{00000000-0319-451A-8CB3-33B03F670B76}"/>
            </c:ext>
          </c:extLst>
        </c:ser>
        <c:ser>
          <c:idx val="1"/>
          <c:order val="1"/>
          <c:tx>
            <c:strRef>
              <c:f>Blad1!$C$1</c:f>
              <c:strCache>
                <c:ptCount val="1"/>
                <c:pt idx="0">
                  <c:v>Requests</c:v>
                </c:pt>
              </c:strCache>
            </c:strRef>
          </c:tx>
          <c:spPr>
            <a:solidFill>
              <a:schemeClr val="accent2"/>
            </a:solidFill>
            <a:ln>
              <a:noFill/>
            </a:ln>
            <a:effectLst/>
          </c:spPr>
          <c:invertIfNegative val="0"/>
          <c:cat>
            <c:strRef>
              <c:f>Blad1!$A$2:$A$8</c:f>
              <c:strCache>
                <c:ptCount val="7"/>
                <c:pt idx="0">
                  <c:v>07/09</c:v>
                </c:pt>
                <c:pt idx="1">
                  <c:v>14/09</c:v>
                </c:pt>
                <c:pt idx="2">
                  <c:v>21/09</c:v>
                </c:pt>
                <c:pt idx="3">
                  <c:v>28/09</c:v>
                </c:pt>
                <c:pt idx="4">
                  <c:v>06/10</c:v>
                </c:pt>
                <c:pt idx="5">
                  <c:v>13/10</c:v>
                </c:pt>
                <c:pt idx="6">
                  <c:v>20/10</c:v>
                </c:pt>
              </c:strCache>
            </c:strRef>
          </c:cat>
          <c:val>
            <c:numRef>
              <c:f>Blad1!$C$2:$C$8</c:f>
              <c:numCache>
                <c:formatCode>General</c:formatCode>
                <c:ptCount val="7"/>
                <c:pt idx="0">
                  <c:v>40</c:v>
                </c:pt>
                <c:pt idx="1">
                  <c:v>72</c:v>
                </c:pt>
                <c:pt idx="2">
                  <c:v>65</c:v>
                </c:pt>
                <c:pt idx="3">
                  <c:v>46</c:v>
                </c:pt>
                <c:pt idx="4">
                  <c:v>87</c:v>
                </c:pt>
                <c:pt idx="5">
                  <c:v>48</c:v>
                </c:pt>
                <c:pt idx="6">
                  <c:v>88</c:v>
                </c:pt>
              </c:numCache>
            </c:numRef>
          </c:val>
          <c:extLst>
            <c:ext xmlns:c16="http://schemas.microsoft.com/office/drawing/2014/chart" uri="{C3380CC4-5D6E-409C-BE32-E72D297353CC}">
              <c16:uniqueId val="{00000003-0319-451A-8CB3-33B03F670B76}"/>
            </c:ext>
          </c:extLst>
        </c:ser>
        <c:dLbls>
          <c:showLegendKey val="0"/>
          <c:showVal val="0"/>
          <c:showCatName val="0"/>
          <c:showSerName val="0"/>
          <c:showPercent val="0"/>
          <c:showBubbleSize val="0"/>
        </c:dLbls>
        <c:gapWidth val="219"/>
        <c:overlap val="-27"/>
        <c:axId val="1847731919"/>
        <c:axId val="1170937615"/>
      </c:barChart>
      <c:catAx>
        <c:axId val="184773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70937615"/>
        <c:crosses val="autoZero"/>
        <c:auto val="1"/>
        <c:lblAlgn val="ctr"/>
        <c:lblOffset val="100"/>
        <c:noMultiLvlLbl val="0"/>
      </c:catAx>
      <c:valAx>
        <c:axId val="1170937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847731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0.25146</cdr:x>
      <cdr:y>0.15537</cdr:y>
    </cdr:from>
    <cdr:to>
      <cdr:x>0.89211</cdr:x>
      <cdr:y>0.27467</cdr:y>
    </cdr:to>
    <cdr:cxnSp macro="">
      <cdr:nvCxnSpPr>
        <cdr:cNvPr id="3" name="Rechte verbindingslijn met pijl 2">
          <a:extLst xmlns:a="http://schemas.openxmlformats.org/drawingml/2006/main">
            <a:ext uri="{FF2B5EF4-FFF2-40B4-BE49-F238E27FC236}">
              <a16:creationId xmlns:a16="http://schemas.microsoft.com/office/drawing/2014/main" id="{82B64BF2-C3D1-4F6E-6686-18FBCD72E83A}"/>
            </a:ext>
          </a:extLst>
        </cdr:cNvPr>
        <cdr:cNvCxnSpPr/>
      </cdr:nvCxnSpPr>
      <cdr:spPr>
        <a:xfrm xmlns:a="http://schemas.openxmlformats.org/drawingml/2006/main">
          <a:off x="2883159" y="720659"/>
          <a:ext cx="7345566" cy="553345"/>
        </a:xfrm>
        <a:prstGeom xmlns:a="http://schemas.openxmlformats.org/drawingml/2006/main" prst="straightConnector1">
          <a:avLst/>
        </a:prstGeom>
        <a:ln xmlns:a="http://schemas.openxmlformats.org/drawingml/2006/main" w="76200">
          <a:solidFill>
            <a:srgbClr val="92D05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19-10-23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19-10-23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14</a:t>
            </a:fld>
            <a:endParaRPr lang="fr-BE" dirty="0"/>
          </a:p>
        </p:txBody>
      </p:sp>
    </p:spTree>
    <p:extLst>
      <p:ext uri="{BB962C8B-B14F-4D97-AF65-F5344CB8AC3E}">
        <p14:creationId xmlns:p14="http://schemas.microsoft.com/office/powerpoint/2010/main" val="193473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96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316627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dirty="0"/>
          </a:p>
        </p:txBody>
      </p:sp>
    </p:spTree>
    <p:extLst>
      <p:ext uri="{BB962C8B-B14F-4D97-AF65-F5344CB8AC3E}">
        <p14:creationId xmlns:p14="http://schemas.microsoft.com/office/powerpoint/2010/main" val="201036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813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5</a:t>
            </a:fld>
            <a:endParaRPr lang="fr-BE" dirty="0"/>
          </a:p>
        </p:txBody>
      </p:sp>
    </p:spTree>
    <p:extLst>
      <p:ext uri="{BB962C8B-B14F-4D97-AF65-F5344CB8AC3E}">
        <p14:creationId xmlns:p14="http://schemas.microsoft.com/office/powerpoint/2010/main" val="87455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7</a:t>
            </a:fld>
            <a:endParaRPr lang="fr-BE" dirty="0"/>
          </a:p>
        </p:txBody>
      </p:sp>
    </p:spTree>
    <p:extLst>
      <p:ext uri="{BB962C8B-B14F-4D97-AF65-F5344CB8AC3E}">
        <p14:creationId xmlns:p14="http://schemas.microsoft.com/office/powerpoint/2010/main" val="297962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9</a:t>
            </a:fld>
            <a:endParaRPr lang="fr-BE" dirty="0"/>
          </a:p>
        </p:txBody>
      </p:sp>
    </p:spTree>
    <p:extLst>
      <p:ext uri="{BB962C8B-B14F-4D97-AF65-F5344CB8AC3E}">
        <p14:creationId xmlns:p14="http://schemas.microsoft.com/office/powerpoint/2010/main" val="422127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107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506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pic>
        <p:nvPicPr>
          <p:cNvPr id="6" name="Image 5" descr="Sciensano_PTT_Backcover_FR.jpg"/>
          <p:cNvPicPr>
            <a:picLocks noChangeAspect="1"/>
          </p:cNvPicPr>
          <p:nvPr/>
        </p:nvPicPr>
        <p:blipFill>
          <a:blip r:embed="rId2"/>
          <a:stretch>
            <a:fillRect/>
          </a:stretch>
        </p:blipFill>
        <p:spPr>
          <a:xfrm>
            <a:off x="0" y="0"/>
            <a:ext cx="12192000" cy="6858000"/>
          </a:xfrm>
          <a:prstGeom prst="rect">
            <a:avLst/>
          </a:prstGeom>
        </p:spPr>
      </p:pic>
      <p:sp>
        <p:nvSpPr>
          <p:cNvPr id="3" name="Espace réservé du texte 2"/>
          <p:cNvSpPr>
            <a:spLocks noGrp="1"/>
          </p:cNvSpPr>
          <p:nvPr>
            <p:ph type="body" idx="1"/>
          </p:nvPr>
        </p:nvSpPr>
        <p:spPr>
          <a:xfrm>
            <a:off x="542400" y="3091770"/>
            <a:ext cx="10363200" cy="1500187"/>
          </a:xfrm>
        </p:spPr>
        <p:txBody>
          <a:bodyPr anchor="t" anchorCtr="0">
            <a:normAutofit/>
          </a:bodyPr>
          <a:lstStyle>
            <a:lvl1pPr marL="0" indent="0">
              <a:buNone/>
              <a:defRPr sz="18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re 6"/>
          <p:cNvSpPr>
            <a:spLocks noGrp="1"/>
          </p:cNvSpPr>
          <p:nvPr>
            <p:ph type="title"/>
          </p:nvPr>
        </p:nvSpPr>
        <p:spPr>
          <a:xfrm>
            <a:off x="542400" y="1729695"/>
            <a:ext cx="10363200" cy="1362075"/>
          </a:xfrm>
        </p:spPr>
        <p:txBody>
          <a:bodyPr>
            <a:normAutofit/>
          </a:bodyPr>
          <a:lstStyle>
            <a:lvl1pPr algn="l">
              <a:lnSpc>
                <a:spcPts val="2500"/>
              </a:lnSpc>
              <a:defRPr sz="2400">
                <a:solidFill>
                  <a:schemeClr val="bg1"/>
                </a:solidFill>
              </a:defRPr>
            </a:lvl1pPr>
          </a:lstStyle>
          <a:p>
            <a:pPr>
              <a:lnSpc>
                <a:spcPts val="2500"/>
              </a:lnSpc>
            </a:pPr>
            <a:r>
              <a:rPr lang="en-US" b="1"/>
              <a:t>Click to edit Master title style</a:t>
            </a:r>
            <a:endParaRPr lang="fr-FR" sz="2200" dirty="0"/>
          </a:p>
        </p:txBody>
      </p:sp>
    </p:spTree>
    <p:extLst>
      <p:ext uri="{BB962C8B-B14F-4D97-AF65-F5344CB8AC3E}">
        <p14:creationId xmlns:p14="http://schemas.microsoft.com/office/powerpoint/2010/main" val="36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rGMBxgjmncU" TargetMode="External"/><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HDFeedback@sciensano.b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a:t>
            </a:r>
            <a:r>
              <a:rPr lang="nl-BE" dirty="0" err="1"/>
              <a:t>session</a:t>
            </a:r>
            <a:br>
              <a:rPr lang="nl-BE" dirty="0"/>
            </a:br>
            <a:r>
              <a:rPr lang="nl-BE" dirty="0"/>
              <a:t>20 / 10 /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Total Open Incidents and </a:t>
            </a:r>
            <a:r>
              <a:rPr lang="fr-BE" dirty="0" err="1"/>
              <a:t>Requests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6" name="Grafiek 5">
            <a:extLst>
              <a:ext uri="{FF2B5EF4-FFF2-40B4-BE49-F238E27FC236}">
                <a16:creationId xmlns:a16="http://schemas.microsoft.com/office/drawing/2014/main" id="{0B015284-F19E-4017-4ADF-AE774572EB74}"/>
              </a:ext>
            </a:extLst>
          </p:cNvPr>
          <p:cNvGraphicFramePr/>
          <p:nvPr>
            <p:extLst>
              <p:ext uri="{D42A27DB-BD31-4B8C-83A1-F6EECF244321}">
                <p14:modId xmlns:p14="http://schemas.microsoft.com/office/powerpoint/2010/main" val="1109267486"/>
              </p:ext>
            </p:extLst>
          </p:nvPr>
        </p:nvGraphicFramePr>
        <p:xfrm>
          <a:off x="345233" y="1500027"/>
          <a:ext cx="11465766" cy="4638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302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C5CFD-8F44-18F1-43B9-7A3A281798A0}"/>
              </a:ext>
            </a:extLst>
          </p:cNvPr>
          <p:cNvSpPr>
            <a:spLocks noGrp="1"/>
          </p:cNvSpPr>
          <p:nvPr>
            <p:ph type="title"/>
          </p:nvPr>
        </p:nvSpPr>
        <p:spPr/>
        <p:txBody>
          <a:bodyPr/>
          <a:lstStyle/>
          <a:p>
            <a:r>
              <a:rPr lang="fr-BE" dirty="0"/>
              <a:t>Total </a:t>
            </a:r>
            <a:r>
              <a:rPr lang="fr-BE" dirty="0" err="1"/>
              <a:t>Closed</a:t>
            </a:r>
            <a:r>
              <a:rPr lang="fr-BE" dirty="0"/>
              <a:t> Incidents and </a:t>
            </a:r>
            <a:r>
              <a:rPr lang="fr-BE" dirty="0" err="1"/>
              <a:t>Requests</a:t>
            </a:r>
            <a:endParaRPr lang="en-GB" dirty="0"/>
          </a:p>
        </p:txBody>
      </p:sp>
      <p:graphicFrame>
        <p:nvGraphicFramePr>
          <p:cNvPr id="6" name="Tijdelijke aanduiding voor inhoud 5">
            <a:extLst>
              <a:ext uri="{FF2B5EF4-FFF2-40B4-BE49-F238E27FC236}">
                <a16:creationId xmlns:a16="http://schemas.microsoft.com/office/drawing/2014/main" id="{9BDDDCB1-1E26-09F2-B12C-57EA63EC1AF1}"/>
              </a:ext>
            </a:extLst>
          </p:cNvPr>
          <p:cNvGraphicFramePr>
            <a:graphicFrameLocks noGrp="1"/>
          </p:cNvGraphicFramePr>
          <p:nvPr>
            <p:ph idx="1"/>
            <p:extLst>
              <p:ext uri="{D42A27DB-BD31-4B8C-83A1-F6EECF244321}">
                <p14:modId xmlns:p14="http://schemas.microsoft.com/office/powerpoint/2010/main" val="2483712830"/>
              </p:ext>
            </p:extLst>
          </p:nvPr>
        </p:nvGraphicFramePr>
        <p:xfrm>
          <a:off x="335902" y="1689100"/>
          <a:ext cx="11475098" cy="4254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142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Workload and focus</a:t>
            </a:r>
          </a:p>
        </p:txBody>
      </p:sp>
      <p:sp>
        <p:nvSpPr>
          <p:cNvPr id="3" name="Tijdelijke aanduiding voor inhoud 2">
            <a:extLst>
              <a:ext uri="{FF2B5EF4-FFF2-40B4-BE49-F238E27FC236}">
                <a16:creationId xmlns:a16="http://schemas.microsoft.com/office/drawing/2014/main" id="{70DEB229-D10F-A089-BC13-3F94B0FD7F75}"/>
              </a:ext>
            </a:extLst>
          </p:cNvPr>
          <p:cNvSpPr>
            <a:spLocks noGrp="1"/>
          </p:cNvSpPr>
          <p:nvPr>
            <p:ph idx="1"/>
          </p:nvPr>
        </p:nvSpPr>
        <p:spPr/>
        <p:txBody>
          <a:bodyPr/>
          <a:lstStyle/>
          <a:p>
            <a:pPr marL="342900" indent="-342900">
              <a:buFont typeface="Arial" panose="020B0604020202020204" pitchFamily="34" charset="0"/>
              <a:buChar char="•"/>
            </a:pPr>
            <a:r>
              <a:rPr lang="en-GB" dirty="0"/>
              <a:t>EAM 2.7 backlog</a:t>
            </a:r>
          </a:p>
          <a:p>
            <a:pPr marL="342900" indent="-342900">
              <a:buFont typeface="Arial" panose="020B0604020202020204" pitchFamily="34" charset="0"/>
              <a:buChar char="•"/>
            </a:pPr>
            <a:r>
              <a:rPr lang="en-GB" dirty="0"/>
              <a:t>Password reset</a:t>
            </a:r>
          </a:p>
        </p:txBody>
      </p:sp>
    </p:spTree>
    <p:extLst>
      <p:ext uri="{BB962C8B-B14F-4D97-AF65-F5344CB8AC3E}">
        <p14:creationId xmlns:p14="http://schemas.microsoft.com/office/powerpoint/2010/main" val="24620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A76D1F6-D9DC-BF3F-D027-2CBF2896AEB4}"/>
              </a:ext>
            </a:extLst>
          </p:cNvPr>
          <p:cNvSpPr>
            <a:spLocks noGrp="1"/>
          </p:cNvSpPr>
          <p:nvPr>
            <p:ph idx="11"/>
          </p:nvPr>
        </p:nvSpPr>
        <p:spPr>
          <a:xfrm>
            <a:off x="5812960" y="5937229"/>
            <a:ext cx="1055857" cy="700574"/>
          </a:xfrm>
        </p:spPr>
        <p:txBody>
          <a:bodyPr/>
          <a:lstStyle/>
          <a:p>
            <a:endParaRPr lang="en-US"/>
          </a:p>
        </p:txBody>
      </p:sp>
      <p:sp>
        <p:nvSpPr>
          <p:cNvPr id="11" name="Content Placeholder 3">
            <a:extLst>
              <a:ext uri="{FF2B5EF4-FFF2-40B4-BE49-F238E27FC236}">
                <a16:creationId xmlns:a16="http://schemas.microsoft.com/office/drawing/2014/main" id="{A43641AF-3AF7-C761-72AC-90113F0CAAB9}"/>
              </a:ext>
            </a:extLst>
          </p:cNvPr>
          <p:cNvSpPr>
            <a:spLocks noGrp="1"/>
          </p:cNvSpPr>
          <p:nvPr>
            <p:ph idx="12"/>
          </p:nvPr>
        </p:nvSpPr>
        <p:spPr>
          <a:xfrm>
            <a:off x="7093845" y="5942674"/>
            <a:ext cx="1055857" cy="700574"/>
          </a:xfrm>
        </p:spPr>
        <p:txBody>
          <a:bodyPr/>
          <a:lstStyle/>
          <a:p>
            <a:endParaRPr lang="en-US"/>
          </a:p>
        </p:txBody>
      </p:sp>
      <p:sp>
        <p:nvSpPr>
          <p:cNvPr id="13" name="Content Placeholder 4">
            <a:extLst>
              <a:ext uri="{FF2B5EF4-FFF2-40B4-BE49-F238E27FC236}">
                <a16:creationId xmlns:a16="http://schemas.microsoft.com/office/drawing/2014/main" id="{5A0A3D68-0E71-6AFC-8DF5-744DAB3E033F}"/>
              </a:ext>
            </a:extLst>
          </p:cNvPr>
          <p:cNvSpPr>
            <a:spLocks noGrp="1"/>
          </p:cNvSpPr>
          <p:nvPr>
            <p:ph idx="13"/>
          </p:nvPr>
        </p:nvSpPr>
        <p:spPr>
          <a:xfrm>
            <a:off x="8385645" y="5931784"/>
            <a:ext cx="1055857" cy="700574"/>
          </a:xfrm>
        </p:spPr>
        <p:txBody>
          <a:bodyPr/>
          <a:lstStyle/>
          <a:p>
            <a:endParaRPr lang="en-US"/>
          </a:p>
        </p:txBody>
      </p:sp>
      <p:sp>
        <p:nvSpPr>
          <p:cNvPr id="15" name="Content Placeholder 5">
            <a:extLst>
              <a:ext uri="{FF2B5EF4-FFF2-40B4-BE49-F238E27FC236}">
                <a16:creationId xmlns:a16="http://schemas.microsoft.com/office/drawing/2014/main" id="{5E0AB9D2-DE6E-7BD8-6ACF-14FDC058DFE0}"/>
              </a:ext>
            </a:extLst>
          </p:cNvPr>
          <p:cNvSpPr>
            <a:spLocks noGrp="1"/>
          </p:cNvSpPr>
          <p:nvPr>
            <p:ph idx="14"/>
          </p:nvPr>
        </p:nvSpPr>
        <p:spPr>
          <a:xfrm>
            <a:off x="9666530" y="5937229"/>
            <a:ext cx="1055857" cy="700574"/>
          </a:xfrm>
        </p:spPr>
        <p:txBody>
          <a:bodyPr/>
          <a:lstStyle/>
          <a:p>
            <a:endParaRPr lang="en-US"/>
          </a:p>
        </p:txBody>
      </p:sp>
      <p:sp>
        <p:nvSpPr>
          <p:cNvPr id="4" name="Title 3"/>
          <p:cNvSpPr>
            <a:spLocks noGrp="1"/>
          </p:cNvSpPr>
          <p:nvPr>
            <p:ph type="title"/>
          </p:nvPr>
        </p:nvSpPr>
        <p:spPr>
          <a:xfrm>
            <a:off x="543195" y="304800"/>
            <a:ext cx="11267804" cy="990600"/>
          </a:xfrm>
        </p:spPr>
        <p:txBody>
          <a:bodyPr anchor="t">
            <a:normAutofit/>
          </a:bodyPr>
          <a:lstStyle/>
          <a:p>
            <a:pPr>
              <a:spcBef>
                <a:spcPct val="20000"/>
              </a:spcBef>
              <a:buClr>
                <a:srgbClr val="B2D235"/>
              </a:buClr>
              <a:defRPr/>
            </a:pPr>
            <a:r>
              <a:rPr lang="fr-BE" dirty="0"/>
              <a:t>Incidents and </a:t>
            </a:r>
            <a:r>
              <a:rPr lang="fr-BE" dirty="0" err="1"/>
              <a:t>Requests</a:t>
            </a:r>
            <a:r>
              <a:rPr lang="fr-BE" dirty="0"/>
              <a:t> per Project – not ‘</a:t>
            </a:r>
            <a:r>
              <a:rPr lang="fr-BE" dirty="0" err="1"/>
              <a:t>closed</a:t>
            </a:r>
            <a:r>
              <a:rPr lang="fr-BE" dirty="0"/>
              <a:t>’ state</a:t>
            </a:r>
            <a:br>
              <a:rPr lang="fr-BE" dirty="0"/>
            </a:br>
            <a:endParaRPr kumimoji="0" lang="en-BE" b="1" i="0" u="none" strike="noStrike" kern="1200" cap="none" spc="100" normalizeH="0" baseline="0" noProof="0" dirty="0">
              <a:ln>
                <a:noFill/>
              </a:ln>
              <a:effectLst/>
              <a:uLnTx/>
              <a:uFillTx/>
            </a:endParaRPr>
          </a:p>
        </p:txBody>
      </p:sp>
      <p:graphicFrame>
        <p:nvGraphicFramePr>
          <p:cNvPr id="3" name="Tabel 2">
            <a:extLst>
              <a:ext uri="{FF2B5EF4-FFF2-40B4-BE49-F238E27FC236}">
                <a16:creationId xmlns:a16="http://schemas.microsoft.com/office/drawing/2014/main" id="{D339B63D-739F-E080-5644-360D87586656}"/>
              </a:ext>
            </a:extLst>
          </p:cNvPr>
          <p:cNvGraphicFramePr>
            <a:graphicFrameLocks noGrp="1"/>
          </p:cNvGraphicFramePr>
          <p:nvPr>
            <p:extLst>
              <p:ext uri="{D42A27DB-BD31-4B8C-83A1-F6EECF244321}">
                <p14:modId xmlns:p14="http://schemas.microsoft.com/office/powerpoint/2010/main" val="3598074430"/>
              </p:ext>
            </p:extLst>
          </p:nvPr>
        </p:nvGraphicFramePr>
        <p:xfrm>
          <a:off x="363894" y="1689080"/>
          <a:ext cx="11447105" cy="4142553"/>
        </p:xfrm>
        <a:graphic>
          <a:graphicData uri="http://schemas.openxmlformats.org/drawingml/2006/table">
            <a:tbl>
              <a:tblPr firstRow="1" bandRow="1">
                <a:tableStyleId>{5C22544A-7EE6-4342-B048-85BDC9FD1C3A}</a:tableStyleId>
              </a:tblPr>
              <a:tblGrid>
                <a:gridCol w="9791803">
                  <a:extLst>
                    <a:ext uri="{9D8B030D-6E8A-4147-A177-3AD203B41FA5}">
                      <a16:colId xmlns:a16="http://schemas.microsoft.com/office/drawing/2014/main" val="1131440429"/>
                    </a:ext>
                  </a:extLst>
                </a:gridCol>
                <a:gridCol w="1655302">
                  <a:extLst>
                    <a:ext uri="{9D8B030D-6E8A-4147-A177-3AD203B41FA5}">
                      <a16:colId xmlns:a16="http://schemas.microsoft.com/office/drawing/2014/main" val="1960939821"/>
                    </a:ext>
                  </a:extLst>
                </a:gridCol>
              </a:tblGrid>
              <a:tr h="180111">
                <a:tc>
                  <a:txBody>
                    <a:bodyPr/>
                    <a:lstStyle/>
                    <a:p>
                      <a:pPr algn="l" fontAlgn="b"/>
                      <a:r>
                        <a:rPr lang="nl-BE" sz="900" u="none" strike="noStrike">
                          <a:effectLst/>
                        </a:rPr>
                        <a:t>Rijlabels</a:t>
                      </a:r>
                      <a:endParaRPr lang="nl-BE" sz="900" b="1" i="0" u="none" strike="noStrike">
                        <a:solidFill>
                          <a:srgbClr val="000000"/>
                        </a:solidFill>
                        <a:effectLst/>
                        <a:latin typeface="Calibri" panose="020F0502020204030204" pitchFamily="34" charset="0"/>
                      </a:endParaRPr>
                    </a:p>
                  </a:txBody>
                  <a:tcPr marL="5054" marR="5054" marT="5054" marB="0" anchor="b"/>
                </a:tc>
                <a:tc>
                  <a:txBody>
                    <a:bodyPr/>
                    <a:lstStyle/>
                    <a:p>
                      <a:pPr algn="l" fontAlgn="b"/>
                      <a:r>
                        <a:rPr lang="nl-BE" sz="900" u="none" strike="noStrike">
                          <a:effectLst/>
                        </a:rPr>
                        <a:t>Aantal van Number</a:t>
                      </a:r>
                      <a:endParaRPr lang="nl-BE" sz="900" b="1"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853342940"/>
                  </a:ext>
                </a:extLst>
              </a:tr>
              <a:tr h="180111">
                <a:tc>
                  <a:txBody>
                    <a:bodyPr/>
                    <a:lstStyle/>
                    <a:p>
                      <a:pPr algn="l" fontAlgn="b"/>
                      <a:r>
                        <a:rPr lang="en-US" sz="1000" u="none" strike="noStrike" dirty="0">
                          <a:effectLst/>
                        </a:rPr>
                        <a:t>Barometer for General Practice: Antibiotics</a:t>
                      </a:r>
                      <a:endParaRPr lang="en-US"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2</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4219908326"/>
                  </a:ext>
                </a:extLst>
              </a:tr>
              <a:tr h="180111">
                <a:tc>
                  <a:txBody>
                    <a:bodyPr/>
                    <a:lstStyle/>
                    <a:p>
                      <a:pPr algn="l" fontAlgn="b"/>
                      <a:r>
                        <a:rPr lang="nl-BE" sz="1000" u="none" strike="noStrike" dirty="0" err="1">
                          <a:effectLst/>
                        </a:rPr>
                        <a:t>Belgian</a:t>
                      </a:r>
                      <a:r>
                        <a:rPr lang="nl-BE" sz="1000" u="none" strike="noStrike" dirty="0">
                          <a:effectLst/>
                        </a:rPr>
                        <a:t> </a:t>
                      </a:r>
                      <a:r>
                        <a:rPr lang="nl-BE" sz="1000" u="none" strike="noStrike" dirty="0" err="1">
                          <a:effectLst/>
                        </a:rPr>
                        <a:t>Cystic</a:t>
                      </a:r>
                      <a:r>
                        <a:rPr lang="nl-BE" sz="1000" u="none" strike="noStrike" dirty="0">
                          <a:effectLst/>
                        </a:rPr>
                        <a:t> Fibrosis </a:t>
                      </a:r>
                      <a:r>
                        <a:rPr lang="nl-BE" sz="1000" u="none" strike="noStrike" dirty="0" err="1">
                          <a:effectLst/>
                        </a:rPr>
                        <a:t>Registry</a:t>
                      </a:r>
                      <a:endParaRPr lang="nl-BE"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14</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839990607"/>
                  </a:ext>
                </a:extLst>
              </a:tr>
              <a:tr h="180111">
                <a:tc>
                  <a:txBody>
                    <a:bodyPr/>
                    <a:lstStyle/>
                    <a:p>
                      <a:pPr algn="l" fontAlgn="b"/>
                      <a:r>
                        <a:rPr lang="en-US" sz="1000" u="none" strike="noStrike" dirty="0">
                          <a:effectLst/>
                        </a:rPr>
                        <a:t>Belgian Sexual Assault Care </a:t>
                      </a:r>
                      <a:r>
                        <a:rPr lang="en-US" sz="1000" u="none" strike="noStrike" dirty="0" err="1">
                          <a:effectLst/>
                        </a:rPr>
                        <a:t>Centres</a:t>
                      </a:r>
                      <a:r>
                        <a:rPr lang="en-US" sz="1000" u="none" strike="noStrike" dirty="0">
                          <a:effectLst/>
                        </a:rPr>
                        <a:t>: Monitoring and Evaluation</a:t>
                      </a:r>
                      <a:endParaRPr lang="en-US"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3</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623575205"/>
                  </a:ext>
                </a:extLst>
              </a:tr>
              <a:tr h="180111">
                <a:tc>
                  <a:txBody>
                    <a:bodyPr/>
                    <a:lstStyle/>
                    <a:p>
                      <a:pPr algn="l" fontAlgn="b"/>
                      <a:r>
                        <a:rPr lang="en-US" sz="1000" u="none" strike="noStrike">
                          <a:effectLst/>
                        </a:rPr>
                        <a:t>Central Registry for Rare Diseases</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a:effectLst/>
                        </a:rPr>
                        <a:t>1</a:t>
                      </a:r>
                      <a:endParaRPr lang="nl-BE" sz="1000" b="0"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682850555"/>
                  </a:ext>
                </a:extLst>
              </a:tr>
              <a:tr h="180111">
                <a:tc>
                  <a:txBody>
                    <a:bodyPr/>
                    <a:lstStyle/>
                    <a:p>
                      <a:pPr algn="l" fontAlgn="b"/>
                      <a:r>
                        <a:rPr lang="nl-BE" sz="1000" u="none" strike="noStrike">
                          <a:effectLst/>
                        </a:rPr>
                        <a:t>Congenital Infections Registry</a:t>
                      </a:r>
                      <a:endParaRPr lang="nl-BE"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a:effectLst/>
                        </a:rPr>
                        <a:t>1</a:t>
                      </a:r>
                      <a:endParaRPr lang="nl-BE" sz="1000" b="0"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195060970"/>
                  </a:ext>
                </a:extLst>
              </a:tr>
              <a:tr h="180111">
                <a:tc>
                  <a:txBody>
                    <a:bodyPr/>
                    <a:lstStyle/>
                    <a:p>
                      <a:pPr algn="l" fontAlgn="b"/>
                      <a:r>
                        <a:rPr lang="nl-BE" sz="1000" u="none" strike="noStrike" dirty="0" err="1">
                          <a:effectLst/>
                        </a:rPr>
                        <a:t>Heart</a:t>
                      </a:r>
                      <a:r>
                        <a:rPr lang="nl-BE" sz="1000" u="none" strike="noStrike" dirty="0">
                          <a:effectLst/>
                        </a:rPr>
                        <a:t> </a:t>
                      </a:r>
                      <a:r>
                        <a:rPr lang="nl-BE" sz="1000" u="none" strike="noStrike" dirty="0" err="1">
                          <a:effectLst/>
                        </a:rPr>
                        <a:t>valves</a:t>
                      </a:r>
                      <a:endParaRPr lang="nl-BE"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10</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664111822"/>
                  </a:ext>
                </a:extLst>
              </a:tr>
              <a:tr h="180111">
                <a:tc>
                  <a:txBody>
                    <a:bodyPr/>
                    <a:lstStyle/>
                    <a:p>
                      <a:pPr algn="l" fontAlgn="b"/>
                      <a:r>
                        <a:rPr lang="en-US" sz="1000" u="none" strike="noStrike">
                          <a:effectLst/>
                        </a:rPr>
                        <a:t>Initiative for quality improvement and epidemiology in diabetes</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a:effectLst/>
                        </a:rPr>
                        <a:t>2</a:t>
                      </a:r>
                      <a:endParaRPr lang="nl-BE" sz="1000" b="0"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461275474"/>
                  </a:ext>
                </a:extLst>
              </a:tr>
              <a:tr h="180111">
                <a:tc>
                  <a:txBody>
                    <a:bodyPr/>
                    <a:lstStyle/>
                    <a:p>
                      <a:pPr algn="l" fontAlgn="b"/>
                      <a:r>
                        <a:rPr lang="en-US" sz="1000" u="none" strike="noStrike" dirty="0">
                          <a:effectLst/>
                        </a:rPr>
                        <a:t>Initiative for quality improvement and epidemiology in multidisciplinary diabetic foot clinics</a:t>
                      </a:r>
                      <a:endParaRPr lang="en-US"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a:effectLst/>
                        </a:rPr>
                        <a:t>11</a:t>
                      </a:r>
                      <a:endParaRPr lang="nl-BE" sz="1000" b="0"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09788367"/>
                  </a:ext>
                </a:extLst>
              </a:tr>
              <a:tr h="180111">
                <a:tc>
                  <a:txBody>
                    <a:bodyPr/>
                    <a:lstStyle/>
                    <a:p>
                      <a:pPr algn="l" fontAlgn="b"/>
                      <a:r>
                        <a:rPr lang="en-US" sz="1000" u="none" strike="noStrike">
                          <a:effectLst/>
                        </a:rPr>
                        <a:t>Mandatory registration of spine surgery</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12</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286544654"/>
                  </a:ext>
                </a:extLst>
              </a:tr>
              <a:tr h="180111">
                <a:tc>
                  <a:txBody>
                    <a:bodyPr/>
                    <a:lstStyle/>
                    <a:p>
                      <a:pPr algn="l" fontAlgn="b"/>
                      <a:r>
                        <a:rPr lang="en-US" sz="1000" u="none" strike="noStrike" dirty="0">
                          <a:effectLst/>
                        </a:rPr>
                        <a:t>National </a:t>
                      </a:r>
                      <a:r>
                        <a:rPr lang="en-US" sz="1000" u="none" strike="noStrike" dirty="0" err="1">
                          <a:effectLst/>
                        </a:rPr>
                        <a:t>Cadastre</a:t>
                      </a:r>
                      <a:r>
                        <a:rPr lang="en-US" sz="1000" u="none" strike="noStrike" dirty="0">
                          <a:effectLst/>
                        </a:rPr>
                        <a:t> of Genetic Tests</a:t>
                      </a:r>
                      <a:endParaRPr lang="en-US"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49521907"/>
                  </a:ext>
                </a:extLst>
              </a:tr>
              <a:tr h="180111">
                <a:tc>
                  <a:txBody>
                    <a:bodyPr/>
                    <a:lstStyle/>
                    <a:p>
                      <a:pPr algn="l" fontAlgn="b"/>
                      <a:r>
                        <a:rPr lang="nl-BE" sz="1000" u="none" strike="noStrike">
                          <a:effectLst/>
                        </a:rPr>
                        <a:t>National Hand hygiene Campagne</a:t>
                      </a:r>
                      <a:endParaRPr lang="nl-BE"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4</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725166411"/>
                  </a:ext>
                </a:extLst>
              </a:tr>
              <a:tr h="180111">
                <a:tc>
                  <a:txBody>
                    <a:bodyPr/>
                    <a:lstStyle/>
                    <a:p>
                      <a:pPr algn="l" fontAlgn="b"/>
                      <a:r>
                        <a:rPr lang="nl-BE" sz="1000" u="none" strike="noStrike">
                          <a:effectLst/>
                        </a:rPr>
                        <a:t>National Surveillance Antimicrobial Consumption in Belgian Hospitals</a:t>
                      </a:r>
                      <a:endParaRPr lang="nl-BE"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692422961"/>
                  </a:ext>
                </a:extLst>
              </a:tr>
              <a:tr h="180111">
                <a:tc>
                  <a:txBody>
                    <a:bodyPr/>
                    <a:lstStyle/>
                    <a:p>
                      <a:pPr algn="l" fontAlgn="b"/>
                      <a:r>
                        <a:rPr lang="en-US" sz="1000" u="none" strike="noStrike" dirty="0">
                          <a:effectLst/>
                        </a:rPr>
                        <a:t>National Surveillance Healthcare Associated Infections: Denominators</a:t>
                      </a:r>
                      <a:endParaRPr lang="en-US"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800685140"/>
                  </a:ext>
                </a:extLst>
              </a:tr>
              <a:tr h="180111">
                <a:tc>
                  <a:txBody>
                    <a:bodyPr/>
                    <a:lstStyle/>
                    <a:p>
                      <a:pPr algn="l" fontAlgn="b"/>
                      <a:r>
                        <a:rPr lang="nl-BE" sz="1000" u="none" strike="noStrike" dirty="0">
                          <a:effectLst/>
                        </a:rPr>
                        <a:t>National Surveillance </a:t>
                      </a:r>
                      <a:r>
                        <a:rPr lang="nl-BE" sz="1000" u="none" strike="noStrike" dirty="0" err="1">
                          <a:effectLst/>
                        </a:rPr>
                        <a:t>Septicemia</a:t>
                      </a:r>
                      <a:r>
                        <a:rPr lang="nl-BE" sz="1000" u="none" strike="noStrike" dirty="0">
                          <a:effectLst/>
                        </a:rPr>
                        <a:t> in </a:t>
                      </a:r>
                      <a:r>
                        <a:rPr lang="nl-BE" sz="1000" u="none" strike="noStrike" dirty="0" err="1">
                          <a:effectLst/>
                        </a:rPr>
                        <a:t>Hospitals</a:t>
                      </a:r>
                      <a:endParaRPr lang="nl-BE"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6</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103482252"/>
                  </a:ext>
                </a:extLst>
              </a:tr>
              <a:tr h="180111">
                <a:tc>
                  <a:txBody>
                    <a:bodyPr/>
                    <a:lstStyle/>
                    <a:p>
                      <a:pPr algn="l" fontAlgn="b"/>
                      <a:r>
                        <a:rPr lang="en-US" sz="1000" u="none" strike="noStrike">
                          <a:effectLst/>
                        </a:rPr>
                        <a:t>Predictive tests for a therapeutic response</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5</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875761424"/>
                  </a:ext>
                </a:extLst>
              </a:tr>
              <a:tr h="180111">
                <a:tc>
                  <a:txBody>
                    <a:bodyPr/>
                    <a:lstStyle/>
                    <a:p>
                      <a:pPr algn="l" fontAlgn="b"/>
                      <a:r>
                        <a:rPr lang="en-US" sz="1000" u="none" strike="noStrike">
                          <a:effectLst/>
                        </a:rPr>
                        <a:t>Quality Electronic Registration of Medical acts, Implants and Devices: Coronary Angioplasty</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11</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279519136"/>
                  </a:ext>
                </a:extLst>
              </a:tr>
              <a:tr h="180111">
                <a:tc>
                  <a:txBody>
                    <a:bodyPr/>
                    <a:lstStyle/>
                    <a:p>
                      <a:pPr algn="l" fontAlgn="b"/>
                      <a:r>
                        <a:rPr lang="en-US" sz="1000" u="none" strike="noStrike">
                          <a:effectLst/>
                        </a:rPr>
                        <a:t>Quality Electronic Registration of Medical acts, Implants and Devices: Orthopedic Prosthesis Identification Data v1</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4</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970656123"/>
                  </a:ext>
                </a:extLst>
              </a:tr>
              <a:tr h="180111">
                <a:tc>
                  <a:txBody>
                    <a:bodyPr/>
                    <a:lstStyle/>
                    <a:p>
                      <a:pPr algn="l" fontAlgn="b"/>
                      <a:r>
                        <a:rPr lang="en-US" sz="1000" u="none" strike="noStrike">
                          <a:effectLst/>
                        </a:rPr>
                        <a:t>Quality Electronic Registration of Medical acts, Implants and Devices: Orthopedic Prosthesis Identification Data:  MegaProthesis</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4</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959871466"/>
                  </a:ext>
                </a:extLst>
              </a:tr>
              <a:tr h="180111">
                <a:tc>
                  <a:txBody>
                    <a:bodyPr/>
                    <a:lstStyle/>
                    <a:p>
                      <a:pPr algn="l" fontAlgn="b"/>
                      <a:r>
                        <a:rPr lang="en-US" sz="1000" u="none" strike="noStrike">
                          <a:effectLst/>
                        </a:rPr>
                        <a:t>Quality Electronic Registration of Medical acts, Implants and Devices: Orthopedic Prosthesis Identification Data: Hip</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a:effectLst/>
                        </a:rPr>
                        <a:t>11</a:t>
                      </a:r>
                      <a:endParaRPr lang="nl-BE" sz="1000" b="0"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20405593"/>
                  </a:ext>
                </a:extLst>
              </a:tr>
              <a:tr h="180111">
                <a:tc>
                  <a:txBody>
                    <a:bodyPr/>
                    <a:lstStyle/>
                    <a:p>
                      <a:pPr algn="l" fontAlgn="b"/>
                      <a:r>
                        <a:rPr lang="en-US" sz="1000" u="none" strike="noStrike">
                          <a:effectLst/>
                        </a:rPr>
                        <a:t>Quality Electronic Registration of Medical acts, Implants and Devices: Orthopedic Prosthesis Identification Data: Knee</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5</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166974029"/>
                  </a:ext>
                </a:extLst>
              </a:tr>
              <a:tr h="180111">
                <a:tc>
                  <a:txBody>
                    <a:bodyPr/>
                    <a:lstStyle/>
                    <a:p>
                      <a:pPr algn="l" fontAlgn="b"/>
                      <a:r>
                        <a:rPr lang="en-US" sz="1000" u="none" strike="noStrike">
                          <a:effectLst/>
                        </a:rPr>
                        <a:t>Quality Electronic Registration of Medical acts, Implants and Devices: Pacemakers</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14</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309572945"/>
                  </a:ext>
                </a:extLst>
              </a:tr>
              <a:tr h="180111">
                <a:tc>
                  <a:txBody>
                    <a:bodyPr/>
                    <a:lstStyle/>
                    <a:p>
                      <a:pPr algn="l" fontAlgn="b"/>
                      <a:r>
                        <a:rPr lang="nl-BE" sz="1000" u="none" strike="noStrike">
                          <a:effectLst/>
                        </a:rPr>
                        <a:t>Eindtotaal</a:t>
                      </a:r>
                      <a:endParaRPr lang="nl-BE" sz="1000" b="1"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123</a:t>
                      </a:r>
                      <a:endParaRPr lang="nl-BE" sz="1000" b="1"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808819036"/>
                  </a:ext>
                </a:extLst>
              </a:tr>
            </a:tbl>
          </a:graphicData>
        </a:graphic>
      </p:graphicFrame>
    </p:spTree>
    <p:extLst>
      <p:ext uri="{BB962C8B-B14F-4D97-AF65-F5344CB8AC3E}">
        <p14:creationId xmlns:p14="http://schemas.microsoft.com/office/powerpoint/2010/main" val="330126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Updates </a:t>
            </a:r>
            <a:br>
              <a:rPr lang="fr-BE" dirty="0">
                <a:effectLst>
                  <a:outerShdw blurRad="38100" dist="38100" dir="2700000" algn="tl">
                    <a:srgbClr val="000000">
                      <a:alpha val="43137"/>
                    </a:srgbClr>
                  </a:outerShdw>
                </a:effectLst>
              </a:rPr>
            </a:br>
            <a:r>
              <a:rPr lang="fr-BE" dirty="0">
                <a:effectLst>
                  <a:outerShdw blurRad="38100" dist="38100" dir="2700000" algn="tl">
                    <a:srgbClr val="000000">
                      <a:alpha val="43137"/>
                    </a:srgbClr>
                  </a:outerShdw>
                </a:effectLst>
              </a:rPr>
              <a:t>and</a:t>
            </a:r>
            <a:br>
              <a:rPr lang="fr-BE" dirty="0">
                <a:effectLst>
                  <a:outerShdw blurRad="38100" dist="38100" dir="2700000" algn="tl">
                    <a:srgbClr val="000000">
                      <a:alpha val="43137"/>
                    </a:srgbClr>
                  </a:outerShdw>
                </a:effectLst>
              </a:rPr>
            </a:br>
            <a:r>
              <a:rPr lang="fr-BE" dirty="0">
                <a:effectLst>
                  <a:outerShdw blurRad="38100" dist="38100" dir="2700000" algn="tl">
                    <a:srgbClr val="000000">
                      <a:alpha val="43137"/>
                    </a:srgbClr>
                  </a:outerShdw>
                </a:effectLst>
              </a:rPr>
              <a:t>Communications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0516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nl-BE" sz="2800" spc="100" dirty="0">
                <a:solidFill>
                  <a:prstClr val="white"/>
                </a:solidFill>
                <a:ea typeface="+mn-ea"/>
              </a:rPr>
              <a:t>Updates </a:t>
            </a:r>
            <a:r>
              <a:rPr lang="nl-BE" sz="2800" spc="100" dirty="0" err="1">
                <a:solidFill>
                  <a:prstClr val="white"/>
                </a:solidFill>
                <a:ea typeface="+mn-ea"/>
              </a:rPr>
              <a:t>and</a:t>
            </a:r>
            <a:r>
              <a:rPr lang="nl-BE" sz="2800" spc="100" dirty="0">
                <a:solidFill>
                  <a:prstClr val="white"/>
                </a:solidFill>
                <a:ea typeface="+mn-ea"/>
              </a:rPr>
              <a:t> Communications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1046027494"/>
              </p:ext>
            </p:extLst>
          </p:nvPr>
        </p:nvGraphicFramePr>
        <p:xfrm>
          <a:off x="348343" y="1522750"/>
          <a:ext cx="11462656" cy="3707338"/>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342202">
                <a:tc>
                  <a:txBody>
                    <a:bodyPr/>
                    <a:lstStyle/>
                    <a:p>
                      <a:r>
                        <a:rPr lang="fr-BE" dirty="0"/>
                        <a:t>Topic</a:t>
                      </a:r>
                    </a:p>
                  </a:txBody>
                  <a:tcPr/>
                </a:tc>
                <a:tc>
                  <a:txBody>
                    <a:bodyPr/>
                    <a:lstStyle/>
                    <a:p>
                      <a:r>
                        <a:rPr lang="fr-BE" dirty="0"/>
                        <a:t>Message</a:t>
                      </a:r>
                    </a:p>
                  </a:txBody>
                  <a:tcPr/>
                </a:tc>
                <a:extLst>
                  <a:ext uri="{0D108BD9-81ED-4DB2-BD59-A6C34878D82A}">
                    <a16:rowId xmlns:a16="http://schemas.microsoft.com/office/drawing/2014/main" val="400855173"/>
                  </a:ext>
                </a:extLst>
              </a:tr>
              <a:tr h="886774">
                <a:tc>
                  <a:txBody>
                    <a:bodyPr/>
                    <a:lstStyle/>
                    <a:p>
                      <a:pPr algn="l" fontAlgn="t"/>
                      <a:r>
                        <a:rPr lang="fr-BE" sz="1400" b="0" i="0" u="none" strike="noStrike" dirty="0">
                          <a:solidFill>
                            <a:schemeClr val="tx1">
                              <a:lumMod val="50000"/>
                            </a:schemeClr>
                          </a:solidFill>
                          <a:effectLst/>
                          <a:latin typeface="Calibri" panose="020F0502020204030204" pitchFamily="34" charset="0"/>
                        </a:rPr>
                        <a:t>Frequency of ICT Info Sessions</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We are changing the frequency from every week to every two weeks.</a:t>
                      </a:r>
                    </a:p>
                    <a:p>
                      <a:pPr algn="l" fontAlgn="t"/>
                      <a:r>
                        <a:rPr lang="en-US" sz="1400" b="0" i="0" u="none" strike="noStrike" dirty="0">
                          <a:solidFill>
                            <a:schemeClr val="tx1">
                              <a:lumMod val="50000"/>
                            </a:schemeClr>
                          </a:solidFill>
                          <a:effectLst/>
                          <a:latin typeface="Calibri" panose="020F0502020204030204" pitchFamily="34" charset="0"/>
                        </a:rPr>
                        <a:t>The reason for this is because we will be focusing on project delivery and EAM 3.0 trainings.</a:t>
                      </a:r>
                    </a:p>
                    <a:p>
                      <a:pPr algn="l" fontAlgn="t"/>
                      <a:r>
                        <a:rPr lang="en-US" sz="1400" b="0" i="0" u="none" strike="noStrike" dirty="0">
                          <a:solidFill>
                            <a:schemeClr val="tx1">
                              <a:lumMod val="50000"/>
                            </a:schemeClr>
                          </a:solidFill>
                          <a:effectLst/>
                          <a:latin typeface="Calibri" panose="020F0502020204030204" pitchFamily="34" charset="0"/>
                        </a:rPr>
                        <a:t>This means that there won’t be a ICT Info Session next week. Next session </a:t>
                      </a:r>
                      <a:r>
                        <a:rPr lang="en-US" sz="1400" b="0" i="0" u="none" strike="noStrike" dirty="0">
                          <a:solidFill>
                            <a:schemeClr val="tx1">
                              <a:lumMod val="50000"/>
                            </a:schemeClr>
                          </a:solidFill>
                          <a:effectLst/>
                          <a:latin typeface="Calibri" panose="020F0502020204030204" pitchFamily="34" charset="0"/>
                          <a:sym typeface="Wingdings" panose="05000000000000000000" pitchFamily="2" charset="2"/>
                        </a:rPr>
                        <a:t> 03/11</a:t>
                      </a:r>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1358531424"/>
                  </a:ext>
                </a:extLst>
              </a:tr>
              <a:tr h="865676">
                <a:tc>
                  <a:txBody>
                    <a:bodyPr/>
                    <a:lstStyle/>
                    <a:p>
                      <a:r>
                        <a:rPr lang="fr-BE" sz="1400" dirty="0">
                          <a:latin typeface="Calibri" panose="020F0502020204030204" pitchFamily="34" charset="0"/>
                          <a:cs typeface="Calibri" panose="020F0502020204030204" pitchFamily="34" charset="0"/>
                        </a:rPr>
                        <a:t>HDBP0056 MVO</a:t>
                      </a:r>
                    </a:p>
                    <a:p>
                      <a:r>
                        <a:rPr lang="en-AU" sz="1400" noProof="0" dirty="0">
                          <a:latin typeface="Calibri" panose="020F0502020204030204" pitchFamily="34" charset="0"/>
                          <a:cs typeface="Calibri" panose="020F0502020204030204" pitchFamily="34" charset="0"/>
                        </a:rPr>
                        <a:t>HDBP0274 Defibrillators</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These registries will be available on the online acceptance environment as of 24/10.</a:t>
                      </a:r>
                    </a:p>
                    <a:p>
                      <a:pPr algn="l" fontAlgn="t"/>
                      <a:r>
                        <a:rPr lang="en-US" sz="1400" b="0" i="0" u="none" strike="noStrike" dirty="0">
                          <a:solidFill>
                            <a:schemeClr val="tx1">
                              <a:lumMod val="50000"/>
                            </a:schemeClr>
                          </a:solidFill>
                          <a:effectLst/>
                          <a:latin typeface="Calibri" panose="020F0502020204030204" pitchFamily="34" charset="0"/>
                        </a:rPr>
                        <a:t>Documentation can already be consulted on our DOCs website.</a:t>
                      </a:r>
                    </a:p>
                  </a:txBody>
                  <a:tcPr>
                    <a:solidFill>
                      <a:schemeClr val="accent1">
                        <a:lumMod val="20000"/>
                        <a:lumOff val="80000"/>
                      </a:schemeClr>
                    </a:solidFill>
                  </a:tcPr>
                </a:tc>
                <a:extLst>
                  <a:ext uri="{0D108BD9-81ED-4DB2-BD59-A6C34878D82A}">
                    <a16:rowId xmlns:a16="http://schemas.microsoft.com/office/drawing/2014/main" val="3325640938"/>
                  </a:ext>
                </a:extLst>
              </a:tr>
              <a:tr h="794564">
                <a:tc>
                  <a:txBody>
                    <a:bodyPr/>
                    <a:lstStyle/>
                    <a:p>
                      <a:pPr algn="l" fontAlgn="t"/>
                      <a:r>
                        <a:rPr lang="fr-BE" sz="1400" b="0" i="0" u="none" strike="noStrike" dirty="0">
                          <a:solidFill>
                            <a:schemeClr val="tx1">
                              <a:lumMod val="50000"/>
                            </a:schemeClr>
                          </a:solidFill>
                          <a:effectLst/>
                          <a:latin typeface="Calibri" panose="020F0502020204030204" pitchFamily="34" charset="0"/>
                        </a:rPr>
                        <a:t>HD4DP2 </a:t>
                      </a:r>
                      <a:r>
                        <a:rPr lang="fr-BE" sz="1400" b="0" i="0" u="none" strike="noStrike" dirty="0" err="1">
                          <a:solidFill>
                            <a:schemeClr val="tx1">
                              <a:lumMod val="50000"/>
                            </a:schemeClr>
                          </a:solidFill>
                          <a:effectLst/>
                          <a:latin typeface="Calibri" panose="020F0502020204030204" pitchFamily="34" charset="0"/>
                        </a:rPr>
                        <a:t>Metrics</a:t>
                      </a:r>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Ongoing debate whether or not to continue to provide this data during the ICT Info Sessions.</a:t>
                      </a:r>
                    </a:p>
                    <a:p>
                      <a:pPr algn="l" fontAlgn="t"/>
                      <a:r>
                        <a:rPr lang="en-US" sz="1400" b="0" i="0" u="none" strike="noStrike" dirty="0">
                          <a:solidFill>
                            <a:schemeClr val="tx1">
                              <a:lumMod val="50000"/>
                            </a:schemeClr>
                          </a:solidFill>
                          <a:effectLst/>
                          <a:latin typeface="Calibri" panose="020F0502020204030204" pitchFamily="34" charset="0"/>
                        </a:rPr>
                        <a:t>The question for the audience: </a:t>
                      </a:r>
                      <a:r>
                        <a:rPr lang="en-US" sz="1400" b="1" i="0" u="none" strike="noStrike" dirty="0">
                          <a:solidFill>
                            <a:schemeClr val="tx1">
                              <a:lumMod val="50000"/>
                            </a:schemeClr>
                          </a:solidFill>
                          <a:effectLst/>
                          <a:latin typeface="Calibri" panose="020F0502020204030204" pitchFamily="34" charset="0"/>
                        </a:rPr>
                        <a:t>do you find these figures useful, or do you think we should just skip this topic entirely?</a:t>
                      </a:r>
                    </a:p>
                  </a:txBody>
                  <a:tcPr>
                    <a:solidFill>
                      <a:schemeClr val="accent1">
                        <a:lumMod val="20000"/>
                        <a:lumOff val="80000"/>
                      </a:schemeClr>
                    </a:solidFill>
                  </a:tcPr>
                </a:tc>
                <a:extLst>
                  <a:ext uri="{0D108BD9-81ED-4DB2-BD59-A6C34878D82A}">
                    <a16:rowId xmlns:a16="http://schemas.microsoft.com/office/drawing/2014/main" val="4080834269"/>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442069471"/>
                  </a:ext>
                </a:extLst>
              </a:tr>
            </a:tbl>
          </a:graphicData>
        </a:graphic>
      </p:graphicFrame>
    </p:spTree>
    <p:extLst>
      <p:ext uri="{BB962C8B-B14F-4D97-AF65-F5344CB8AC3E}">
        <p14:creationId xmlns:p14="http://schemas.microsoft.com/office/powerpoint/2010/main" val="272007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Q &amp; A</a:t>
            </a:r>
          </a:p>
        </p:txBody>
      </p:sp>
      <p:pic>
        <p:nvPicPr>
          <p:cNvPr id="3074" name="Picture 2" descr="Q&amp;a - Free education icons"/>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6702" y="2059886"/>
            <a:ext cx="3877344" cy="387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086724" y="2073569"/>
            <a:ext cx="2691825" cy="2032089"/>
            <a:chOff x="562723" y="2073568"/>
            <a:chExt cx="2691825" cy="2032089"/>
          </a:xfrm>
        </p:grpSpPr>
        <p:sp>
          <p:nvSpPr>
            <p:cNvPr id="4" name="TextBox 3"/>
            <p:cNvSpPr txBox="1"/>
            <p:nvPr/>
          </p:nvSpPr>
          <p:spPr>
            <a:xfrm>
              <a:off x="1130249" y="2614874"/>
              <a:ext cx="21242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healthdata@sciensano.be</a:t>
              </a:r>
            </a:p>
          </p:txBody>
        </p:sp>
        <p:pic>
          <p:nvPicPr>
            <p:cNvPr id="5" name="Picture 2" descr="http://2.bp.blogspot.com/-uELSm1FlBsE/T84a1hSie7I/AAAAAAAAAFY/hiUN3ybDb3o/s1600/InternetExplorer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376" y="2073568"/>
              <a:ext cx="362483" cy="362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0249" y="2075863"/>
              <a:ext cx="1678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www.healthdata.be</a:t>
              </a:r>
              <a:endPar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4" descr="Phone And Email Logo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475" y="2614874"/>
              <a:ext cx="364384" cy="36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ntouch-marketing.com/wp-content/uploads/2013/08/linkedin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475" y="3165614"/>
              <a:ext cx="337679" cy="337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30249" y="3175899"/>
              <a:ext cx="12234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 be</a:t>
              </a:r>
            </a:p>
          </p:txBody>
        </p:sp>
        <p:pic>
          <p:nvPicPr>
            <p:cNvPr id="10" name="Picture 10" descr="http://www.gosocialsignals.co.uk/wp-content/uploads/2014/12/twitter_new_bird-iphon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2723" y="3615771"/>
              <a:ext cx="653181" cy="489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30249" y="3706825"/>
              <a:ext cx="13853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@healthdatabe </a:t>
              </a:r>
            </a:p>
          </p:txBody>
        </p:sp>
      </p:grpSp>
      <p:grpSp>
        <p:nvGrpSpPr>
          <p:cNvPr id="27" name="Group 26"/>
          <p:cNvGrpSpPr/>
          <p:nvPr/>
        </p:nvGrpSpPr>
        <p:grpSpPr>
          <a:xfrm>
            <a:off x="8032117" y="1944002"/>
            <a:ext cx="1463610" cy="3465893"/>
            <a:chOff x="6508117" y="1944001"/>
            <a:chExt cx="1463610" cy="3465893"/>
          </a:xfrm>
        </p:grpSpPr>
        <p:grpSp>
          <p:nvGrpSpPr>
            <p:cNvPr id="13" name="Group 12"/>
            <p:cNvGrpSpPr/>
            <p:nvPr/>
          </p:nvGrpSpPr>
          <p:grpSpPr>
            <a:xfrm>
              <a:off x="6764853" y="2702194"/>
              <a:ext cx="902010" cy="947410"/>
              <a:chOff x="3336713" y="500390"/>
              <a:chExt cx="902010" cy="947410"/>
            </a:xfrm>
          </p:grpSpPr>
          <p:grpSp>
            <p:nvGrpSpPr>
              <p:cNvPr id="23" name="Group 22"/>
              <p:cNvGrpSpPr/>
              <p:nvPr/>
            </p:nvGrpSpPr>
            <p:grpSpPr>
              <a:xfrm>
                <a:off x="3347147" y="501236"/>
                <a:ext cx="879355" cy="946564"/>
                <a:chOff x="3347147" y="501236"/>
                <a:chExt cx="879355" cy="946564"/>
              </a:xfrm>
            </p:grpSpPr>
            <p:sp>
              <p:nvSpPr>
                <p:cNvPr id="25" name="Rounded Rectangle 24"/>
                <p:cNvSpPr/>
                <p:nvPr/>
              </p:nvSpPr>
              <p:spPr>
                <a:xfrm>
                  <a:off x="3347147" y="501236"/>
                  <a:ext cx="879355" cy="946564"/>
                </a:xfrm>
                <a:prstGeom prst="round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6" name="Picture 8" descr="riziv_klei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98502" y="731222"/>
                  <a:ext cx="828000" cy="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3336713" y="500390"/>
                <a:ext cx="90201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0" cap="none" spc="0" normalizeH="0" baseline="0" noProof="0" dirty="0">
                    <a:ln>
                      <a:noFill/>
                    </a:ln>
                    <a:solidFill>
                      <a:srgbClr val="4BACC6">
                        <a:lumMod val="75000"/>
                      </a:srgbClr>
                    </a:solidFill>
                    <a:effectLst/>
                    <a:uLnTx/>
                    <a:uFillTx/>
                    <a:latin typeface="Arial" panose="020B0604020202020204"/>
                    <a:ea typeface="+mn-ea"/>
                    <a:cs typeface="+mn-cs"/>
                  </a:rPr>
                  <a:t>Sponsored by</a:t>
                </a:r>
              </a:p>
            </p:txBody>
          </p:sp>
        </p:grpSp>
        <p:grpSp>
          <p:nvGrpSpPr>
            <p:cNvPr id="14" name="Group 13"/>
            <p:cNvGrpSpPr/>
            <p:nvPr/>
          </p:nvGrpSpPr>
          <p:grpSpPr>
            <a:xfrm rot="21321240">
              <a:off x="6573233" y="3885710"/>
              <a:ext cx="1398494" cy="571500"/>
              <a:chOff x="-3048000" y="685800"/>
              <a:chExt cx="1398494" cy="571500"/>
            </a:xfrm>
          </p:grpSpPr>
          <p:sp>
            <p:nvSpPr>
              <p:cNvPr id="21" name="Rounded Rectangle 20"/>
              <p:cNvSpPr/>
              <p:nvPr/>
            </p:nvSpPr>
            <p:spPr bwMode="auto">
              <a:xfrm rot="504696">
                <a:off x="-3048000" y="685800"/>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22" name="Picture 2" descr="http://plan-egezondheid.be.178-208-48-194.yoolspreview.be/wp-content/uploads/nl-logo.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85198">
                <a:off x="-2944906" y="794999"/>
                <a:ext cx="1188720" cy="306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717164" y="4661746"/>
              <a:ext cx="1210295" cy="748148"/>
              <a:chOff x="5831908" y="4171640"/>
              <a:chExt cx="2899205" cy="1723409"/>
            </a:xfrm>
          </p:grpSpPr>
          <p:pic>
            <p:nvPicPr>
              <p:cNvPr id="19" name="Picture 2">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1420000">
                <a:off x="5831908" y="4264528"/>
                <a:ext cx="2858496" cy="163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https://www.youtube.com/yt/brand/media/image/YouTube-logo-full_color.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02157" y="4171640"/>
                <a:ext cx="1028956" cy="640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508117" y="1944001"/>
              <a:ext cx="1398494" cy="571500"/>
              <a:chOff x="10530596" y="3239259"/>
              <a:chExt cx="1398494" cy="571500"/>
            </a:xfrm>
          </p:grpSpPr>
          <p:sp>
            <p:nvSpPr>
              <p:cNvPr id="17" name="Rounded Rectangle 16"/>
              <p:cNvSpPr/>
              <p:nvPr/>
            </p:nvSpPr>
            <p:spPr bwMode="auto">
              <a:xfrm rot="21321240">
                <a:off x="10530596" y="3239259"/>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18" name="Picture 2" descr="Afbeeldingsresultaat voor sciensan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68552">
                <a:off x="10584999" y="3340340"/>
                <a:ext cx="1306677" cy="273586"/>
              </a:xfrm>
              <a:prstGeom prst="rect">
                <a:avLst/>
              </a:prstGeom>
              <a:solidFill>
                <a:schemeClr val="bg1"/>
              </a:solidFill>
            </p:spPr>
          </p:pic>
        </p:grpSp>
      </p:grpSp>
    </p:spTree>
    <p:extLst>
      <p:ext uri="{BB962C8B-B14F-4D97-AF65-F5344CB8AC3E}">
        <p14:creationId xmlns:p14="http://schemas.microsoft.com/office/powerpoint/2010/main" val="4757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r>
              <a:rPr lang="fr-BE" sz="2400" cap="all" dirty="0">
                <a:solidFill>
                  <a:srgbClr val="FFFFFF"/>
                </a:solidFill>
                <a:latin typeface="+mn-lt"/>
                <a:cs typeface="+mn-cs"/>
              </a:rPr>
              <a:t>Q&amp;A</a:t>
            </a:r>
          </a:p>
          <a:p>
            <a:pPr marL="17100" algn="l">
              <a:lnSpc>
                <a:spcPct val="100000"/>
              </a:lnSpc>
              <a:spcBef>
                <a:spcPts val="0"/>
              </a:spcBef>
              <a:spcAft>
                <a:spcPts val="600"/>
              </a:spcAft>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EAM 3.0</a:t>
            </a:r>
          </a:p>
          <a:p>
            <a:pPr marL="474300" indent="-457200" algn="l">
              <a:lnSpc>
                <a:spcPct val="100000"/>
              </a:lnSpc>
              <a:spcBef>
                <a:spcPts val="0"/>
              </a:spcBef>
              <a:spcAft>
                <a:spcPts val="600"/>
              </a:spcAft>
              <a:buFont typeface="Wingdings" panose="05000000000000000000" pitchFamily="2" charset="2"/>
              <a:buChar char="v"/>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Architecture 2.5</a:t>
            </a:r>
          </a:p>
          <a:p>
            <a:pPr marL="17100" algn="l">
              <a:lnSpc>
                <a:spcPct val="100000"/>
              </a:lnSpc>
              <a:spcBef>
                <a:spcPts val="0"/>
              </a:spcBef>
              <a:spcAft>
                <a:spcPts val="600"/>
              </a:spcAft>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cap="none" spc="100" dirty="0"/>
              <a:t>Incidents Report</a:t>
            </a:r>
            <a:endParaRPr lang="fr-BE" sz="2400" dirty="0"/>
          </a:p>
          <a:p>
            <a:pPr marL="17100" algn="l">
              <a:lnSpc>
                <a:spcPct val="100000"/>
              </a:lnSpc>
              <a:spcBef>
                <a:spcPts val="0"/>
              </a:spcBef>
              <a:spcAft>
                <a:spcPts val="600"/>
              </a:spcAft>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solidFill>
                  <a:srgbClr val="FFFFFF"/>
                </a:solidFill>
                <a:latin typeface="+mn-lt"/>
                <a:cs typeface="+mn-cs"/>
              </a:rPr>
              <a:t>Updates and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5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err="1">
                <a:effectLst>
                  <a:outerShdw blurRad="38100" dist="38100" dir="2700000" algn="tl">
                    <a:srgbClr val="000000">
                      <a:alpha val="43137"/>
                    </a:srgbClr>
                  </a:outerShdw>
                </a:effectLst>
              </a:rPr>
              <a:t>Q&amp;a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64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Nothing to report for </a:t>
            </a:r>
            <a:r>
              <a:rPr lang="fr-BE" dirty="0" err="1"/>
              <a:t>now</a:t>
            </a:r>
            <a:r>
              <a:rPr lang="fr-BE" dirty="0"/>
              <a: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3231664175"/>
              </p:ext>
            </p:extLst>
          </p:nvPr>
        </p:nvGraphicFramePr>
        <p:xfrm>
          <a:off x="348342" y="1554590"/>
          <a:ext cx="11462657" cy="1056672"/>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690912">
                <a:tc>
                  <a:txBody>
                    <a:bodyPr/>
                    <a:lstStyle/>
                    <a:p>
                      <a:pPr algn="l" fontAlgn="t"/>
                      <a:r>
                        <a:rPr lang="fr-BE" sz="1200" kern="1200" dirty="0">
                          <a:solidFill>
                            <a:schemeClr val="dk1"/>
                          </a:solidFill>
                          <a:effectLst/>
                          <a:latin typeface="+mn-lt"/>
                          <a:ea typeface="+mn-ea"/>
                          <a:cs typeface="+mn-cs"/>
                        </a:rPr>
                        <a:t>Q1</a:t>
                      </a:r>
                    </a:p>
                  </a:txBody>
                  <a:tcPr marL="7620" marR="7620" marT="7620" marB="0"/>
                </a:tc>
                <a:tc>
                  <a:txBody>
                    <a:bodyPr/>
                    <a:lstStyle/>
                    <a:p>
                      <a:pPr algn="l" fontAlgn="ctr"/>
                      <a:endParaRPr lang="en-US" sz="1200" kern="1200" dirty="0">
                        <a:solidFill>
                          <a:schemeClr val="dk1"/>
                        </a:solidFill>
                        <a:effectLst/>
                        <a:latin typeface="+mn-lt"/>
                        <a:ea typeface="+mn-ea"/>
                        <a:cs typeface="+mn-cs"/>
                      </a:endParaRPr>
                    </a:p>
                  </a:txBody>
                  <a:tcPr marL="7620" marR="7620" marT="762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140725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EAM 3.0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270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EAM 3.0</a:t>
            </a:r>
          </a:p>
        </p:txBody>
      </p:sp>
      <p:pic>
        <p:nvPicPr>
          <p:cNvPr id="6" name="Picture 4">
            <a:extLst>
              <a:ext uri="{FF2B5EF4-FFF2-40B4-BE49-F238E27FC236}">
                <a16:creationId xmlns:a16="http://schemas.microsoft.com/office/drawing/2014/main" id="{0D47E8E6-10A8-C3E5-4D52-1B75BC55F595}"/>
              </a:ext>
            </a:extLst>
          </p:cNvPr>
          <p:cNvPicPr>
            <a:picLocks noChangeAspect="1"/>
          </p:cNvPicPr>
          <p:nvPr/>
        </p:nvPicPr>
        <p:blipFill rotWithShape="1">
          <a:blip r:embed="rId2"/>
          <a:srcRect l="12635" r="15829" b="-2"/>
          <a:stretch/>
        </p:blipFill>
        <p:spPr>
          <a:xfrm>
            <a:off x="1017225" y="1500515"/>
            <a:ext cx="4450125" cy="3856970"/>
          </a:xfrm>
          <a:prstGeom prst="rect">
            <a:avLst/>
          </a:prstGeom>
          <a:noFill/>
        </p:spPr>
      </p:pic>
      <p:sp>
        <p:nvSpPr>
          <p:cNvPr id="7" name="Content Placeholder 2">
            <a:extLst>
              <a:ext uri="{FF2B5EF4-FFF2-40B4-BE49-F238E27FC236}">
                <a16:creationId xmlns:a16="http://schemas.microsoft.com/office/drawing/2014/main" id="{38E5E1A1-F98E-F1D6-A171-926219605E15}"/>
              </a:ext>
            </a:extLst>
          </p:cNvPr>
          <p:cNvSpPr txBox="1">
            <a:spLocks/>
          </p:cNvSpPr>
          <p:nvPr/>
        </p:nvSpPr>
        <p:spPr>
          <a:xfrm>
            <a:off x="6177097" y="1577550"/>
            <a:ext cx="5482800" cy="4752000"/>
          </a:xfrm>
          <a:prstGeom prst="rect">
            <a:avLst/>
          </a:prstGeom>
        </p:spPr>
        <p:txBody>
          <a:bodyPr/>
          <a:lst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EAM is in production!</a:t>
            </a:r>
          </a:p>
          <a:p>
            <a:pPr>
              <a:buFontTx/>
              <a:buChar char="-"/>
            </a:pPr>
            <a:r>
              <a:rPr lang="en-US" sz="2400" dirty="0"/>
              <a:t>EAM Pilot has been successfully conducted </a:t>
            </a:r>
          </a:p>
          <a:p>
            <a:pPr>
              <a:buFontTx/>
              <a:buChar char="-"/>
            </a:pPr>
            <a:r>
              <a:rPr lang="en-US" sz="2400" dirty="0"/>
              <a:t>Next hospital in line has been contacted</a:t>
            </a:r>
          </a:p>
          <a:p>
            <a:pPr>
              <a:buFontTx/>
              <a:buChar char="-"/>
            </a:pPr>
            <a:endParaRPr lang="en-US" sz="2400" dirty="0"/>
          </a:p>
          <a:p>
            <a:r>
              <a:rPr lang="en-US" sz="2400" b="1" dirty="0"/>
              <a:t>EAM Documentation is available on DOCS, including:</a:t>
            </a:r>
          </a:p>
          <a:p>
            <a:pPr>
              <a:buFontTx/>
              <a:buChar char="-"/>
            </a:pPr>
            <a:r>
              <a:rPr lang="en-US" sz="2400" dirty="0"/>
              <a:t>Full manual (both for 3.0 &amp; 2.7)</a:t>
            </a:r>
          </a:p>
          <a:p>
            <a:pPr>
              <a:buFontTx/>
              <a:buChar char="-"/>
            </a:pPr>
            <a:r>
              <a:rPr lang="en-US" sz="2400" dirty="0" err="1"/>
              <a:t>Powerpoint</a:t>
            </a:r>
            <a:r>
              <a:rPr lang="en-US" sz="2400" dirty="0"/>
              <a:t> presentation</a:t>
            </a:r>
          </a:p>
          <a:p>
            <a:pPr>
              <a:buFontTx/>
              <a:buChar char="-"/>
            </a:pPr>
            <a:r>
              <a:rPr lang="en-US" sz="2400" dirty="0"/>
              <a:t>Short tutorial videos (more to be added in due course)</a:t>
            </a:r>
          </a:p>
        </p:txBody>
      </p:sp>
    </p:spTree>
    <p:extLst>
      <p:ext uri="{BB962C8B-B14F-4D97-AF65-F5344CB8AC3E}">
        <p14:creationId xmlns:p14="http://schemas.microsoft.com/office/powerpoint/2010/main" val="6116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Architecture 2.5</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724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Architecture 2.5</a:t>
            </a:r>
          </a:p>
        </p:txBody>
      </p:sp>
      <p:sp>
        <p:nvSpPr>
          <p:cNvPr id="5" name="TextBox 4">
            <a:extLst>
              <a:ext uri="{FF2B5EF4-FFF2-40B4-BE49-F238E27FC236}">
                <a16:creationId xmlns:a16="http://schemas.microsoft.com/office/drawing/2014/main" id="{BBC57147-1CA2-4C5C-BB63-04BD82B2E14C}"/>
              </a:ext>
            </a:extLst>
          </p:cNvPr>
          <p:cNvSpPr txBox="1"/>
          <p:nvPr/>
        </p:nvSpPr>
        <p:spPr>
          <a:xfrm>
            <a:off x="373224" y="1670180"/>
            <a:ext cx="11437775" cy="3416320"/>
          </a:xfrm>
          <a:prstGeom prst="rect">
            <a:avLst/>
          </a:prstGeom>
          <a:noFill/>
        </p:spPr>
        <p:txBody>
          <a:bodyPr wrap="square" rtlCol="0">
            <a:spAutoFit/>
          </a:bodyPr>
          <a:lstStyle/>
          <a:p>
            <a:pPr marL="342900" indent="-342900">
              <a:buFont typeface="+mj-lt"/>
              <a:buAutoNum type="arabicPeriod"/>
            </a:pPr>
            <a:r>
              <a:rPr lang="fr-BE" dirty="0">
                <a:solidFill>
                  <a:schemeClr val="tx2"/>
                </a:solidFill>
              </a:rPr>
              <a:t>Architecture 2.5 </a:t>
            </a:r>
            <a:r>
              <a:rPr lang="fr-BE" dirty="0" err="1">
                <a:solidFill>
                  <a:schemeClr val="tx2"/>
                </a:solidFill>
              </a:rPr>
              <a:t>released</a:t>
            </a:r>
            <a:r>
              <a:rPr lang="fr-BE" dirty="0">
                <a:solidFill>
                  <a:schemeClr val="tx2"/>
                </a:solidFill>
              </a:rPr>
              <a:t> on the Online Acceptance </a:t>
            </a:r>
            <a:r>
              <a:rPr lang="fr-BE" dirty="0" err="1">
                <a:solidFill>
                  <a:schemeClr val="tx2"/>
                </a:solidFill>
              </a:rPr>
              <a:t>Environment</a:t>
            </a:r>
            <a:r>
              <a:rPr lang="fr-BE" dirty="0">
                <a:solidFill>
                  <a:schemeClr val="tx2"/>
                </a:solidFill>
              </a:rPr>
              <a:t> on 18/10. A mail </a:t>
            </a:r>
            <a:r>
              <a:rPr lang="fr-BE" dirty="0" err="1">
                <a:solidFill>
                  <a:schemeClr val="tx2"/>
                </a:solidFill>
              </a:rPr>
              <a:t>was</a:t>
            </a:r>
            <a:r>
              <a:rPr lang="fr-BE" dirty="0">
                <a:solidFill>
                  <a:schemeClr val="tx2"/>
                </a:solidFill>
              </a:rPr>
              <a:t> sent to all ICT Info Session contacts to </a:t>
            </a:r>
            <a:r>
              <a:rPr lang="fr-BE" dirty="0" err="1">
                <a:solidFill>
                  <a:schemeClr val="tx2"/>
                </a:solidFill>
              </a:rPr>
              <a:t>notify</a:t>
            </a:r>
            <a:r>
              <a:rPr lang="fr-BE" dirty="0">
                <a:solidFill>
                  <a:schemeClr val="tx2"/>
                </a:solidFill>
              </a:rPr>
              <a:t> </a:t>
            </a:r>
            <a:r>
              <a:rPr lang="fr-BE" dirty="0" err="1">
                <a:solidFill>
                  <a:schemeClr val="tx2"/>
                </a:solidFill>
              </a:rPr>
              <a:t>them</a:t>
            </a:r>
            <a:r>
              <a:rPr lang="fr-BE" dirty="0">
                <a:solidFill>
                  <a:schemeClr val="tx2"/>
                </a:solidFill>
              </a:rPr>
              <a:t>.</a:t>
            </a:r>
          </a:p>
          <a:p>
            <a:pPr marL="342900" indent="-342900">
              <a:buFont typeface="+mj-lt"/>
              <a:buAutoNum type="arabicPeriod"/>
            </a:pPr>
            <a:endParaRPr lang="fr-BE" dirty="0">
              <a:solidFill>
                <a:schemeClr val="tx2"/>
              </a:solidFill>
            </a:endParaRPr>
          </a:p>
          <a:p>
            <a:pPr marL="342900" indent="-342900">
              <a:buFont typeface="+mj-lt"/>
              <a:buAutoNum type="arabicPeriod"/>
            </a:pPr>
            <a:r>
              <a:rPr lang="fr-BE" dirty="0" err="1">
                <a:solidFill>
                  <a:schemeClr val="tx2"/>
                </a:solidFill>
              </a:rPr>
              <a:t>You’re</a:t>
            </a:r>
            <a:r>
              <a:rPr lang="fr-BE" dirty="0">
                <a:solidFill>
                  <a:schemeClr val="tx2"/>
                </a:solidFill>
              </a:rPr>
              <a:t> all </a:t>
            </a:r>
            <a:r>
              <a:rPr lang="fr-BE" dirty="0" err="1">
                <a:solidFill>
                  <a:schemeClr val="tx2"/>
                </a:solidFill>
              </a:rPr>
              <a:t>invited</a:t>
            </a:r>
            <a:r>
              <a:rPr lang="fr-BE" dirty="0">
                <a:solidFill>
                  <a:schemeClr val="tx2"/>
                </a:solidFill>
              </a:rPr>
              <a:t> to test </a:t>
            </a:r>
            <a:r>
              <a:rPr lang="fr-BE" dirty="0" err="1">
                <a:solidFill>
                  <a:schemeClr val="tx2"/>
                </a:solidFill>
              </a:rPr>
              <a:t>it</a:t>
            </a:r>
            <a:r>
              <a:rPr lang="fr-BE" dirty="0">
                <a:solidFill>
                  <a:schemeClr val="tx2"/>
                </a:solidFill>
              </a:rPr>
              <a:t> and </a:t>
            </a:r>
            <a:r>
              <a:rPr lang="fr-BE" dirty="0" err="1">
                <a:solidFill>
                  <a:schemeClr val="tx2"/>
                </a:solidFill>
              </a:rPr>
              <a:t>provide</a:t>
            </a:r>
            <a:r>
              <a:rPr lang="fr-BE" dirty="0">
                <a:solidFill>
                  <a:schemeClr val="tx2"/>
                </a:solidFill>
              </a:rPr>
              <a:t> us </a:t>
            </a:r>
            <a:r>
              <a:rPr lang="fr-BE" dirty="0" err="1">
                <a:solidFill>
                  <a:schemeClr val="tx2"/>
                </a:solidFill>
              </a:rPr>
              <a:t>with</a:t>
            </a:r>
            <a:r>
              <a:rPr lang="fr-BE" dirty="0">
                <a:solidFill>
                  <a:schemeClr val="tx2"/>
                </a:solidFill>
              </a:rPr>
              <a:t> </a:t>
            </a:r>
            <a:r>
              <a:rPr lang="fr-BE" dirty="0" err="1">
                <a:solidFill>
                  <a:schemeClr val="tx2"/>
                </a:solidFill>
              </a:rPr>
              <a:t>your</a:t>
            </a:r>
            <a:r>
              <a:rPr lang="fr-BE" dirty="0">
                <a:solidFill>
                  <a:schemeClr val="tx2"/>
                </a:solidFill>
              </a:rPr>
              <a:t> feedback. Feedback </a:t>
            </a:r>
            <a:r>
              <a:rPr lang="fr-BE" dirty="0" err="1">
                <a:solidFill>
                  <a:schemeClr val="tx2"/>
                </a:solidFill>
              </a:rPr>
              <a:t>received</a:t>
            </a:r>
            <a:r>
              <a:rPr lang="fr-BE" dirty="0">
                <a:solidFill>
                  <a:schemeClr val="tx2"/>
                </a:solidFill>
              </a:rPr>
              <a:t> </a:t>
            </a:r>
            <a:r>
              <a:rPr lang="fr-BE" dirty="0" err="1">
                <a:solidFill>
                  <a:schemeClr val="tx2"/>
                </a:solidFill>
              </a:rPr>
              <a:t>will</a:t>
            </a:r>
            <a:r>
              <a:rPr lang="fr-BE" dirty="0">
                <a:solidFill>
                  <a:schemeClr val="tx2"/>
                </a:solidFill>
              </a:rPr>
              <a:t> </a:t>
            </a:r>
            <a:r>
              <a:rPr lang="fr-BE" dirty="0" err="1">
                <a:solidFill>
                  <a:schemeClr val="tx2"/>
                </a:solidFill>
              </a:rPr>
              <a:t>be</a:t>
            </a:r>
            <a:r>
              <a:rPr lang="fr-BE" dirty="0">
                <a:solidFill>
                  <a:schemeClr val="tx2"/>
                </a:solidFill>
              </a:rPr>
              <a:t> </a:t>
            </a:r>
            <a:r>
              <a:rPr lang="fr-BE" dirty="0" err="1">
                <a:solidFill>
                  <a:schemeClr val="tx2"/>
                </a:solidFill>
              </a:rPr>
              <a:t>analysed</a:t>
            </a:r>
            <a:r>
              <a:rPr lang="fr-BE" dirty="0">
                <a:solidFill>
                  <a:schemeClr val="tx2"/>
                </a:solidFill>
              </a:rPr>
              <a:t> and </a:t>
            </a:r>
            <a:r>
              <a:rPr lang="fr-BE" dirty="0" err="1">
                <a:solidFill>
                  <a:schemeClr val="tx2"/>
                </a:solidFill>
              </a:rPr>
              <a:t>taken</a:t>
            </a:r>
            <a:r>
              <a:rPr lang="fr-BE" dirty="0">
                <a:solidFill>
                  <a:schemeClr val="tx2"/>
                </a:solidFill>
              </a:rPr>
              <a:t> </a:t>
            </a:r>
            <a:r>
              <a:rPr lang="fr-BE" dirty="0" err="1">
                <a:solidFill>
                  <a:schemeClr val="tx2"/>
                </a:solidFill>
              </a:rPr>
              <a:t>into</a:t>
            </a:r>
            <a:r>
              <a:rPr lang="fr-BE" dirty="0">
                <a:solidFill>
                  <a:schemeClr val="tx2"/>
                </a:solidFill>
              </a:rPr>
              <a:t> </a:t>
            </a:r>
            <a:r>
              <a:rPr lang="fr-BE" dirty="0" err="1">
                <a:solidFill>
                  <a:schemeClr val="tx2"/>
                </a:solidFill>
              </a:rPr>
              <a:t>account</a:t>
            </a:r>
            <a:r>
              <a:rPr lang="fr-BE" dirty="0">
                <a:solidFill>
                  <a:schemeClr val="tx2"/>
                </a:solidFill>
              </a:rPr>
              <a:t> for </a:t>
            </a:r>
            <a:r>
              <a:rPr lang="fr-BE" dirty="0" err="1">
                <a:solidFill>
                  <a:schemeClr val="tx2"/>
                </a:solidFill>
              </a:rPr>
              <a:t>potential</a:t>
            </a:r>
            <a:r>
              <a:rPr lang="fr-BE" dirty="0">
                <a:solidFill>
                  <a:schemeClr val="tx2"/>
                </a:solidFill>
              </a:rPr>
              <a:t> </a:t>
            </a:r>
            <a:r>
              <a:rPr lang="fr-BE" dirty="0" err="1">
                <a:solidFill>
                  <a:schemeClr val="tx2"/>
                </a:solidFill>
              </a:rPr>
              <a:t>further</a:t>
            </a:r>
            <a:r>
              <a:rPr lang="fr-BE" dirty="0">
                <a:solidFill>
                  <a:schemeClr val="tx2"/>
                </a:solidFill>
              </a:rPr>
              <a:t> </a:t>
            </a:r>
            <a:r>
              <a:rPr lang="fr-BE" dirty="0" err="1">
                <a:solidFill>
                  <a:schemeClr val="tx2"/>
                </a:solidFill>
              </a:rPr>
              <a:t>tweaks</a:t>
            </a:r>
            <a:r>
              <a:rPr lang="fr-BE" dirty="0">
                <a:solidFill>
                  <a:schemeClr val="tx2"/>
                </a:solidFill>
              </a:rPr>
              <a:t>/</a:t>
            </a:r>
            <a:r>
              <a:rPr lang="fr-BE" dirty="0" err="1">
                <a:solidFill>
                  <a:schemeClr val="tx2"/>
                </a:solidFill>
              </a:rPr>
              <a:t>adjustments</a:t>
            </a:r>
            <a:r>
              <a:rPr lang="fr-BE" dirty="0">
                <a:solidFill>
                  <a:schemeClr val="tx2"/>
                </a:solidFill>
              </a:rPr>
              <a:t>. </a:t>
            </a:r>
            <a:r>
              <a:rPr lang="fr-BE" dirty="0" err="1">
                <a:solidFill>
                  <a:schemeClr val="tx2"/>
                </a:solidFill>
              </a:rPr>
              <a:t>Please</a:t>
            </a:r>
            <a:r>
              <a:rPr lang="fr-BE" dirty="0">
                <a:solidFill>
                  <a:schemeClr val="tx2"/>
                </a:solidFill>
              </a:rPr>
              <a:t> </a:t>
            </a:r>
            <a:r>
              <a:rPr lang="fr-BE" dirty="0" err="1">
                <a:solidFill>
                  <a:schemeClr val="tx2"/>
                </a:solidFill>
              </a:rPr>
              <a:t>provide</a:t>
            </a:r>
            <a:r>
              <a:rPr lang="fr-BE" dirty="0">
                <a:solidFill>
                  <a:schemeClr val="tx2"/>
                </a:solidFill>
              </a:rPr>
              <a:t> </a:t>
            </a:r>
            <a:r>
              <a:rPr lang="fr-BE" dirty="0" err="1">
                <a:solidFill>
                  <a:schemeClr val="tx2"/>
                </a:solidFill>
              </a:rPr>
              <a:t>your</a:t>
            </a:r>
            <a:r>
              <a:rPr lang="fr-BE" dirty="0">
                <a:solidFill>
                  <a:schemeClr val="tx2"/>
                </a:solidFill>
              </a:rPr>
              <a:t> feedback to the </a:t>
            </a:r>
            <a:r>
              <a:rPr lang="fr-BE" dirty="0" err="1">
                <a:solidFill>
                  <a:schemeClr val="tx2"/>
                </a:solidFill>
              </a:rPr>
              <a:t>following</a:t>
            </a:r>
            <a:r>
              <a:rPr lang="fr-BE" dirty="0">
                <a:solidFill>
                  <a:schemeClr val="tx2"/>
                </a:solidFill>
              </a:rPr>
              <a:t>: </a:t>
            </a:r>
            <a:r>
              <a:rPr lang="fr-BE" dirty="0">
                <a:solidFill>
                  <a:schemeClr val="tx2"/>
                </a:solidFill>
                <a:hlinkClick r:id="rId2"/>
              </a:rPr>
              <a:t>HDFeedback@sciensano.be</a:t>
            </a:r>
            <a:r>
              <a:rPr lang="fr-BE" dirty="0">
                <a:solidFill>
                  <a:schemeClr val="tx2"/>
                </a:solidFill>
              </a:rPr>
              <a:t>. This brand new </a:t>
            </a:r>
            <a:r>
              <a:rPr lang="fr-BE" dirty="0" err="1">
                <a:solidFill>
                  <a:schemeClr val="tx2"/>
                </a:solidFill>
              </a:rPr>
              <a:t>mailbox</a:t>
            </a:r>
            <a:r>
              <a:rPr lang="fr-BE" dirty="0">
                <a:solidFill>
                  <a:schemeClr val="tx2"/>
                </a:solidFill>
              </a:rPr>
              <a:t> has been </a:t>
            </a:r>
            <a:r>
              <a:rPr lang="fr-BE" dirty="0" err="1">
                <a:solidFill>
                  <a:schemeClr val="tx2"/>
                </a:solidFill>
              </a:rPr>
              <a:t>created</a:t>
            </a:r>
            <a:r>
              <a:rPr lang="fr-BE" dirty="0">
                <a:solidFill>
                  <a:schemeClr val="tx2"/>
                </a:solidFill>
              </a:rPr>
              <a:t> </a:t>
            </a:r>
            <a:r>
              <a:rPr lang="fr-BE" dirty="0" err="1">
                <a:solidFill>
                  <a:schemeClr val="tx2"/>
                </a:solidFill>
              </a:rPr>
              <a:t>with</a:t>
            </a:r>
            <a:r>
              <a:rPr lang="fr-BE" dirty="0">
                <a:solidFill>
                  <a:schemeClr val="tx2"/>
                </a:solidFill>
              </a:rPr>
              <a:t> the </a:t>
            </a:r>
            <a:r>
              <a:rPr lang="fr-BE" dirty="0" err="1">
                <a:solidFill>
                  <a:schemeClr val="tx2"/>
                </a:solidFill>
              </a:rPr>
              <a:t>aim</a:t>
            </a:r>
            <a:r>
              <a:rPr lang="fr-BE" dirty="0">
                <a:solidFill>
                  <a:schemeClr val="tx2"/>
                </a:solidFill>
              </a:rPr>
              <a:t> of </a:t>
            </a:r>
            <a:r>
              <a:rPr lang="fr-BE" dirty="0" err="1">
                <a:solidFill>
                  <a:schemeClr val="tx2"/>
                </a:solidFill>
              </a:rPr>
              <a:t>capturing</a:t>
            </a:r>
            <a:r>
              <a:rPr lang="fr-BE" dirty="0">
                <a:solidFill>
                  <a:schemeClr val="tx2"/>
                </a:solidFill>
              </a:rPr>
              <a:t> </a:t>
            </a:r>
            <a:r>
              <a:rPr lang="fr-BE" dirty="0" err="1">
                <a:solidFill>
                  <a:schemeClr val="tx2"/>
                </a:solidFill>
              </a:rPr>
              <a:t>your</a:t>
            </a:r>
            <a:r>
              <a:rPr lang="fr-BE" dirty="0">
                <a:solidFill>
                  <a:schemeClr val="tx2"/>
                </a:solidFill>
              </a:rPr>
              <a:t> </a:t>
            </a:r>
            <a:r>
              <a:rPr lang="fr-BE" dirty="0" err="1">
                <a:solidFill>
                  <a:schemeClr val="tx2"/>
                </a:solidFill>
              </a:rPr>
              <a:t>comments</a:t>
            </a:r>
            <a:r>
              <a:rPr lang="fr-BE" dirty="0">
                <a:solidFill>
                  <a:schemeClr val="tx2"/>
                </a:solidFill>
              </a:rPr>
              <a:t> in a </a:t>
            </a:r>
            <a:r>
              <a:rPr lang="fr-BE" dirty="0" err="1">
                <a:solidFill>
                  <a:schemeClr val="tx2"/>
                </a:solidFill>
              </a:rPr>
              <a:t>streamlined</a:t>
            </a:r>
            <a:r>
              <a:rPr lang="fr-BE" dirty="0">
                <a:solidFill>
                  <a:schemeClr val="tx2"/>
                </a:solidFill>
              </a:rPr>
              <a:t> </a:t>
            </a:r>
            <a:r>
              <a:rPr lang="fr-BE" dirty="0" err="1">
                <a:solidFill>
                  <a:schemeClr val="tx2"/>
                </a:solidFill>
              </a:rPr>
              <a:t>approach</a:t>
            </a:r>
            <a:r>
              <a:rPr lang="fr-BE" dirty="0">
                <a:solidFill>
                  <a:schemeClr val="tx2"/>
                </a:solidFill>
              </a:rPr>
              <a:t> </a:t>
            </a:r>
            <a:r>
              <a:rPr lang="fr-BE" dirty="0" err="1">
                <a:solidFill>
                  <a:schemeClr val="tx2"/>
                </a:solidFill>
              </a:rPr>
              <a:t>which</a:t>
            </a:r>
            <a:r>
              <a:rPr lang="fr-BE" dirty="0">
                <a:solidFill>
                  <a:schemeClr val="tx2"/>
                </a:solidFill>
              </a:rPr>
              <a:t> </a:t>
            </a:r>
            <a:r>
              <a:rPr lang="fr-BE" dirty="0" err="1">
                <a:solidFill>
                  <a:schemeClr val="tx2"/>
                </a:solidFill>
              </a:rPr>
              <a:t>will</a:t>
            </a:r>
            <a:r>
              <a:rPr lang="fr-BE" dirty="0">
                <a:solidFill>
                  <a:schemeClr val="tx2"/>
                </a:solidFill>
              </a:rPr>
              <a:t> </a:t>
            </a:r>
            <a:r>
              <a:rPr lang="fr-BE" dirty="0" err="1">
                <a:solidFill>
                  <a:schemeClr val="tx2"/>
                </a:solidFill>
              </a:rPr>
              <a:t>also</a:t>
            </a:r>
            <a:r>
              <a:rPr lang="fr-BE" dirty="0">
                <a:solidFill>
                  <a:schemeClr val="tx2"/>
                </a:solidFill>
              </a:rPr>
              <a:t> </a:t>
            </a:r>
            <a:r>
              <a:rPr lang="fr-BE" dirty="0" err="1">
                <a:solidFill>
                  <a:schemeClr val="tx2"/>
                </a:solidFill>
              </a:rPr>
              <a:t>allow</a:t>
            </a:r>
            <a:r>
              <a:rPr lang="fr-BE" dirty="0">
                <a:solidFill>
                  <a:schemeClr val="tx2"/>
                </a:solidFill>
              </a:rPr>
              <a:t> us to </a:t>
            </a:r>
            <a:r>
              <a:rPr lang="fr-BE" dirty="0" err="1">
                <a:solidFill>
                  <a:schemeClr val="tx2"/>
                </a:solidFill>
              </a:rPr>
              <a:t>act</a:t>
            </a:r>
            <a:r>
              <a:rPr lang="fr-BE" dirty="0">
                <a:solidFill>
                  <a:schemeClr val="tx2"/>
                </a:solidFill>
              </a:rPr>
              <a:t> </a:t>
            </a:r>
            <a:r>
              <a:rPr lang="fr-BE" dirty="0" err="1">
                <a:solidFill>
                  <a:schemeClr val="tx2"/>
                </a:solidFill>
              </a:rPr>
              <a:t>upon</a:t>
            </a:r>
            <a:r>
              <a:rPr lang="fr-BE" dirty="0">
                <a:solidFill>
                  <a:schemeClr val="tx2"/>
                </a:solidFill>
              </a:rPr>
              <a:t> feedback in a prompt </a:t>
            </a:r>
            <a:r>
              <a:rPr lang="fr-BE" dirty="0" err="1">
                <a:solidFill>
                  <a:schemeClr val="tx2"/>
                </a:solidFill>
              </a:rPr>
              <a:t>manner</a:t>
            </a:r>
            <a:r>
              <a:rPr lang="fr-BE" dirty="0">
                <a:solidFill>
                  <a:schemeClr val="tx2"/>
                </a:solidFill>
              </a:rPr>
              <a:t>.</a:t>
            </a:r>
          </a:p>
          <a:p>
            <a:pPr marL="342900" indent="-342900">
              <a:buFont typeface="+mj-lt"/>
              <a:buAutoNum type="arabicPeriod"/>
            </a:pPr>
            <a:endParaRPr lang="fr-BE" dirty="0">
              <a:solidFill>
                <a:schemeClr val="tx2"/>
              </a:solidFill>
            </a:endParaRPr>
          </a:p>
          <a:p>
            <a:pPr marL="342900" indent="-342900">
              <a:buFont typeface="+mj-lt"/>
              <a:buAutoNum type="arabicPeriod"/>
            </a:pPr>
            <a:r>
              <a:rPr lang="fr-BE" dirty="0">
                <a:solidFill>
                  <a:schemeClr val="tx2"/>
                </a:solidFill>
              </a:rPr>
              <a:t>Go-live/production </a:t>
            </a:r>
            <a:r>
              <a:rPr lang="fr-BE" dirty="0" err="1">
                <a:solidFill>
                  <a:schemeClr val="tx2"/>
                </a:solidFill>
              </a:rPr>
              <a:t>is</a:t>
            </a:r>
            <a:r>
              <a:rPr lang="fr-BE" dirty="0">
                <a:solidFill>
                  <a:schemeClr val="tx2"/>
                </a:solidFill>
              </a:rPr>
              <a:t> on the night of </a:t>
            </a:r>
            <a:r>
              <a:rPr lang="fr-BE" dirty="0" err="1">
                <a:solidFill>
                  <a:schemeClr val="tx2"/>
                </a:solidFill>
              </a:rPr>
              <a:t>October</a:t>
            </a:r>
            <a:r>
              <a:rPr lang="fr-BE" dirty="0">
                <a:solidFill>
                  <a:schemeClr val="tx2"/>
                </a:solidFill>
              </a:rPr>
              <a:t> 30th.</a:t>
            </a:r>
          </a:p>
          <a:p>
            <a:pPr marL="285750" indent="-285750">
              <a:buFont typeface="Arial" panose="020B0604020202020204" pitchFamily="34" charset="0"/>
              <a:buChar char="•"/>
            </a:pPr>
            <a:endParaRPr lang="fr-BE" dirty="0">
              <a:solidFill>
                <a:schemeClr val="tx2"/>
              </a:solidFill>
            </a:endParaRPr>
          </a:p>
          <a:p>
            <a:pPr marL="285750" indent="-285750">
              <a:buFont typeface="Arial" panose="020B0604020202020204" pitchFamily="34" charset="0"/>
              <a:buChar char="•"/>
            </a:pPr>
            <a:endParaRPr lang="fr-BE" dirty="0">
              <a:solidFill>
                <a:schemeClr val="tx2"/>
              </a:solidFill>
            </a:endParaRPr>
          </a:p>
          <a:p>
            <a:endParaRPr lang="fr-BE" dirty="0">
              <a:solidFill>
                <a:schemeClr val="tx2"/>
              </a:solidFill>
            </a:endParaRPr>
          </a:p>
        </p:txBody>
      </p:sp>
    </p:spTree>
    <p:extLst>
      <p:ext uri="{BB962C8B-B14F-4D97-AF65-F5344CB8AC3E}">
        <p14:creationId xmlns:p14="http://schemas.microsoft.com/office/powerpoint/2010/main" val="321117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Incidents report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76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37369</TotalTime>
  <Words>645</Words>
  <Application>Microsoft Office PowerPoint</Application>
  <PresentationFormat>Widescreen</PresentationFormat>
  <Paragraphs>123</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SC_theme</vt:lpstr>
      <vt:lpstr>ICT Info session 20 / 10 / 2023</vt:lpstr>
      <vt:lpstr>Agenda</vt:lpstr>
      <vt:lpstr>Q&amp;a</vt:lpstr>
      <vt:lpstr>Nothing to report for now….</vt:lpstr>
      <vt:lpstr>EAM 3.0</vt:lpstr>
      <vt:lpstr>EAM 3.0</vt:lpstr>
      <vt:lpstr>Architecture 2.5</vt:lpstr>
      <vt:lpstr>Architecture 2.5</vt:lpstr>
      <vt:lpstr>Incidents report</vt:lpstr>
      <vt:lpstr>Total Open Incidents and Requests</vt:lpstr>
      <vt:lpstr>Total Closed Incidents and Requests</vt:lpstr>
      <vt:lpstr>Workload and focus</vt:lpstr>
      <vt:lpstr>Incidents and Requests per Project – not ‘closed’ state </vt:lpstr>
      <vt:lpstr>Updates  and Communications</vt:lpstr>
      <vt:lpstr>Updates and Communications</vt:lpstr>
      <vt:lpstr>Q &amp; A</vt:lpstr>
      <vt:lpstr>PowerPoint Presentation</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966</cp:revision>
  <dcterms:created xsi:type="dcterms:W3CDTF">2018-09-19T06:42:22Z</dcterms:created>
  <dcterms:modified xsi:type="dcterms:W3CDTF">2023-10-20T07:36:06Z</dcterms:modified>
</cp:coreProperties>
</file>