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handoutMasterIdLst>
    <p:handoutMasterId r:id="rId23"/>
  </p:handoutMasterIdLst>
  <p:sldIdLst>
    <p:sldId id="305" r:id="rId2"/>
    <p:sldId id="1374" r:id="rId3"/>
    <p:sldId id="432" r:id="rId4"/>
    <p:sldId id="1398" r:id="rId5"/>
    <p:sldId id="1405" r:id="rId6"/>
    <p:sldId id="1406" r:id="rId7"/>
    <p:sldId id="1407" r:id="rId8"/>
    <p:sldId id="1375" r:id="rId9"/>
    <p:sldId id="1385" r:id="rId10"/>
    <p:sldId id="1358" r:id="rId11"/>
    <p:sldId id="1372" r:id="rId12"/>
    <p:sldId id="1399" r:id="rId13"/>
    <p:sldId id="1400" r:id="rId14"/>
    <p:sldId id="1379" r:id="rId15"/>
    <p:sldId id="256" r:id="rId16"/>
    <p:sldId id="1382" r:id="rId17"/>
    <p:sldId id="1387" r:id="rId18"/>
    <p:sldId id="1380" r:id="rId19"/>
    <p:sldId id="1401" r:id="rId20"/>
    <p:sldId id="1402" r:id="rId2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7">
          <p15:clr>
            <a:srgbClr val="A4A3A4"/>
          </p15:clr>
        </p15:guide>
        <p15:guide id="2" pos="340">
          <p15:clr>
            <a:srgbClr val="A4A3A4"/>
          </p15:clr>
        </p15:guide>
        <p15:guide id="3" pos="74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B54A"/>
    <a:srgbClr val="69AA41"/>
    <a:srgbClr val="EEEFF1"/>
    <a:srgbClr val="FF6600"/>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91" autoAdjust="0"/>
    <p:restoredTop sz="96530" autoAdjust="0"/>
  </p:normalViewPr>
  <p:slideViewPr>
    <p:cSldViewPr snapToGrid="0" showGuides="1">
      <p:cViewPr varScale="1">
        <p:scale>
          <a:sx n="162" d="100"/>
          <a:sy n="162" d="100"/>
        </p:scale>
        <p:origin x="228" y="144"/>
      </p:cViewPr>
      <p:guideLst>
        <p:guide orient="horz" pos="4187"/>
        <p:guide pos="340"/>
        <p:guide pos="74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26-10-23</a:t>
            </a:fld>
            <a:endParaRPr lang="fr-BE" sz="90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t>26-10-23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t>‹#›</a:t>
            </a:fld>
            <a:endParaRPr lang="fr-BE"/>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259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823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56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201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panose="020B0604020202020204"/>
                <a:cs typeface="Arial" panose="020B0604020202020204"/>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panose="020B0604020202020204"/>
                <a:cs typeface="Arial" panose="020B060402020202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panose="020B0604020202020204"/>
                <a:cs typeface="Arial" panose="020B060402020202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panose="020B0604020202020204"/>
                <a:cs typeface="Arial" panose="020B0604020202020204"/>
              </a:defRPr>
            </a:lvl1pPr>
          </a:lstStyle>
          <a:p>
            <a:r>
              <a:rPr lang="en-GB" noProof="0" dirty="0"/>
              <a:t>&lt;Click to add title&gt;</a:t>
            </a:r>
            <a:br>
              <a:rPr lang="en-GB" noProof="0" dirty="0"/>
            </a:br>
            <a:endParaRPr lang="en-GB"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fr-FR" dirty="0"/>
              <a:t>&lt;CLICK TO ADD TITLE&gt;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fr-FR" dirty="0"/>
              <a:t>&lt;CLICK TO ADD TITLE&gt;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panose="020B0604020202020204"/>
                <a:cs typeface="Arial" panose="020B0604020202020204"/>
              </a:defRPr>
            </a:lvl1pPr>
            <a:lvl2pPr marL="179705" indent="0">
              <a:buClr>
                <a:schemeClr val="accent2"/>
              </a:buClr>
              <a:buFontTx/>
              <a:buNone/>
              <a:defRPr sz="2250" b="0">
                <a:solidFill>
                  <a:schemeClr val="tx2"/>
                </a:solidFill>
                <a:latin typeface="Arial" panose="020B0604020202020204"/>
                <a:cs typeface="Arial" panose="020B0604020202020204"/>
              </a:defRPr>
            </a:lvl2pPr>
            <a:lvl3pPr marL="360045" indent="0">
              <a:buClr>
                <a:schemeClr val="accent2"/>
              </a:buClr>
              <a:buFontTx/>
              <a:buNone/>
              <a:defRPr sz="2250" b="0">
                <a:solidFill>
                  <a:schemeClr val="tx2"/>
                </a:solidFill>
                <a:latin typeface="Arial" panose="020B0604020202020204"/>
                <a:cs typeface="Arial" panose="020B0604020202020204"/>
              </a:defRPr>
            </a:lvl3pPr>
            <a:lvl4pPr marL="720090" indent="-179705">
              <a:buClr>
                <a:schemeClr val="accent2"/>
              </a:buClr>
              <a:buFont typeface="Arial" panose="020B0604020202020204"/>
              <a:buChar char="•"/>
              <a:defRPr sz="2000" baseline="0">
                <a:solidFill>
                  <a:schemeClr val="tx2"/>
                </a:solidFill>
                <a:latin typeface="Arial" panose="020B0604020202020204"/>
                <a:cs typeface="Arial" panose="020B0604020202020204"/>
              </a:defRPr>
            </a:lvl4pPr>
            <a:lvl5pPr marL="720090" indent="0">
              <a:buClr>
                <a:schemeClr val="accent2"/>
              </a:buClr>
              <a:buFontTx/>
              <a:buNone/>
              <a:defRPr sz="2250" b="0">
                <a:solidFill>
                  <a:schemeClr val="tx2"/>
                </a:solidFill>
                <a:latin typeface="Arial" panose="020B0604020202020204"/>
                <a:cs typeface="Arial" panose="020B0604020202020204"/>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panose="020B0604020202020204"/>
                <a:cs typeface="Arial" panose="020B0604020202020204"/>
              </a:defRPr>
            </a:lvl1pPr>
            <a:lvl2pPr marL="179705" indent="0">
              <a:buClr>
                <a:schemeClr val="accent2"/>
              </a:buClr>
              <a:buFontTx/>
              <a:buNone/>
              <a:defRPr sz="2250" b="0">
                <a:solidFill>
                  <a:schemeClr val="tx2"/>
                </a:solidFill>
                <a:latin typeface="Arial" panose="020B0604020202020204"/>
                <a:cs typeface="Arial" panose="020B0604020202020204"/>
              </a:defRPr>
            </a:lvl2pPr>
            <a:lvl3pPr marL="360045" indent="0">
              <a:buClr>
                <a:schemeClr val="accent2"/>
              </a:buClr>
              <a:buFontTx/>
              <a:buNone/>
              <a:defRPr sz="2250" b="0">
                <a:solidFill>
                  <a:schemeClr val="tx2"/>
                </a:solidFill>
                <a:latin typeface="Arial" panose="020B0604020202020204"/>
                <a:cs typeface="Arial" panose="020B0604020202020204"/>
              </a:defRPr>
            </a:lvl3pPr>
            <a:lvl4pPr marL="720090" indent="-179705">
              <a:buClr>
                <a:schemeClr val="accent2"/>
              </a:buClr>
              <a:buFont typeface="Arial" panose="020B0604020202020204"/>
              <a:buChar char="•"/>
              <a:defRPr sz="2000" baseline="0">
                <a:solidFill>
                  <a:schemeClr val="tx2"/>
                </a:solidFill>
                <a:latin typeface="Arial" panose="020B0604020202020204"/>
                <a:cs typeface="Arial" panose="020B0604020202020204"/>
              </a:defRPr>
            </a:lvl4pPr>
            <a:lvl5pPr marL="720090" indent="0">
              <a:buClr>
                <a:schemeClr val="accent2"/>
              </a:buClr>
              <a:buFontTx/>
              <a:buNone/>
              <a:defRPr sz="2250" b="0">
                <a:solidFill>
                  <a:schemeClr val="tx2"/>
                </a:solidFill>
                <a:latin typeface="Arial" panose="020B0604020202020204"/>
                <a:cs typeface="Arial" panose="020B0604020202020204"/>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defRPr sz="2200" b="1">
                <a:solidFill>
                  <a:schemeClr val="accent2"/>
                </a:solidFill>
                <a:latin typeface="Arial" panose="020B0604020202020204"/>
                <a:cs typeface="Arial"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defRPr sz="2200" b="1">
                <a:solidFill>
                  <a:schemeClr val="accent2"/>
                </a:solidFill>
                <a:latin typeface="Arial" panose="020B0604020202020204"/>
                <a:cs typeface="Arial"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79705" indent="-179705">
              <a:buClr>
                <a:schemeClr val="accent1"/>
              </a:buClr>
              <a:defRPr sz="2250" b="1">
                <a:solidFill>
                  <a:schemeClr val="accent1"/>
                </a:solidFill>
                <a:latin typeface="Arial" panose="020B0604020202020204"/>
                <a:cs typeface="Arial" panose="020B0604020202020204"/>
              </a:defRPr>
            </a:lvl1pPr>
            <a:lvl2pPr marL="360045" indent="-179705">
              <a:buClr>
                <a:schemeClr val="accent1"/>
              </a:buClr>
              <a:buFont typeface="Arial" panose="020B0604020202020204"/>
              <a:buChar char="•"/>
              <a:defRPr sz="2250" b="0">
                <a:solidFill>
                  <a:schemeClr val="tx2"/>
                </a:solidFill>
                <a:latin typeface="Arial" panose="020B0604020202020204"/>
                <a:cs typeface="Arial" panose="020B0604020202020204"/>
              </a:defRPr>
            </a:lvl2pPr>
            <a:lvl3pPr marL="539750" indent="-179705">
              <a:buClr>
                <a:schemeClr val="accent1"/>
              </a:buClr>
              <a:buFont typeface="Arial" panose="020B0604020202020204"/>
              <a:buChar char="•"/>
              <a:defRPr sz="2000" b="0">
                <a:solidFill>
                  <a:schemeClr val="tx2"/>
                </a:solidFill>
                <a:latin typeface="Arial" panose="020B0604020202020204"/>
                <a:cs typeface="Arial" panose="020B0604020202020204"/>
              </a:defRPr>
            </a:lvl3pPr>
            <a:lvl4pPr marL="720090" indent="-179705">
              <a:buClr>
                <a:schemeClr val="accent1"/>
              </a:buClr>
              <a:buFont typeface="Arial" panose="020B0604020202020204"/>
              <a:buChar char="•"/>
              <a:defRPr sz="2000">
                <a:solidFill>
                  <a:schemeClr val="tx2"/>
                </a:solidFill>
                <a:latin typeface="Arial" panose="020B0604020202020204"/>
                <a:cs typeface="Arial" panose="020B0604020202020204"/>
              </a:defRPr>
            </a:lvl4pPr>
            <a:lvl5pPr marL="899795" indent="-179705">
              <a:buClr>
                <a:schemeClr val="accent1"/>
              </a:buClr>
              <a:buFont typeface="Arial" panose="020B0604020202020204"/>
              <a:buChar char="•"/>
              <a:defRPr sz="2000">
                <a:solidFill>
                  <a:schemeClr val="tx2"/>
                </a:solidFill>
                <a:latin typeface="Arial" panose="020B0604020202020204"/>
                <a:cs typeface="Arial" panose="020B0604020202020204"/>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79705" indent="-179705">
              <a:buClr>
                <a:schemeClr val="accent1"/>
              </a:buClr>
              <a:defRPr sz="2250" b="1">
                <a:solidFill>
                  <a:schemeClr val="accent1"/>
                </a:solidFill>
                <a:latin typeface="Arial" panose="020B0604020202020204"/>
                <a:cs typeface="Arial" panose="020B0604020202020204"/>
              </a:defRPr>
            </a:lvl1pPr>
            <a:lvl2pPr marL="360045" indent="-179705">
              <a:buClr>
                <a:schemeClr val="accent1"/>
              </a:buClr>
              <a:buFont typeface="Arial" panose="020B0604020202020204"/>
              <a:buChar char="•"/>
              <a:defRPr sz="2250" b="0">
                <a:solidFill>
                  <a:schemeClr val="tx2"/>
                </a:solidFill>
                <a:latin typeface="Arial" panose="020B0604020202020204"/>
                <a:cs typeface="Arial" panose="020B0604020202020204"/>
              </a:defRPr>
            </a:lvl2pPr>
            <a:lvl3pPr marL="539750" indent="-179705">
              <a:buClr>
                <a:schemeClr val="accent1"/>
              </a:buClr>
              <a:buFont typeface="Arial" panose="020B0604020202020204"/>
              <a:buChar char="•"/>
              <a:defRPr sz="2000">
                <a:solidFill>
                  <a:schemeClr val="tx2"/>
                </a:solidFill>
                <a:latin typeface="Arial" panose="020B0604020202020204"/>
                <a:cs typeface="Arial" panose="020B0604020202020204"/>
              </a:defRPr>
            </a:lvl3pPr>
            <a:lvl4pPr marL="720090" indent="-179705">
              <a:buClr>
                <a:schemeClr val="accent1"/>
              </a:buClr>
              <a:buFont typeface="Arial" panose="020B0604020202020204"/>
              <a:buChar char="•"/>
              <a:defRPr sz="2000">
                <a:solidFill>
                  <a:schemeClr val="tx2"/>
                </a:solidFill>
                <a:latin typeface="Arial" panose="020B0604020202020204"/>
                <a:cs typeface="Arial" panose="020B0604020202020204"/>
              </a:defRPr>
            </a:lvl4pPr>
            <a:lvl5pPr marL="899795" indent="-179705">
              <a:buClr>
                <a:schemeClr val="accent1"/>
              </a:buClr>
              <a:buFont typeface="Arial" panose="020B0604020202020204"/>
              <a:buChar char="•"/>
              <a:defRPr sz="2000">
                <a:solidFill>
                  <a:schemeClr val="tx2"/>
                </a:solidFill>
                <a:latin typeface="Arial" panose="020B0604020202020204"/>
                <a:cs typeface="Arial" panose="020B0604020202020204"/>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ECF2024-1127-4DE9-8272-2972E1F5D5C6}" type="datetimeFigureOut">
              <a:rPr lang="id-ID" smtClean="0"/>
              <a:t>26/10/2023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9C6787-E75F-4274-85C3-8479F9289D05}" type="slidenum">
              <a:rPr lang="id-ID" smtClean="0"/>
              <a:t>‹#›</a:t>
            </a:fld>
            <a:endParaRPr lang="id-ID"/>
          </a:p>
        </p:txBody>
      </p:sp>
    </p:spTree>
    <p:extLst>
      <p:ext uri="{BB962C8B-B14F-4D97-AF65-F5344CB8AC3E}">
        <p14:creationId xmlns:p14="http://schemas.microsoft.com/office/powerpoint/2010/main" val="198859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docs.healthdata.be/documentation/design-documents-hd4dp2/sending-code-values-instead-code-ids-system-system-reques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br>
              <a:rPr lang="nl-BE" dirty="0"/>
            </a:br>
            <a:r>
              <a:rPr lang="nl-BE" dirty="0"/>
              <a:t>27 / 10 /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4D12-C6E0-BCE2-DABE-FD0C47E14CDF}"/>
              </a:ext>
            </a:extLst>
          </p:cNvPr>
          <p:cNvSpPr>
            <a:spLocks noGrp="1"/>
          </p:cNvSpPr>
          <p:nvPr>
            <p:ph type="title"/>
          </p:nvPr>
        </p:nvSpPr>
        <p:spPr/>
        <p:txBody>
          <a:bodyPr/>
          <a:lstStyle/>
          <a:p>
            <a:r>
              <a:rPr lang="en-US" dirty="0"/>
              <a:t>ABOUT: RELEASE</a:t>
            </a:r>
          </a:p>
        </p:txBody>
      </p:sp>
      <p:sp>
        <p:nvSpPr>
          <p:cNvPr id="3" name="Content Placeholder 2">
            <a:extLst>
              <a:ext uri="{FF2B5EF4-FFF2-40B4-BE49-F238E27FC236}">
                <a16:creationId xmlns:a16="http://schemas.microsoft.com/office/drawing/2014/main" id="{5310AD0A-8AD2-B14E-0E44-2BECB747BB62}"/>
              </a:ext>
            </a:extLst>
          </p:cNvPr>
          <p:cNvSpPr>
            <a:spLocks noGrp="1"/>
          </p:cNvSpPr>
          <p:nvPr>
            <p:ph sz="half" idx="12"/>
          </p:nvPr>
        </p:nvSpPr>
        <p:spPr/>
        <p:txBody>
          <a:bodyPr>
            <a:normAutofit fontScale="92500"/>
          </a:bodyPr>
          <a:lstStyle/>
          <a:p>
            <a:r>
              <a:rPr lang="en-GB" b="0" i="0" dirty="0">
                <a:solidFill>
                  <a:srgbClr val="000000"/>
                </a:solidFill>
                <a:effectLst/>
                <a:latin typeface="wf_segoe-ui_normal"/>
              </a:rPr>
              <a:t>Identifying bottlenecks is becoming increasingly more difficult as application software becomes more and more complex.</a:t>
            </a:r>
          </a:p>
          <a:p>
            <a:endParaRPr lang="en-GB" b="0" dirty="0">
              <a:solidFill>
                <a:srgbClr val="000000"/>
              </a:solidFill>
              <a:latin typeface="wf_segoe-ui_normal"/>
            </a:endParaRPr>
          </a:p>
          <a:p>
            <a:r>
              <a:rPr lang="en-GB" b="0" i="0" dirty="0">
                <a:solidFill>
                  <a:srgbClr val="000000"/>
                </a:solidFill>
                <a:effectLst/>
                <a:latin typeface="wf_segoe-ui_normal"/>
              </a:rPr>
              <a:t>It limits the system’s overall capability, leading to problems such as increased downtime, long load times, and high levels of end-user frustration. </a:t>
            </a:r>
            <a:endParaRPr lang="en-GB" b="0" dirty="0">
              <a:solidFill>
                <a:srgbClr val="000000"/>
              </a:solidFill>
              <a:latin typeface="wf_segoe-ui_normal"/>
            </a:endParaRPr>
          </a:p>
          <a:p>
            <a:endParaRPr lang="en-GB" b="0" dirty="0">
              <a:solidFill>
                <a:srgbClr val="000000"/>
              </a:solidFill>
              <a:latin typeface="wf_segoe-ui_normal"/>
            </a:endParaRPr>
          </a:p>
          <a:p>
            <a:r>
              <a:rPr lang="en-GB" b="0" i="0" dirty="0">
                <a:solidFill>
                  <a:srgbClr val="000000"/>
                </a:solidFill>
                <a:effectLst/>
                <a:latin typeface="wf_segoe-ui_normal"/>
              </a:rPr>
              <a:t>A2.5 focus has been to increase performance and reduce technical overhead to provide the end user with a better experience. </a:t>
            </a:r>
          </a:p>
          <a:p>
            <a:endParaRPr lang="en-GB" b="0" i="0" dirty="0">
              <a:solidFill>
                <a:srgbClr val="000000"/>
              </a:solidFill>
              <a:effectLst/>
              <a:latin typeface="wf_segoe-ui_normal"/>
            </a:endParaRPr>
          </a:p>
        </p:txBody>
      </p:sp>
      <p:sp>
        <p:nvSpPr>
          <p:cNvPr id="4" name="Content Placeholder 3">
            <a:extLst>
              <a:ext uri="{FF2B5EF4-FFF2-40B4-BE49-F238E27FC236}">
                <a16:creationId xmlns:a16="http://schemas.microsoft.com/office/drawing/2014/main" id="{395751FF-5938-10FD-252B-800DD4747AB3}"/>
              </a:ext>
            </a:extLst>
          </p:cNvPr>
          <p:cNvSpPr>
            <a:spLocks noGrp="1"/>
          </p:cNvSpPr>
          <p:nvPr>
            <p:ph sz="half" idx="13"/>
          </p:nvPr>
        </p:nvSpPr>
        <p:spPr/>
        <p:txBody>
          <a:bodyPr/>
          <a:lstStyle/>
          <a:p>
            <a:r>
              <a:rPr lang="en-US" dirty="0"/>
              <a:t>Summary:</a:t>
            </a:r>
          </a:p>
          <a:p>
            <a:endParaRPr lang="en-US" dirty="0"/>
          </a:p>
          <a:p>
            <a:pPr marL="342900" indent="-342900">
              <a:buFont typeface="Arial" panose="020B0604020202020204" pitchFamily="34" charset="0"/>
              <a:buChar char="•"/>
            </a:pPr>
            <a:r>
              <a:rPr lang="en-US" dirty="0"/>
              <a:t>Reduce Application Bottlenecks</a:t>
            </a:r>
          </a:p>
          <a:p>
            <a:pPr marL="342900" indent="-342900">
              <a:buFont typeface="Arial" panose="020B0604020202020204" pitchFamily="34" charset="0"/>
              <a:buChar char="•"/>
            </a:pPr>
            <a:r>
              <a:rPr lang="en-US" dirty="0"/>
              <a:t>Increase HD4DP2 Performance</a:t>
            </a:r>
          </a:p>
          <a:p>
            <a:pPr marL="342900" indent="-342900">
              <a:buFont typeface="Arial" panose="020B0604020202020204" pitchFamily="34" charset="0"/>
              <a:buChar char="•"/>
            </a:pPr>
            <a:r>
              <a:rPr lang="en-US" dirty="0"/>
              <a:t>Provide Better User Experience</a:t>
            </a:r>
          </a:p>
        </p:txBody>
      </p:sp>
      <p:sp>
        <p:nvSpPr>
          <p:cNvPr id="10" name="Content Placeholder 8">
            <a:extLst>
              <a:ext uri="{FF2B5EF4-FFF2-40B4-BE49-F238E27FC236}">
                <a16:creationId xmlns:a16="http://schemas.microsoft.com/office/drawing/2014/main" id="{B2702A7F-C0A9-7B52-2AB7-7CCCEEF962B0}"/>
              </a:ext>
            </a:extLst>
          </p:cNvPr>
          <p:cNvSpPr txBox="1">
            <a:spLocks/>
          </p:cNvSpPr>
          <p:nvPr/>
        </p:nvSpPr>
        <p:spPr>
          <a:xfrm>
            <a:off x="6095999" y="1689080"/>
            <a:ext cx="5556250" cy="3854469"/>
          </a:xfrm>
          <a:prstGeom prst="rect">
            <a:avLst/>
          </a:prstGeom>
        </p:spPr>
        <p:txBody>
          <a:bodyPr vert="horz" lIns="91440" tIns="45720" rIns="91440" bIns="45720" rtlCol="0">
            <a:normAutofit/>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panose="020B0604020202020204"/>
                <a:ea typeface="+mn-ea"/>
                <a:cs typeface="Arial" panose="020B0604020202020204"/>
              </a:defRPr>
            </a:lvl1pPr>
            <a:lvl2pPr marL="360045" indent="-179705" algn="l" defTabSz="541655" rtl="0" eaLnBrk="1" latinLnBrk="0" hangingPunct="1">
              <a:spcBef>
                <a:spcPct val="20000"/>
              </a:spcBef>
              <a:buClr>
                <a:schemeClr val="accent2"/>
              </a:buClr>
              <a:buFont typeface="Arial" panose="020B0604020202020204"/>
              <a:buChar char="•"/>
              <a:defRPr sz="2000" kern="1200">
                <a:solidFill>
                  <a:srgbClr val="58595B"/>
                </a:solidFill>
                <a:latin typeface="Arial" panose="020B0604020202020204"/>
                <a:ea typeface="+mn-ea"/>
                <a:cs typeface="Arial" panose="020B0604020202020204"/>
              </a:defRPr>
            </a:lvl2pPr>
            <a:lvl3pPr marL="539750" indent="-179705"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panose="020B0604020202020204"/>
                <a:ea typeface="+mn-ea"/>
                <a:cs typeface="Arial" panose="020B0604020202020204"/>
              </a:defRPr>
            </a:lvl3pPr>
            <a:lvl4pPr marL="720090"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4pPr>
            <a:lvl5pPr marL="899795"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endParaRPr lang="en-US" dirty="0"/>
          </a:p>
        </p:txBody>
      </p:sp>
      <p:pic>
        <p:nvPicPr>
          <p:cNvPr id="17" name="Picture 16">
            <a:extLst>
              <a:ext uri="{FF2B5EF4-FFF2-40B4-BE49-F238E27FC236}">
                <a16:creationId xmlns:a16="http://schemas.microsoft.com/office/drawing/2014/main" id="{5FE56323-5B64-D2DC-9CB1-0EEABC8696D5}"/>
              </a:ext>
            </a:extLst>
          </p:cNvPr>
          <p:cNvPicPr>
            <a:picLocks noChangeAspect="1"/>
          </p:cNvPicPr>
          <p:nvPr/>
        </p:nvPicPr>
        <p:blipFill>
          <a:blip r:embed="rId2"/>
          <a:stretch>
            <a:fillRect/>
          </a:stretch>
        </p:blipFill>
        <p:spPr>
          <a:xfrm>
            <a:off x="6646237" y="3801570"/>
            <a:ext cx="2699562" cy="2699562"/>
          </a:xfrm>
          <a:prstGeom prst="rect">
            <a:avLst/>
          </a:prstGeom>
        </p:spPr>
      </p:pic>
    </p:spTree>
    <p:extLst>
      <p:ext uri="{BB962C8B-B14F-4D97-AF65-F5344CB8AC3E}">
        <p14:creationId xmlns:p14="http://schemas.microsoft.com/office/powerpoint/2010/main" val="393528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979C-8C2D-B161-2675-0D58605B8851}"/>
              </a:ext>
            </a:extLst>
          </p:cNvPr>
          <p:cNvSpPr>
            <a:spLocks noGrp="1"/>
          </p:cNvSpPr>
          <p:nvPr>
            <p:ph type="title"/>
          </p:nvPr>
        </p:nvSpPr>
        <p:spPr/>
        <p:txBody>
          <a:bodyPr/>
          <a:lstStyle/>
          <a:p>
            <a:r>
              <a:rPr lang="en-US" dirty="0"/>
              <a:t>FEATURE CHANGE (SYSTEM 2 SYSTEM)</a:t>
            </a:r>
          </a:p>
        </p:txBody>
      </p:sp>
      <p:sp>
        <p:nvSpPr>
          <p:cNvPr id="3" name="Content Placeholder 2">
            <a:extLst>
              <a:ext uri="{FF2B5EF4-FFF2-40B4-BE49-F238E27FC236}">
                <a16:creationId xmlns:a16="http://schemas.microsoft.com/office/drawing/2014/main" id="{6E8BDC2D-AF23-2B40-DA70-2644FC02472C}"/>
              </a:ext>
            </a:extLst>
          </p:cNvPr>
          <p:cNvSpPr>
            <a:spLocks noGrp="1"/>
          </p:cNvSpPr>
          <p:nvPr>
            <p:ph idx="1"/>
          </p:nvPr>
        </p:nvSpPr>
        <p:spPr>
          <a:xfrm>
            <a:off x="539751" y="1689081"/>
            <a:ext cx="3987800" cy="3854469"/>
          </a:xfrm>
        </p:spPr>
        <p:txBody>
          <a:bodyPr/>
          <a:lstStyle/>
          <a:p>
            <a:r>
              <a:rPr lang="en-US" b="1" dirty="0"/>
              <a:t>Simplification of system-to-system submission by sending code values instead of code IDs – like we have in CSV upload. </a:t>
            </a:r>
          </a:p>
          <a:p>
            <a:endParaRPr lang="en-US" dirty="0"/>
          </a:p>
          <a:p>
            <a:r>
              <a:rPr lang="en-US" dirty="0"/>
              <a:t>Developed to standardize the sending of forms, simplify the submission &amp; increase performance</a:t>
            </a:r>
          </a:p>
        </p:txBody>
      </p:sp>
      <p:sp>
        <p:nvSpPr>
          <p:cNvPr id="4" name="Content Placeholder 2">
            <a:extLst>
              <a:ext uri="{FF2B5EF4-FFF2-40B4-BE49-F238E27FC236}">
                <a16:creationId xmlns:a16="http://schemas.microsoft.com/office/drawing/2014/main" id="{D023FD56-8732-7A99-030F-393D978392EC}"/>
              </a:ext>
            </a:extLst>
          </p:cNvPr>
          <p:cNvSpPr txBox="1">
            <a:spLocks/>
          </p:cNvSpPr>
          <p:nvPr/>
        </p:nvSpPr>
        <p:spPr>
          <a:xfrm>
            <a:off x="4686300" y="1689081"/>
            <a:ext cx="6965949" cy="4914919"/>
          </a:xfrm>
          <a:prstGeom prst="rect">
            <a:avLst/>
          </a:prstGeom>
        </p:spPr>
        <p:txBody>
          <a:bodyPr vert="horz" lIns="91440" tIns="45720" rIns="91440" bIns="45720" rtlCol="0">
            <a:normAutofit fontScale="70000" lnSpcReduction="20000"/>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panose="020B0604020202020204"/>
                <a:ea typeface="+mn-ea"/>
                <a:cs typeface="Arial" panose="020B0604020202020204"/>
              </a:defRPr>
            </a:lvl1pPr>
            <a:lvl2pPr marL="360045" indent="-179705" algn="l" defTabSz="541655" rtl="0" eaLnBrk="1" latinLnBrk="0" hangingPunct="1">
              <a:spcBef>
                <a:spcPct val="20000"/>
              </a:spcBef>
              <a:buClr>
                <a:schemeClr val="accent2"/>
              </a:buClr>
              <a:buFont typeface="Arial" panose="020B0604020202020204"/>
              <a:buChar char="•"/>
              <a:defRPr sz="2000" kern="1200">
                <a:solidFill>
                  <a:srgbClr val="58595B"/>
                </a:solidFill>
                <a:latin typeface="Arial" panose="020B0604020202020204"/>
                <a:ea typeface="+mn-ea"/>
                <a:cs typeface="Arial" panose="020B0604020202020204"/>
              </a:defRPr>
            </a:lvl2pPr>
            <a:lvl3pPr marL="539750" indent="-179705"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panose="020B0604020202020204"/>
                <a:ea typeface="+mn-ea"/>
                <a:cs typeface="Arial" panose="020B0604020202020204"/>
              </a:defRPr>
            </a:lvl3pPr>
            <a:lvl4pPr marL="720090"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4pPr>
            <a:lvl5pPr marL="899795" indent="-179705" algn="l" defTabSz="457200" rtl="0" eaLnBrk="1" latinLnBrk="0" hangingPunct="1">
              <a:spcBef>
                <a:spcPct val="20000"/>
              </a:spcBef>
              <a:buClr>
                <a:schemeClr val="accent2"/>
              </a:buClr>
              <a:buFont typeface="Arial" panose="020B0604020202020204"/>
              <a:buChar char="•"/>
              <a:defRPr sz="1600" kern="1200">
                <a:solidFill>
                  <a:srgbClr val="58595B"/>
                </a:solidFill>
                <a:latin typeface="Arial" panose="020B0604020202020204"/>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The purpose of this change is to stop sending the code IDs in S2S and start sending the code values, as we have today in the CSV upload. </a:t>
            </a:r>
          </a:p>
          <a:p>
            <a:pPr marL="342900" indent="-342900">
              <a:buFont typeface="Arial" panose="020B0604020202020204" pitchFamily="34" charset="0"/>
              <a:buChar char="•"/>
            </a:pPr>
            <a:r>
              <a:rPr lang="en-GB" dirty="0"/>
              <a:t>The service will return the code value for a given ID through a single request per submission to the MDM.</a:t>
            </a:r>
            <a:endParaRPr lang="en-US" dirty="0"/>
          </a:p>
          <a:p>
            <a:endParaRPr lang="en-US" dirty="0"/>
          </a:p>
          <a:p>
            <a:r>
              <a:rPr lang="en-US" b="1" dirty="0"/>
              <a:t>To allow time for the data provider to map their applications we have created a new URL to the Architecture 2.5 environment to provide a place to test and validate.</a:t>
            </a:r>
          </a:p>
          <a:p>
            <a:endParaRPr lang="en-US" dirty="0"/>
          </a:p>
          <a:p>
            <a:r>
              <a:rPr lang="en-US" dirty="0"/>
              <a:t>Technical Documentation available: </a:t>
            </a:r>
            <a:r>
              <a:rPr lang="cs-CZ" b="0" i="0" u="sng" dirty="0">
                <a:solidFill>
                  <a:srgbClr val="64B4FA"/>
                </a:solidFill>
                <a:effectLst/>
                <a:latin typeface="Segoe UI" panose="020B0502040204020203" pitchFamily="34" charset="0"/>
                <a:hlinkClick r:id="rId2"/>
              </a:rPr>
              <a:t>https://docs.healthdata.be/documentation/design-documents-hd4dp2/sending-code-values-instead-code-ids-system-system-requests</a:t>
            </a:r>
            <a:endParaRPr lang="en-US" dirty="0"/>
          </a:p>
          <a:p>
            <a:endParaRPr lang="en-US" dirty="0"/>
          </a:p>
        </p:txBody>
      </p:sp>
    </p:spTree>
    <p:extLst>
      <p:ext uri="{BB962C8B-B14F-4D97-AF65-F5344CB8AC3E}">
        <p14:creationId xmlns:p14="http://schemas.microsoft.com/office/powerpoint/2010/main" val="17381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9138-1108-B8DB-D328-7869BC44F633}"/>
              </a:ext>
            </a:extLst>
          </p:cNvPr>
          <p:cNvSpPr>
            <a:spLocks noGrp="1"/>
          </p:cNvSpPr>
          <p:nvPr>
            <p:ph type="title"/>
          </p:nvPr>
        </p:nvSpPr>
        <p:spPr/>
        <p:txBody>
          <a:bodyPr/>
          <a:lstStyle/>
          <a:p>
            <a:r>
              <a:rPr lang="en-US" dirty="0"/>
              <a:t>AS IS</a:t>
            </a:r>
          </a:p>
        </p:txBody>
      </p:sp>
      <p:sp>
        <p:nvSpPr>
          <p:cNvPr id="16" name="Rectangle 15">
            <a:extLst>
              <a:ext uri="{FF2B5EF4-FFF2-40B4-BE49-F238E27FC236}">
                <a16:creationId xmlns:a16="http://schemas.microsoft.com/office/drawing/2014/main" id="{4A5EF69E-B489-BFFB-380E-A94ECCC04E91}"/>
              </a:ext>
            </a:extLst>
          </p:cNvPr>
          <p:cNvSpPr/>
          <p:nvPr/>
        </p:nvSpPr>
        <p:spPr>
          <a:xfrm>
            <a:off x="621945" y="1418053"/>
            <a:ext cx="5613001" cy="418406"/>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buNone/>
            </a:pPr>
            <a:r>
              <a:rPr lang="pt-PT" spc="-1" dirty="0">
                <a:latin typeface="Arial"/>
              </a:rPr>
              <a:t>CSV upload is done by sending code values</a:t>
            </a:r>
          </a:p>
        </p:txBody>
      </p:sp>
      <p:pic>
        <p:nvPicPr>
          <p:cNvPr id="17" name="Picture 16">
            <a:extLst>
              <a:ext uri="{FF2B5EF4-FFF2-40B4-BE49-F238E27FC236}">
                <a16:creationId xmlns:a16="http://schemas.microsoft.com/office/drawing/2014/main" id="{CC59D85F-0F2D-1F9B-443B-B11F22D79DC2}"/>
              </a:ext>
            </a:extLst>
          </p:cNvPr>
          <p:cNvPicPr/>
          <p:nvPr/>
        </p:nvPicPr>
        <p:blipFill>
          <a:blip r:embed="rId2"/>
          <a:stretch/>
        </p:blipFill>
        <p:spPr>
          <a:xfrm>
            <a:off x="7104310" y="2409224"/>
            <a:ext cx="4612047" cy="4109176"/>
          </a:xfrm>
          <a:prstGeom prst="rect">
            <a:avLst/>
          </a:prstGeom>
          <a:ln w="0">
            <a:noFill/>
          </a:ln>
        </p:spPr>
      </p:pic>
      <p:sp>
        <p:nvSpPr>
          <p:cNvPr id="18" name="Frame 17">
            <a:extLst>
              <a:ext uri="{FF2B5EF4-FFF2-40B4-BE49-F238E27FC236}">
                <a16:creationId xmlns:a16="http://schemas.microsoft.com/office/drawing/2014/main" id="{512FBCC3-E9E8-2B71-058E-009CAB25F2D5}"/>
              </a:ext>
            </a:extLst>
          </p:cNvPr>
          <p:cNvSpPr/>
          <p:nvPr/>
        </p:nvSpPr>
        <p:spPr>
          <a:xfrm>
            <a:off x="7978233" y="4571557"/>
            <a:ext cx="1305724" cy="652644"/>
          </a:xfrm>
          <a:prstGeom prst="frame">
            <a:avLst>
              <a:gd name="adj1" fmla="val 9259"/>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lstStyle/>
          <a:p>
            <a:endParaRPr lang="en-US" sz="2177"/>
          </a:p>
        </p:txBody>
      </p:sp>
      <p:sp>
        <p:nvSpPr>
          <p:cNvPr id="19" name="Rectangle 18">
            <a:extLst>
              <a:ext uri="{FF2B5EF4-FFF2-40B4-BE49-F238E27FC236}">
                <a16:creationId xmlns:a16="http://schemas.microsoft.com/office/drawing/2014/main" id="{AD1E822B-B32B-7C28-1F50-609675AECD1F}"/>
              </a:ext>
            </a:extLst>
          </p:cNvPr>
          <p:cNvSpPr/>
          <p:nvPr/>
        </p:nvSpPr>
        <p:spPr>
          <a:xfrm>
            <a:off x="747407" y="2814055"/>
            <a:ext cx="3497606" cy="1007484"/>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buNone/>
            </a:pPr>
            <a:r>
              <a:rPr lang="pt-PT" spc="-1" dirty="0">
                <a:latin typeface="Arial"/>
              </a:rPr>
              <a:t>System-To-System was done by sending code IDs</a:t>
            </a:r>
          </a:p>
        </p:txBody>
      </p:sp>
      <p:sp>
        <p:nvSpPr>
          <p:cNvPr id="20" name="Rectangle 19">
            <a:extLst>
              <a:ext uri="{FF2B5EF4-FFF2-40B4-BE49-F238E27FC236}">
                <a16:creationId xmlns:a16="http://schemas.microsoft.com/office/drawing/2014/main" id="{832BE883-6494-302E-51AF-6A8E2F534809}"/>
              </a:ext>
            </a:extLst>
          </p:cNvPr>
          <p:cNvSpPr/>
          <p:nvPr/>
        </p:nvSpPr>
        <p:spPr>
          <a:xfrm>
            <a:off x="7225015" y="1523852"/>
            <a:ext cx="4571121" cy="870337"/>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buNone/>
            </a:pPr>
            <a:r>
              <a:rPr lang="pt-PT" spc="-1" dirty="0">
                <a:latin typeface="Arial"/>
              </a:rPr>
              <a:t>Code IDs could only be known through calls to our web services.</a:t>
            </a:r>
          </a:p>
        </p:txBody>
      </p:sp>
      <p:pic>
        <p:nvPicPr>
          <p:cNvPr id="21" name="Picture 20">
            <a:extLst>
              <a:ext uri="{FF2B5EF4-FFF2-40B4-BE49-F238E27FC236}">
                <a16:creationId xmlns:a16="http://schemas.microsoft.com/office/drawing/2014/main" id="{27422FAC-6256-5D6C-7D2C-42D6FF3EFED0}"/>
              </a:ext>
            </a:extLst>
          </p:cNvPr>
          <p:cNvPicPr/>
          <p:nvPr/>
        </p:nvPicPr>
        <p:blipFill>
          <a:blip r:embed="rId3"/>
          <a:stretch/>
        </p:blipFill>
        <p:spPr>
          <a:xfrm>
            <a:off x="653511" y="1927250"/>
            <a:ext cx="6094973" cy="675284"/>
          </a:xfrm>
          <a:prstGeom prst="rect">
            <a:avLst/>
          </a:prstGeom>
          <a:ln w="0">
            <a:noFill/>
          </a:ln>
        </p:spPr>
      </p:pic>
      <p:sp>
        <p:nvSpPr>
          <p:cNvPr id="22" name="Frame 21">
            <a:extLst>
              <a:ext uri="{FF2B5EF4-FFF2-40B4-BE49-F238E27FC236}">
                <a16:creationId xmlns:a16="http://schemas.microsoft.com/office/drawing/2014/main" id="{597633E0-C1A3-F3A6-0C81-0EBA9278CE45}"/>
              </a:ext>
            </a:extLst>
          </p:cNvPr>
          <p:cNvSpPr/>
          <p:nvPr/>
        </p:nvSpPr>
        <p:spPr>
          <a:xfrm>
            <a:off x="1741759" y="1936599"/>
            <a:ext cx="5006508" cy="675284"/>
          </a:xfrm>
          <a:prstGeom prst="frame">
            <a:avLst>
              <a:gd name="adj1" fmla="val 9259"/>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lstStyle/>
          <a:p>
            <a:endParaRPr lang="en-US" sz="2177"/>
          </a:p>
        </p:txBody>
      </p:sp>
      <p:sp>
        <p:nvSpPr>
          <p:cNvPr id="23" name="Connector: Curved 22">
            <a:extLst>
              <a:ext uri="{FF2B5EF4-FFF2-40B4-BE49-F238E27FC236}">
                <a16:creationId xmlns:a16="http://schemas.microsoft.com/office/drawing/2014/main" id="{E0A333FE-0B03-3A92-E814-12C931662040}"/>
              </a:ext>
            </a:extLst>
          </p:cNvPr>
          <p:cNvSpPr/>
          <p:nvPr/>
        </p:nvSpPr>
        <p:spPr>
          <a:xfrm>
            <a:off x="6748702" y="2274458"/>
            <a:ext cx="1229531" cy="2624073"/>
          </a:xfrm>
          <a:prstGeom prst="curvedConnector3">
            <a:avLst>
              <a:gd name="adj1" fmla="val 50000"/>
            </a:avLst>
          </a:prstGeom>
          <a:noFill/>
          <a:ln w="0">
            <a:solidFill>
              <a:srgbClr val="3465A4"/>
            </a:solidFill>
          </a:ln>
        </p:spPr>
        <p:style>
          <a:lnRef idx="0">
            <a:scrgbClr r="0" g="0" b="0"/>
          </a:lnRef>
          <a:fillRef idx="0">
            <a:scrgbClr r="0" g="0" b="0"/>
          </a:fillRef>
          <a:effectRef idx="0">
            <a:scrgbClr r="0" g="0" b="0"/>
          </a:effectRef>
          <a:fontRef idx="minor"/>
        </p:style>
        <p:txBody>
          <a:bodyPr/>
          <a:lstStyle/>
          <a:p>
            <a:endParaRPr lang="en-US" sz="2177"/>
          </a:p>
        </p:txBody>
      </p:sp>
      <p:pic>
        <p:nvPicPr>
          <p:cNvPr id="24" name="Picture 23">
            <a:extLst>
              <a:ext uri="{FF2B5EF4-FFF2-40B4-BE49-F238E27FC236}">
                <a16:creationId xmlns:a16="http://schemas.microsoft.com/office/drawing/2014/main" id="{F4A6C844-12EF-4F8D-F822-B937BC48AF03}"/>
              </a:ext>
            </a:extLst>
          </p:cNvPr>
          <p:cNvPicPr/>
          <p:nvPr/>
        </p:nvPicPr>
        <p:blipFill>
          <a:blip r:embed="rId4"/>
          <a:stretch/>
        </p:blipFill>
        <p:spPr>
          <a:xfrm>
            <a:off x="870987" y="3476125"/>
            <a:ext cx="3344638" cy="3264962"/>
          </a:xfrm>
          <a:prstGeom prst="rect">
            <a:avLst/>
          </a:prstGeom>
          <a:ln w="0">
            <a:noFill/>
          </a:ln>
        </p:spPr>
      </p:pic>
      <p:sp>
        <p:nvSpPr>
          <p:cNvPr id="25" name="Connector: Curved 24">
            <a:extLst>
              <a:ext uri="{FF2B5EF4-FFF2-40B4-BE49-F238E27FC236}">
                <a16:creationId xmlns:a16="http://schemas.microsoft.com/office/drawing/2014/main" id="{7CA7BC35-25C8-4AA7-9460-36638106F3C6}"/>
              </a:ext>
            </a:extLst>
          </p:cNvPr>
          <p:cNvSpPr/>
          <p:nvPr/>
        </p:nvSpPr>
        <p:spPr>
          <a:xfrm flipH="1">
            <a:off x="3478080" y="4930750"/>
            <a:ext cx="4499718" cy="252089"/>
          </a:xfrm>
          <a:prstGeom prst="curvedConnector3">
            <a:avLst>
              <a:gd name="adj1" fmla="val 50000"/>
            </a:avLst>
          </a:prstGeom>
          <a:noFill/>
          <a:ln w="0">
            <a:solidFill>
              <a:srgbClr val="3465A4"/>
            </a:solidFill>
            <a:tailEnd type="triangle" w="med" len="med"/>
          </a:ln>
        </p:spPr>
        <p:style>
          <a:lnRef idx="0">
            <a:scrgbClr r="0" g="0" b="0"/>
          </a:lnRef>
          <a:fillRef idx="0">
            <a:scrgbClr r="0" g="0" b="0"/>
          </a:fillRef>
          <a:effectRef idx="0">
            <a:scrgbClr r="0" g="0" b="0"/>
          </a:effectRef>
          <a:fontRef idx="minor"/>
        </p:style>
        <p:txBody>
          <a:bodyPr/>
          <a:lstStyle/>
          <a:p>
            <a:endParaRPr lang="en-US" sz="2177"/>
          </a:p>
        </p:txBody>
      </p:sp>
      <p:sp>
        <p:nvSpPr>
          <p:cNvPr id="26" name="Frame 25">
            <a:extLst>
              <a:ext uri="{FF2B5EF4-FFF2-40B4-BE49-F238E27FC236}">
                <a16:creationId xmlns:a16="http://schemas.microsoft.com/office/drawing/2014/main" id="{26343E9C-B506-91D5-EA8B-A96554BB688B}"/>
              </a:ext>
            </a:extLst>
          </p:cNvPr>
          <p:cNvSpPr/>
          <p:nvPr/>
        </p:nvSpPr>
        <p:spPr>
          <a:xfrm rot="10200">
            <a:off x="1533644" y="4960357"/>
            <a:ext cx="1951402" cy="437563"/>
          </a:xfrm>
          <a:prstGeom prst="frame">
            <a:avLst>
              <a:gd name="adj1" fmla="val 9259"/>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lstStyle/>
          <a:p>
            <a:endParaRPr lang="en-US" sz="2177"/>
          </a:p>
        </p:txBody>
      </p:sp>
      <p:sp>
        <p:nvSpPr>
          <p:cNvPr id="27" name="Freeform: Shape 26">
            <a:extLst>
              <a:ext uri="{FF2B5EF4-FFF2-40B4-BE49-F238E27FC236}">
                <a16:creationId xmlns:a16="http://schemas.microsoft.com/office/drawing/2014/main" id="{CEEAE6A7-9666-0AFA-3A3F-8B95E77FC5E2}"/>
              </a:ext>
            </a:extLst>
          </p:cNvPr>
          <p:cNvSpPr/>
          <p:nvPr/>
        </p:nvSpPr>
        <p:spPr>
          <a:xfrm>
            <a:off x="8925634" y="4571556"/>
            <a:ext cx="652644" cy="217258"/>
          </a:xfrm>
          <a:custGeom>
            <a:avLst/>
            <a:gdLst/>
            <a:ahLst/>
            <a:cxnLst/>
            <a:rect l="l" t="t" r="r" b="b"/>
            <a:pathLst>
              <a:path w="21600" h="21600">
                <a:moveTo>
                  <a:pt x="21600" y="5400"/>
                </a:moveTo>
                <a:lnTo>
                  <a:pt x="5400" y="5400"/>
                </a:lnTo>
                <a:lnTo>
                  <a:pt x="5400" y="0"/>
                </a:lnTo>
                <a:lnTo>
                  <a:pt x="0" y="10800"/>
                </a:lnTo>
                <a:lnTo>
                  <a:pt x="5400" y="21600"/>
                </a:lnTo>
                <a:lnTo>
                  <a:pt x="5400" y="16200"/>
                </a:lnTo>
                <a:lnTo>
                  <a:pt x="21600" y="16200"/>
                </a:lnTo>
                <a:close/>
              </a:path>
            </a:pathLst>
          </a:custGeom>
          <a:solidFill>
            <a:srgbClr val="FF0000"/>
          </a:solidFill>
          <a:ln w="0">
            <a:solidFill>
              <a:srgbClr val="3465A4"/>
            </a:solidFill>
          </a:ln>
        </p:spPr>
        <p:style>
          <a:lnRef idx="0">
            <a:scrgbClr r="0" g="0" b="0"/>
          </a:lnRef>
          <a:fillRef idx="0">
            <a:scrgbClr r="0" g="0" b="0"/>
          </a:fillRef>
          <a:effectRef idx="0">
            <a:scrgbClr r="0" g="0" b="0"/>
          </a:effectRef>
          <a:fontRef idx="minor"/>
        </p:style>
        <p:txBody>
          <a:bodyPr/>
          <a:lstStyle/>
          <a:p>
            <a:endParaRPr lang="en-US" sz="2177"/>
          </a:p>
        </p:txBody>
      </p:sp>
      <p:sp>
        <p:nvSpPr>
          <p:cNvPr id="28" name="Freeform: Shape 27">
            <a:extLst>
              <a:ext uri="{FF2B5EF4-FFF2-40B4-BE49-F238E27FC236}">
                <a16:creationId xmlns:a16="http://schemas.microsoft.com/office/drawing/2014/main" id="{5D2CC306-2E4A-E7B6-611A-EA975F92D693}"/>
              </a:ext>
            </a:extLst>
          </p:cNvPr>
          <p:cNvSpPr/>
          <p:nvPr/>
        </p:nvSpPr>
        <p:spPr>
          <a:xfrm>
            <a:off x="8925634" y="4789250"/>
            <a:ext cx="652644" cy="217258"/>
          </a:xfrm>
          <a:custGeom>
            <a:avLst/>
            <a:gdLst/>
            <a:ahLst/>
            <a:cxnLst/>
            <a:rect l="l" t="t" r="r" b="b"/>
            <a:pathLst>
              <a:path w="21600" h="21600">
                <a:moveTo>
                  <a:pt x="21600" y="5400"/>
                </a:moveTo>
                <a:lnTo>
                  <a:pt x="5400" y="5400"/>
                </a:lnTo>
                <a:lnTo>
                  <a:pt x="5400" y="0"/>
                </a:lnTo>
                <a:lnTo>
                  <a:pt x="0" y="10800"/>
                </a:lnTo>
                <a:lnTo>
                  <a:pt x="5400" y="21600"/>
                </a:lnTo>
                <a:lnTo>
                  <a:pt x="5400" y="16200"/>
                </a:lnTo>
                <a:lnTo>
                  <a:pt x="21600" y="16200"/>
                </a:lnTo>
                <a:close/>
              </a:path>
            </a:pathLst>
          </a:custGeom>
          <a:solidFill>
            <a:srgbClr val="FF0000"/>
          </a:solidFill>
          <a:ln w="0">
            <a:solidFill>
              <a:srgbClr val="3465A4"/>
            </a:solidFill>
          </a:ln>
        </p:spPr>
        <p:style>
          <a:lnRef idx="0">
            <a:scrgbClr r="0" g="0" b="0"/>
          </a:lnRef>
          <a:fillRef idx="0">
            <a:scrgbClr r="0" g="0" b="0"/>
          </a:fillRef>
          <a:effectRef idx="0">
            <a:scrgbClr r="0" g="0" b="0"/>
          </a:effectRef>
          <a:fontRef idx="minor"/>
        </p:style>
        <p:txBody>
          <a:bodyPr/>
          <a:lstStyle/>
          <a:p>
            <a:endParaRPr lang="en-US" sz="2177"/>
          </a:p>
        </p:txBody>
      </p:sp>
    </p:spTree>
    <p:extLst>
      <p:ext uri="{BB962C8B-B14F-4D97-AF65-F5344CB8AC3E}">
        <p14:creationId xmlns:p14="http://schemas.microsoft.com/office/powerpoint/2010/main" val="5848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4015-8311-F8BA-8B52-3A064649C978}"/>
              </a:ext>
            </a:extLst>
          </p:cNvPr>
          <p:cNvSpPr>
            <a:spLocks noGrp="1"/>
          </p:cNvSpPr>
          <p:nvPr>
            <p:ph type="title"/>
          </p:nvPr>
        </p:nvSpPr>
        <p:spPr/>
        <p:txBody>
          <a:bodyPr/>
          <a:lstStyle/>
          <a:p>
            <a:r>
              <a:rPr lang="en-US" dirty="0"/>
              <a:t>TO BE</a:t>
            </a:r>
          </a:p>
        </p:txBody>
      </p:sp>
      <p:sp>
        <p:nvSpPr>
          <p:cNvPr id="4" name="Rectangle 3">
            <a:extLst>
              <a:ext uri="{FF2B5EF4-FFF2-40B4-BE49-F238E27FC236}">
                <a16:creationId xmlns:a16="http://schemas.microsoft.com/office/drawing/2014/main" id="{2CB99A27-4617-31F4-9595-2841D2DA3537}"/>
              </a:ext>
            </a:extLst>
          </p:cNvPr>
          <p:cNvSpPr/>
          <p:nvPr/>
        </p:nvSpPr>
        <p:spPr>
          <a:xfrm>
            <a:off x="2058068" y="1430244"/>
            <a:ext cx="5613001" cy="418406"/>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buNone/>
            </a:pPr>
            <a:r>
              <a:rPr lang="pt-PT" spc="-1" dirty="0">
                <a:latin typeface="Arial"/>
              </a:rPr>
              <a:t>CSV upload is done by sending code values</a:t>
            </a:r>
          </a:p>
        </p:txBody>
      </p:sp>
      <p:sp>
        <p:nvSpPr>
          <p:cNvPr id="5" name="Rectangle 4">
            <a:extLst>
              <a:ext uri="{FF2B5EF4-FFF2-40B4-BE49-F238E27FC236}">
                <a16:creationId xmlns:a16="http://schemas.microsoft.com/office/drawing/2014/main" id="{03DA8F4E-6943-996B-EE82-F51D4EAE4783}"/>
              </a:ext>
            </a:extLst>
          </p:cNvPr>
          <p:cNvSpPr/>
          <p:nvPr/>
        </p:nvSpPr>
        <p:spPr>
          <a:xfrm>
            <a:off x="6177097" y="3417244"/>
            <a:ext cx="4351071" cy="2585324"/>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buNone/>
            </a:pPr>
            <a:r>
              <a:rPr lang="pt-PT" spc="-1" dirty="0">
                <a:latin typeface="Arial"/>
              </a:rPr>
              <a:t>Architecture 2.5 requests via system-to-system are performed in the same way as the CSV upload. The code translations between the two types of submission are no longer required.</a:t>
            </a:r>
          </a:p>
          <a:p>
            <a:pPr>
              <a:lnSpc>
                <a:spcPct val="100000"/>
              </a:lnSpc>
              <a:buNone/>
            </a:pPr>
            <a:endParaRPr lang="pt-PT" spc="-1" dirty="0">
              <a:latin typeface="Arial"/>
            </a:endParaRPr>
          </a:p>
          <a:p>
            <a:pPr>
              <a:lnSpc>
                <a:spcPct val="100000"/>
              </a:lnSpc>
              <a:buNone/>
            </a:pPr>
            <a:r>
              <a:rPr lang="pt-PT" spc="-1" dirty="0">
                <a:latin typeface="Arial"/>
              </a:rPr>
              <a:t>In addition, a lot of work has been done on optimizing the submission services and now the response times are much lower. </a:t>
            </a:r>
          </a:p>
        </p:txBody>
      </p:sp>
      <p:pic>
        <p:nvPicPr>
          <p:cNvPr id="6" name="Picture 5">
            <a:extLst>
              <a:ext uri="{FF2B5EF4-FFF2-40B4-BE49-F238E27FC236}">
                <a16:creationId xmlns:a16="http://schemas.microsoft.com/office/drawing/2014/main" id="{CAEB5664-B3E3-1128-8436-0A3BDE8C9F44}"/>
              </a:ext>
            </a:extLst>
          </p:cNvPr>
          <p:cNvPicPr/>
          <p:nvPr/>
        </p:nvPicPr>
        <p:blipFill>
          <a:blip r:embed="rId2"/>
          <a:stretch/>
        </p:blipFill>
        <p:spPr>
          <a:xfrm>
            <a:off x="2101607" y="1936599"/>
            <a:ext cx="6094973" cy="675284"/>
          </a:xfrm>
          <a:prstGeom prst="rect">
            <a:avLst/>
          </a:prstGeom>
          <a:ln w="0">
            <a:noFill/>
          </a:ln>
        </p:spPr>
      </p:pic>
      <p:sp>
        <p:nvSpPr>
          <p:cNvPr id="7" name="Frame 6">
            <a:extLst>
              <a:ext uri="{FF2B5EF4-FFF2-40B4-BE49-F238E27FC236}">
                <a16:creationId xmlns:a16="http://schemas.microsoft.com/office/drawing/2014/main" id="{141A8960-10AC-FD6F-6F32-9EAE8A992F7D}"/>
              </a:ext>
            </a:extLst>
          </p:cNvPr>
          <p:cNvSpPr/>
          <p:nvPr/>
        </p:nvSpPr>
        <p:spPr>
          <a:xfrm>
            <a:off x="3190072" y="1936599"/>
            <a:ext cx="5006508" cy="675284"/>
          </a:xfrm>
          <a:prstGeom prst="frame">
            <a:avLst>
              <a:gd name="adj1" fmla="val 9259"/>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lstStyle/>
          <a:p>
            <a:endParaRPr lang="en-US" sz="2177"/>
          </a:p>
        </p:txBody>
      </p:sp>
      <p:pic>
        <p:nvPicPr>
          <p:cNvPr id="8" name="Picture 7">
            <a:extLst>
              <a:ext uri="{FF2B5EF4-FFF2-40B4-BE49-F238E27FC236}">
                <a16:creationId xmlns:a16="http://schemas.microsoft.com/office/drawing/2014/main" id="{AB015FF2-1BC5-CC19-8ED0-9EB1D832A875}"/>
              </a:ext>
            </a:extLst>
          </p:cNvPr>
          <p:cNvPicPr/>
          <p:nvPr/>
        </p:nvPicPr>
        <p:blipFill>
          <a:blip r:embed="rId3"/>
          <a:stretch/>
        </p:blipFill>
        <p:spPr>
          <a:xfrm>
            <a:off x="2319300" y="3047705"/>
            <a:ext cx="3557106" cy="3482655"/>
          </a:xfrm>
          <a:prstGeom prst="rect">
            <a:avLst/>
          </a:prstGeom>
          <a:ln w="0">
            <a:noFill/>
          </a:ln>
        </p:spPr>
      </p:pic>
      <p:sp>
        <p:nvSpPr>
          <p:cNvPr id="9" name="Frame 8">
            <a:extLst>
              <a:ext uri="{FF2B5EF4-FFF2-40B4-BE49-F238E27FC236}">
                <a16:creationId xmlns:a16="http://schemas.microsoft.com/office/drawing/2014/main" id="{FF544184-C414-0C07-1229-C4B925EB7589}"/>
              </a:ext>
            </a:extLst>
          </p:cNvPr>
          <p:cNvSpPr/>
          <p:nvPr/>
        </p:nvSpPr>
        <p:spPr>
          <a:xfrm>
            <a:off x="2929711" y="4484479"/>
            <a:ext cx="2001471" cy="479360"/>
          </a:xfrm>
          <a:prstGeom prst="frame">
            <a:avLst>
              <a:gd name="adj1" fmla="val 9259"/>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lstStyle/>
          <a:p>
            <a:endParaRPr lang="en-US" sz="2177"/>
          </a:p>
        </p:txBody>
      </p:sp>
      <p:sp>
        <p:nvSpPr>
          <p:cNvPr id="10" name="Connector: Curved 9">
            <a:extLst>
              <a:ext uri="{FF2B5EF4-FFF2-40B4-BE49-F238E27FC236}">
                <a16:creationId xmlns:a16="http://schemas.microsoft.com/office/drawing/2014/main" id="{C4EABCCF-0DEA-F023-35A8-8813D8EF62A2}"/>
              </a:ext>
            </a:extLst>
          </p:cNvPr>
          <p:cNvSpPr/>
          <p:nvPr/>
        </p:nvSpPr>
        <p:spPr>
          <a:xfrm flipH="1">
            <a:off x="4931618" y="2612318"/>
            <a:ext cx="761926" cy="2112059"/>
          </a:xfrm>
          <a:prstGeom prst="curvedConnector3">
            <a:avLst>
              <a:gd name="adj1" fmla="val 50000"/>
            </a:avLst>
          </a:prstGeom>
          <a:noFill/>
          <a:ln w="0">
            <a:solidFill>
              <a:srgbClr val="3465A4"/>
            </a:solidFill>
            <a:tailEnd type="triangle" w="med" len="med"/>
          </a:ln>
        </p:spPr>
        <p:style>
          <a:lnRef idx="0">
            <a:scrgbClr r="0" g="0" b="0"/>
          </a:lnRef>
          <a:fillRef idx="0">
            <a:scrgbClr r="0" g="0" b="0"/>
          </a:fillRef>
          <a:effectRef idx="0">
            <a:scrgbClr r="0" g="0" b="0"/>
          </a:effectRef>
          <a:fontRef idx="minor"/>
        </p:style>
        <p:txBody>
          <a:bodyPr/>
          <a:lstStyle/>
          <a:p>
            <a:endParaRPr lang="en-US" sz="2177"/>
          </a:p>
        </p:txBody>
      </p:sp>
    </p:spTree>
    <p:extLst>
      <p:ext uri="{BB962C8B-B14F-4D97-AF65-F5344CB8AC3E}">
        <p14:creationId xmlns:p14="http://schemas.microsoft.com/office/powerpoint/2010/main" val="28658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838406D-1C42-9AD3-C3BC-25FAD0D7798C}"/>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B990A38-AAEB-8E0C-C009-BAA70C1A0E42}"/>
              </a:ext>
            </a:extLst>
          </p:cNvPr>
          <p:cNvSpPr>
            <a:spLocks noGrp="1"/>
          </p:cNvSpPr>
          <p:nvPr>
            <p:ph type="ctrTitle"/>
          </p:nvPr>
        </p:nvSpPr>
        <p:spPr/>
        <p:txBody>
          <a:bodyPr/>
          <a:lstStyle/>
          <a:p>
            <a:r>
              <a:rPr lang="en-US" dirty="0"/>
              <a:t>CSV Upload NEW folder Structure</a:t>
            </a:r>
          </a:p>
        </p:txBody>
      </p:sp>
    </p:spTree>
    <p:extLst>
      <p:ext uri="{BB962C8B-B14F-4D97-AF65-F5344CB8AC3E}">
        <p14:creationId xmlns:p14="http://schemas.microsoft.com/office/powerpoint/2010/main" val="190375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p:txBody>
          <a:bodyPr>
            <a:normAutofit/>
          </a:bodyPr>
          <a:lstStyle/>
          <a:p>
            <a:pPr>
              <a:lnSpc>
                <a:spcPct val="200000"/>
              </a:lnSpc>
              <a:spcBef>
                <a:spcPts val="0"/>
              </a:spcBef>
              <a:buClr>
                <a:srgbClr val="B2D235"/>
              </a:buClr>
              <a:defRPr/>
            </a:pPr>
            <a:r>
              <a:rPr lang="fr-BE" sz="2800" b="1" i="0" u="none" strike="noStrike" cap="none" spc="100" dirty="0">
                <a:ln>
                  <a:noFill/>
                </a:ln>
                <a:solidFill>
                  <a:prstClr val="white"/>
                </a:solidFill>
                <a:latin typeface="Arial"/>
                <a:ea typeface="+mn-ea"/>
                <a:cs typeface="Arial"/>
              </a:rPr>
              <a:t>FOLDER STRUCTURE</a:t>
            </a:r>
            <a:endParaRPr sz="2800" b="1" i="0" u="none" strike="noStrike" cap="none" spc="100" dirty="0">
              <a:ln>
                <a:noFill/>
              </a:ln>
              <a:solidFill>
                <a:prstClr val="white"/>
              </a:solidFill>
              <a:latin typeface="Arial"/>
              <a:ea typeface="+mn-ea"/>
              <a:cs typeface="Arial"/>
            </a:endParaRPr>
          </a:p>
        </p:txBody>
      </p:sp>
      <p:graphicFrame>
        <p:nvGraphicFramePr>
          <p:cNvPr id="3" name="Table 2">
            <a:extLst>
              <a:ext uri="{FF2B5EF4-FFF2-40B4-BE49-F238E27FC236}">
                <a16:creationId xmlns:a16="http://schemas.microsoft.com/office/drawing/2014/main" id="{0361B32F-A75C-C437-C73C-33CD1915A964}"/>
              </a:ext>
            </a:extLst>
          </p:cNvPr>
          <p:cNvGraphicFramePr>
            <a:graphicFrameLocks noGrp="1"/>
          </p:cNvGraphicFramePr>
          <p:nvPr>
            <p:extLst>
              <p:ext uri="{D42A27DB-BD31-4B8C-83A1-F6EECF244321}">
                <p14:modId xmlns:p14="http://schemas.microsoft.com/office/powerpoint/2010/main" val="3638756246"/>
              </p:ext>
            </p:extLst>
          </p:nvPr>
        </p:nvGraphicFramePr>
        <p:xfrm>
          <a:off x="838652" y="1540161"/>
          <a:ext cx="10972801" cy="1644423"/>
        </p:xfrm>
        <a:graphic>
          <a:graphicData uri="http://schemas.openxmlformats.org/drawingml/2006/table">
            <a:tbl>
              <a:tblPr/>
              <a:tblGrid>
                <a:gridCol w="548142">
                  <a:extLst>
                    <a:ext uri="{9D8B030D-6E8A-4147-A177-3AD203B41FA5}">
                      <a16:colId xmlns:a16="http://schemas.microsoft.com/office/drawing/2014/main" val="1875500189"/>
                    </a:ext>
                  </a:extLst>
                </a:gridCol>
                <a:gridCol w="478378">
                  <a:extLst>
                    <a:ext uri="{9D8B030D-6E8A-4147-A177-3AD203B41FA5}">
                      <a16:colId xmlns:a16="http://schemas.microsoft.com/office/drawing/2014/main" val="2014946188"/>
                    </a:ext>
                  </a:extLst>
                </a:gridCol>
                <a:gridCol w="328885">
                  <a:extLst>
                    <a:ext uri="{9D8B030D-6E8A-4147-A177-3AD203B41FA5}">
                      <a16:colId xmlns:a16="http://schemas.microsoft.com/office/drawing/2014/main" val="1729941718"/>
                    </a:ext>
                  </a:extLst>
                </a:gridCol>
                <a:gridCol w="229223">
                  <a:extLst>
                    <a:ext uri="{9D8B030D-6E8A-4147-A177-3AD203B41FA5}">
                      <a16:colId xmlns:a16="http://schemas.microsoft.com/office/drawing/2014/main" val="1516619245"/>
                    </a:ext>
                  </a:extLst>
                </a:gridCol>
                <a:gridCol w="269088">
                  <a:extLst>
                    <a:ext uri="{9D8B030D-6E8A-4147-A177-3AD203B41FA5}">
                      <a16:colId xmlns:a16="http://schemas.microsoft.com/office/drawing/2014/main" val="3443383375"/>
                    </a:ext>
                  </a:extLst>
                </a:gridCol>
                <a:gridCol w="428547">
                  <a:extLst>
                    <a:ext uri="{9D8B030D-6E8A-4147-A177-3AD203B41FA5}">
                      <a16:colId xmlns:a16="http://schemas.microsoft.com/office/drawing/2014/main" val="1349769349"/>
                    </a:ext>
                  </a:extLst>
                </a:gridCol>
                <a:gridCol w="1245777">
                  <a:extLst>
                    <a:ext uri="{9D8B030D-6E8A-4147-A177-3AD203B41FA5}">
                      <a16:colId xmlns:a16="http://schemas.microsoft.com/office/drawing/2014/main" val="976816974"/>
                    </a:ext>
                  </a:extLst>
                </a:gridCol>
                <a:gridCol w="478378">
                  <a:extLst>
                    <a:ext uri="{9D8B030D-6E8A-4147-A177-3AD203B41FA5}">
                      <a16:colId xmlns:a16="http://schemas.microsoft.com/office/drawing/2014/main" val="205227806"/>
                    </a:ext>
                  </a:extLst>
                </a:gridCol>
                <a:gridCol w="478378">
                  <a:extLst>
                    <a:ext uri="{9D8B030D-6E8A-4147-A177-3AD203B41FA5}">
                      <a16:colId xmlns:a16="http://schemas.microsoft.com/office/drawing/2014/main" val="1073858148"/>
                    </a:ext>
                  </a:extLst>
                </a:gridCol>
                <a:gridCol w="2142736">
                  <a:extLst>
                    <a:ext uri="{9D8B030D-6E8A-4147-A177-3AD203B41FA5}">
                      <a16:colId xmlns:a16="http://schemas.microsoft.com/office/drawing/2014/main" val="1615823660"/>
                    </a:ext>
                  </a:extLst>
                </a:gridCol>
                <a:gridCol w="4345269">
                  <a:extLst>
                    <a:ext uri="{9D8B030D-6E8A-4147-A177-3AD203B41FA5}">
                      <a16:colId xmlns:a16="http://schemas.microsoft.com/office/drawing/2014/main" val="2560548405"/>
                    </a:ext>
                  </a:extLst>
                </a:gridCol>
              </a:tblGrid>
              <a:tr h="149493">
                <a:tc>
                  <a:txBody>
                    <a:bodyPr/>
                    <a:lstStyle/>
                    <a:p>
                      <a:pPr algn="l" fontAlgn="b"/>
                      <a:r>
                        <a:rPr lang="cs-CZ" sz="900" b="0" i="0" u="none" strike="noStrike">
                          <a:solidFill>
                            <a:srgbClr val="9C6500"/>
                          </a:solidFill>
                          <a:effectLst/>
                          <a:latin typeface="Calibri" panose="020F0502020204030204" pitchFamily="34" charset="0"/>
                        </a:rPr>
                        <a:t>Type</a:t>
                      </a:r>
                    </a:p>
                  </a:txBody>
                  <a:tcPr marL="7475" marR="7475" marT="74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cs-CZ" sz="900" b="0" i="0" u="none" strike="noStrike">
                          <a:solidFill>
                            <a:srgbClr val="9C6500"/>
                          </a:solidFill>
                          <a:effectLst/>
                          <a:latin typeface="Calibri" panose="020F0502020204030204" pitchFamily="34" charset="0"/>
                        </a:rPr>
                        <a:t>Name</a:t>
                      </a:r>
                    </a:p>
                  </a:txBody>
                  <a:tcPr marL="7475" marR="7475" marT="74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cs-CZ" sz="900" b="0" i="0" u="none" strike="noStrike">
                          <a:solidFill>
                            <a:srgbClr val="9C6500"/>
                          </a:solidFill>
                          <a:effectLst/>
                          <a:latin typeface="Calibri" panose="020F0502020204030204" pitchFamily="34" charset="0"/>
                        </a:rPr>
                        <a:t>Description</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3835244677"/>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b"/>
                      <a:r>
                        <a:rPr lang="cs-CZ" sz="900" b="0" i="0" u="none" strike="noStrike">
                          <a:solidFill>
                            <a:srgbClr val="000000"/>
                          </a:solidFill>
                          <a:effectLst/>
                          <a:latin typeface="Calibri" panose="020F0502020204030204" pitchFamily="34" charset="0"/>
                        </a:rPr>
                        <a:t>organization-{id}</a:t>
                      </a:r>
                    </a:p>
                  </a:txBody>
                  <a:tcPr marL="7475" marR="7475" marT="74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cs-CZ" sz="900" b="0" i="0" u="none" strike="noStrike">
                          <a:solidFill>
                            <a:srgbClr val="000000"/>
                          </a:solidFill>
                          <a:effectLst/>
                          <a:latin typeface="Calibri" panose="020F0502020204030204" pitchFamily="34" charset="0"/>
                        </a:rPr>
                        <a:t>Organization location</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12315297"/>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csv</a:t>
                      </a: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Organization home directory (SFTP user)</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3079619"/>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gridSpan="3">
                  <a:txBody>
                    <a:bodyPr/>
                    <a:lstStyle/>
                    <a:p>
                      <a:pPr algn="l" fontAlgn="b"/>
                      <a:r>
                        <a:rPr lang="cs-CZ" sz="900" b="0" i="0" u="none" strike="noStrike">
                          <a:solidFill>
                            <a:srgbClr val="000000"/>
                          </a:solidFill>
                          <a:effectLst/>
                          <a:latin typeface="Calibri" panose="020F0502020204030204" pitchFamily="34" charset="0"/>
                        </a:rPr>
                        <a:t>{project name}</a:t>
                      </a:r>
                    </a:p>
                  </a:txBody>
                  <a:tcPr marL="7475" marR="7475" marT="747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The name of the project</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40011356"/>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gridSpan="5">
                  <a:txBody>
                    <a:bodyPr/>
                    <a:lstStyle/>
                    <a:p>
                      <a:pPr algn="l" fontAlgn="b"/>
                      <a:r>
                        <a:rPr lang="cs-CZ" sz="900" b="0" i="0" u="none" strike="noStrike">
                          <a:solidFill>
                            <a:srgbClr val="000000"/>
                          </a:solidFill>
                          <a:effectLst/>
                          <a:latin typeface="Calibri" panose="020F0502020204030204" pitchFamily="34" charset="0"/>
                        </a:rPr>
                        <a:t>dcd-{dcd-id}-v-{dcd-version}-{dcd-name}-v{dcd-version}</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GB" sz="900" b="0" i="0" u="none" strike="noStrike">
                          <a:solidFill>
                            <a:srgbClr val="000000"/>
                          </a:solidFill>
                          <a:effectLst/>
                          <a:latin typeface="Calibri" panose="020F0502020204030204" pitchFamily="34" charset="0"/>
                        </a:rPr>
                        <a:t>DCD location where to put the orignal csv file</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74488060"/>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ARCHIVE</a:t>
                      </a: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Archive location of processed csv files</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25013752"/>
                  </a:ext>
                </a:extLst>
              </a:tr>
              <a:tr h="149493">
                <a:tc>
                  <a:txBody>
                    <a:bodyPr/>
                    <a:lstStyle/>
                    <a:p>
                      <a:pPr algn="l" fontAlgn="b"/>
                      <a:r>
                        <a:rPr lang="cs-CZ" sz="900" b="0" i="0" u="none" strike="noStrike">
                          <a:solidFill>
                            <a:srgbClr val="000000"/>
                          </a:solidFill>
                          <a:effectLst/>
                          <a:latin typeface="Calibri" panose="020F0502020204030204" pitchFamily="34" charset="0"/>
                        </a:rPr>
                        <a:t>file</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gridSpan="3">
                  <a:txBody>
                    <a:bodyPr/>
                    <a:lstStyle/>
                    <a:p>
                      <a:pPr algn="l" fontAlgn="b"/>
                      <a:r>
                        <a:rPr lang="en-GB" sz="900" b="0" i="0" u="none" strike="noStrike">
                          <a:solidFill>
                            <a:srgbClr val="000000"/>
                          </a:solidFill>
                          <a:effectLst/>
                          <a:latin typeface="Calibri" panose="020F0502020204030204" pitchFamily="34" charset="0"/>
                        </a:rPr>
                        <a:t>{copy of original csv file}</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GB" sz="900" b="0" i="0" u="none" strike="noStrike">
                          <a:solidFill>
                            <a:srgbClr val="000000"/>
                          </a:solidFill>
                          <a:effectLst/>
                          <a:latin typeface="Calibri" panose="020F0502020204030204" pitchFamily="34" charset="0"/>
                        </a:rPr>
                        <a:t>Place where orignal csv is moved to</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829170"/>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ERROR</a:t>
                      </a: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Error location of processed csv files</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6643169"/>
                  </a:ext>
                </a:extLst>
              </a:tr>
              <a:tr h="149493">
                <a:tc>
                  <a:txBody>
                    <a:bodyPr/>
                    <a:lstStyle/>
                    <a:p>
                      <a:pPr algn="l" fontAlgn="b"/>
                      <a:r>
                        <a:rPr lang="cs-CZ" sz="900" b="0" i="0" u="none" strike="noStrike">
                          <a:solidFill>
                            <a:srgbClr val="000000"/>
                          </a:solidFill>
                          <a:effectLst/>
                          <a:latin typeface="Calibri" panose="020F0502020204030204" pitchFamily="34" charset="0"/>
                        </a:rPr>
                        <a:t>file</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gridSpan="3">
                  <a:txBody>
                    <a:bodyPr/>
                    <a:lstStyle/>
                    <a:p>
                      <a:pPr algn="l" fontAlgn="b"/>
                      <a:r>
                        <a:rPr lang="en-GB" sz="900" b="0" i="0" u="none" strike="noStrike">
                          <a:solidFill>
                            <a:srgbClr val="000000"/>
                          </a:solidFill>
                          <a:effectLst/>
                          <a:latin typeface="Calibri" panose="020F0502020204030204" pitchFamily="34" charset="0"/>
                        </a:rPr>
                        <a:t>{copy of original csv file}</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GB" sz="900" b="0" i="0" u="none" strike="noStrike">
                          <a:solidFill>
                            <a:srgbClr val="000000"/>
                          </a:solidFill>
                          <a:effectLst/>
                          <a:latin typeface="Calibri" panose="020F0502020204030204" pitchFamily="34" charset="0"/>
                        </a:rPr>
                        <a:t>Place where orignal csv is moved to</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3844765"/>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RESULT</a:t>
                      </a: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Result location where result file is created in txt format</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3387800"/>
                  </a:ext>
                </a:extLst>
              </a:tr>
              <a:tr h="149493">
                <a:tc>
                  <a:txBody>
                    <a:bodyPr/>
                    <a:lstStyle/>
                    <a:p>
                      <a:pPr algn="l" fontAlgn="b"/>
                      <a:r>
                        <a:rPr lang="cs-CZ" sz="900" b="0" i="0" u="none" strike="noStrike">
                          <a:solidFill>
                            <a:srgbClr val="000000"/>
                          </a:solidFill>
                          <a:effectLst/>
                          <a:latin typeface="Calibri" panose="020F0502020204030204" pitchFamily="34" charset="0"/>
                        </a:rPr>
                        <a:t>file</a:t>
                      </a:r>
                    </a:p>
                  </a:txBody>
                  <a:tcPr marL="7475" marR="7475" marT="747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cs-CZ" sz="900" b="0" i="0" u="none" strike="noStrike">
                          <a:solidFill>
                            <a:srgbClr val="000000"/>
                          </a:solidFill>
                          <a:effectLst/>
                          <a:latin typeface="Calibri" panose="020F0502020204030204" pitchFamily="34" charset="0"/>
                        </a:rPr>
                        <a:t>{result file with timestamp}</a:t>
                      </a:r>
                    </a:p>
                  </a:txBody>
                  <a:tcPr marL="7475" marR="7475" marT="747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GB" sz="900" b="0" i="0" u="none" strike="noStrike" dirty="0">
                          <a:solidFill>
                            <a:srgbClr val="000000"/>
                          </a:solidFill>
                          <a:effectLst/>
                          <a:latin typeface="Calibri" panose="020F0502020204030204" pitchFamily="34" charset="0"/>
                        </a:rPr>
                        <a:t>Result file containing log information about the processed csv file</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450303"/>
                  </a:ext>
                </a:extLst>
              </a:tr>
            </a:tbl>
          </a:graphicData>
        </a:graphic>
      </p:graphicFrame>
      <p:graphicFrame>
        <p:nvGraphicFramePr>
          <p:cNvPr id="7" name="Table 6">
            <a:extLst>
              <a:ext uri="{FF2B5EF4-FFF2-40B4-BE49-F238E27FC236}">
                <a16:creationId xmlns:a16="http://schemas.microsoft.com/office/drawing/2014/main" id="{02DB7E30-D00D-16D2-1CC2-A392F8881486}"/>
              </a:ext>
            </a:extLst>
          </p:cNvPr>
          <p:cNvGraphicFramePr>
            <a:graphicFrameLocks noGrp="1"/>
          </p:cNvGraphicFramePr>
          <p:nvPr>
            <p:extLst>
              <p:ext uri="{D42A27DB-BD31-4B8C-83A1-F6EECF244321}">
                <p14:modId xmlns:p14="http://schemas.microsoft.com/office/powerpoint/2010/main" val="1142613004"/>
              </p:ext>
            </p:extLst>
          </p:nvPr>
        </p:nvGraphicFramePr>
        <p:xfrm>
          <a:off x="838651" y="3552199"/>
          <a:ext cx="10972801" cy="3187192"/>
        </p:xfrm>
        <a:graphic>
          <a:graphicData uri="http://schemas.openxmlformats.org/drawingml/2006/table">
            <a:tbl>
              <a:tblPr/>
              <a:tblGrid>
                <a:gridCol w="548142">
                  <a:extLst>
                    <a:ext uri="{9D8B030D-6E8A-4147-A177-3AD203B41FA5}">
                      <a16:colId xmlns:a16="http://schemas.microsoft.com/office/drawing/2014/main" val="236593628"/>
                    </a:ext>
                  </a:extLst>
                </a:gridCol>
                <a:gridCol w="478378">
                  <a:extLst>
                    <a:ext uri="{9D8B030D-6E8A-4147-A177-3AD203B41FA5}">
                      <a16:colId xmlns:a16="http://schemas.microsoft.com/office/drawing/2014/main" val="3929069610"/>
                    </a:ext>
                  </a:extLst>
                </a:gridCol>
                <a:gridCol w="328885">
                  <a:extLst>
                    <a:ext uri="{9D8B030D-6E8A-4147-A177-3AD203B41FA5}">
                      <a16:colId xmlns:a16="http://schemas.microsoft.com/office/drawing/2014/main" val="964913060"/>
                    </a:ext>
                  </a:extLst>
                </a:gridCol>
                <a:gridCol w="229223">
                  <a:extLst>
                    <a:ext uri="{9D8B030D-6E8A-4147-A177-3AD203B41FA5}">
                      <a16:colId xmlns:a16="http://schemas.microsoft.com/office/drawing/2014/main" val="973714885"/>
                    </a:ext>
                  </a:extLst>
                </a:gridCol>
                <a:gridCol w="269088">
                  <a:extLst>
                    <a:ext uri="{9D8B030D-6E8A-4147-A177-3AD203B41FA5}">
                      <a16:colId xmlns:a16="http://schemas.microsoft.com/office/drawing/2014/main" val="3431483058"/>
                    </a:ext>
                  </a:extLst>
                </a:gridCol>
                <a:gridCol w="428547">
                  <a:extLst>
                    <a:ext uri="{9D8B030D-6E8A-4147-A177-3AD203B41FA5}">
                      <a16:colId xmlns:a16="http://schemas.microsoft.com/office/drawing/2014/main" val="3474763080"/>
                    </a:ext>
                  </a:extLst>
                </a:gridCol>
                <a:gridCol w="1245777">
                  <a:extLst>
                    <a:ext uri="{9D8B030D-6E8A-4147-A177-3AD203B41FA5}">
                      <a16:colId xmlns:a16="http://schemas.microsoft.com/office/drawing/2014/main" val="1838192967"/>
                    </a:ext>
                  </a:extLst>
                </a:gridCol>
                <a:gridCol w="478378">
                  <a:extLst>
                    <a:ext uri="{9D8B030D-6E8A-4147-A177-3AD203B41FA5}">
                      <a16:colId xmlns:a16="http://schemas.microsoft.com/office/drawing/2014/main" val="4061176102"/>
                    </a:ext>
                  </a:extLst>
                </a:gridCol>
                <a:gridCol w="478378">
                  <a:extLst>
                    <a:ext uri="{9D8B030D-6E8A-4147-A177-3AD203B41FA5}">
                      <a16:colId xmlns:a16="http://schemas.microsoft.com/office/drawing/2014/main" val="2129513226"/>
                    </a:ext>
                  </a:extLst>
                </a:gridCol>
                <a:gridCol w="2142736">
                  <a:extLst>
                    <a:ext uri="{9D8B030D-6E8A-4147-A177-3AD203B41FA5}">
                      <a16:colId xmlns:a16="http://schemas.microsoft.com/office/drawing/2014/main" val="1318755462"/>
                    </a:ext>
                  </a:extLst>
                </a:gridCol>
                <a:gridCol w="4345269">
                  <a:extLst>
                    <a:ext uri="{9D8B030D-6E8A-4147-A177-3AD203B41FA5}">
                      <a16:colId xmlns:a16="http://schemas.microsoft.com/office/drawing/2014/main" val="3856232787"/>
                    </a:ext>
                  </a:extLst>
                </a:gridCol>
              </a:tblGrid>
              <a:tr h="149493">
                <a:tc>
                  <a:txBody>
                    <a:bodyPr/>
                    <a:lstStyle/>
                    <a:p>
                      <a:pPr algn="l" fontAlgn="b"/>
                      <a:r>
                        <a:rPr lang="cs-CZ" sz="900" b="0" i="0" u="none" strike="noStrike">
                          <a:solidFill>
                            <a:srgbClr val="9C6500"/>
                          </a:solidFill>
                          <a:effectLst/>
                          <a:latin typeface="Calibri" panose="020F0502020204030204" pitchFamily="34" charset="0"/>
                        </a:rPr>
                        <a:t>Type</a:t>
                      </a:r>
                    </a:p>
                  </a:txBody>
                  <a:tcPr marL="7475" marR="7475" marT="74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cs-CZ" sz="900" b="0" i="0" u="none" strike="noStrike">
                          <a:solidFill>
                            <a:srgbClr val="9C6500"/>
                          </a:solidFill>
                          <a:effectLst/>
                          <a:latin typeface="Calibri" panose="020F0502020204030204" pitchFamily="34" charset="0"/>
                        </a:rPr>
                        <a:t>Name</a:t>
                      </a:r>
                    </a:p>
                  </a:txBody>
                  <a:tcPr marL="7475" marR="7475" marT="74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BE" sz="900" b="0" i="0" u="none" strike="noStrike">
                          <a:solidFill>
                            <a:srgbClr val="9C65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cs-CZ" sz="900" b="0" i="0" u="none" strike="noStrike">
                          <a:solidFill>
                            <a:srgbClr val="9C6500"/>
                          </a:solidFill>
                          <a:effectLst/>
                          <a:latin typeface="Calibri" panose="020F0502020204030204" pitchFamily="34" charset="0"/>
                        </a:rPr>
                        <a:t>Description</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598521033"/>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cs-CZ" sz="900" b="0" i="0" u="none" strike="noStrike">
                          <a:solidFill>
                            <a:srgbClr val="000000"/>
                          </a:solidFill>
                          <a:effectLst/>
                          <a:latin typeface="Calibri" panose="020F0502020204030204" pitchFamily="34" charset="0"/>
                        </a:rPr>
                        <a:t>{nihii}</a:t>
                      </a:r>
                    </a:p>
                  </a:txBody>
                  <a:tcPr marL="7475" marR="7475" marT="74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900" b="0" i="0" u="none" strike="noStrike">
                          <a:solidFill>
                            <a:srgbClr val="000000"/>
                          </a:solidFill>
                          <a:effectLst/>
                          <a:latin typeface="Calibri" panose="020F0502020204030204" pitchFamily="34" charset="0"/>
                        </a:rPr>
                        <a:t>Organization location (home directory of the sftp user)</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25910966"/>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gridSpan="7">
                  <a:txBody>
                    <a:bodyPr/>
                    <a:lstStyle/>
                    <a:p>
                      <a:pPr algn="l" fontAlgn="b"/>
                      <a:r>
                        <a:rPr lang="cs-CZ" sz="900" b="0" i="0" u="none" strike="noStrike">
                          <a:solidFill>
                            <a:srgbClr val="000000"/>
                          </a:solidFill>
                          <a:effectLst/>
                          <a:latin typeface="Calibri" panose="020F0502020204030204" pitchFamily="34" charset="0"/>
                        </a:rPr>
                        <a:t>{HDfiletype}_{HDBPnumber}_{HDBPabbreviation}_{dcdname/abbreviation}_{versionnumber}_{versionreleasedate}</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GB" sz="900" b="0" i="0" u="none" strike="noStrike">
                          <a:solidFill>
                            <a:srgbClr val="000000"/>
                          </a:solidFill>
                          <a:effectLst/>
                          <a:latin typeface="Calibri" panose="020F0502020204030204" pitchFamily="34" charset="0"/>
                        </a:rPr>
                        <a:t>DCD location where to put the orignal csv file</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8635438"/>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gridSpan="2">
                  <a:txBody>
                    <a:bodyPr/>
                    <a:lstStyle/>
                    <a:p>
                      <a:pPr algn="l" fontAlgn="b"/>
                      <a:r>
                        <a:rPr lang="cs-CZ" sz="900" b="0" i="0" u="none" strike="noStrike">
                          <a:solidFill>
                            <a:srgbClr val="000000"/>
                          </a:solidFill>
                          <a:effectLst/>
                          <a:latin typeface="Calibri" panose="020F0502020204030204" pitchFamily="34" charset="0"/>
                        </a:rPr>
                        <a:t>ARCHIVE</a:t>
                      </a:r>
                    </a:p>
                  </a:txBody>
                  <a:tcPr marL="7475" marR="7475" marT="7475" marB="0" anchor="b">
                    <a:lnL>
                      <a:noFill/>
                    </a:lnL>
                    <a:lnR>
                      <a:noFill/>
                    </a:lnR>
                    <a:lnT>
                      <a:noFill/>
                    </a:lnT>
                    <a:lnB>
                      <a:noFill/>
                    </a:lnB>
                  </a:tcPr>
                </a:tc>
                <a:tc hMerge="1">
                  <a:txBody>
                    <a:bodyPr/>
                    <a:lstStyle/>
                    <a:p>
                      <a:endParaRPr lang="en-US"/>
                    </a:p>
                  </a:txBody>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Archive location of processed csv files</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96610099"/>
                  </a:ext>
                </a:extLst>
              </a:tr>
              <a:tr h="149493">
                <a:tc>
                  <a:txBody>
                    <a:bodyPr/>
                    <a:lstStyle/>
                    <a:p>
                      <a:pPr algn="l" fontAlgn="b"/>
                      <a:r>
                        <a:rPr lang="cs-CZ" sz="900" b="0" i="0" u="none" strike="noStrike">
                          <a:solidFill>
                            <a:srgbClr val="000000"/>
                          </a:solidFill>
                          <a:effectLst/>
                          <a:latin typeface="Calibri" panose="020F0502020204030204" pitchFamily="34" charset="0"/>
                        </a:rPr>
                        <a:t>file</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gridSpan="3">
                  <a:txBody>
                    <a:bodyPr/>
                    <a:lstStyle/>
                    <a:p>
                      <a:pPr algn="l" fontAlgn="b"/>
                      <a:r>
                        <a:rPr lang="en-GB" sz="900" b="0" i="0" u="none" strike="noStrike">
                          <a:solidFill>
                            <a:srgbClr val="000000"/>
                          </a:solidFill>
                          <a:effectLst/>
                          <a:latin typeface="Calibri" panose="020F0502020204030204" pitchFamily="34" charset="0"/>
                        </a:rPr>
                        <a:t>{copy of original csv file with timestamp}</a:t>
                      </a:r>
                    </a:p>
                  </a:txBody>
                  <a:tcPr marL="7475" marR="7475" marT="747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Place where orignal csv is moved to</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8471579"/>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ERROR</a:t>
                      </a: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Error location of processed csv files</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1781973"/>
                  </a:ext>
                </a:extLst>
              </a:tr>
              <a:tr h="149493">
                <a:tc>
                  <a:txBody>
                    <a:bodyPr/>
                    <a:lstStyle/>
                    <a:p>
                      <a:pPr algn="l" fontAlgn="b"/>
                      <a:r>
                        <a:rPr lang="cs-CZ" sz="900" b="0" i="0" u="none" strike="noStrike">
                          <a:solidFill>
                            <a:srgbClr val="000000"/>
                          </a:solidFill>
                          <a:effectLst/>
                          <a:latin typeface="Calibri" panose="020F0502020204030204" pitchFamily="34" charset="0"/>
                        </a:rPr>
                        <a:t>file</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gridSpan="3">
                  <a:txBody>
                    <a:bodyPr/>
                    <a:lstStyle/>
                    <a:p>
                      <a:pPr algn="l" fontAlgn="b"/>
                      <a:r>
                        <a:rPr lang="en-GB" sz="900" b="0" i="0" u="none" strike="noStrike">
                          <a:solidFill>
                            <a:srgbClr val="000000"/>
                          </a:solidFill>
                          <a:effectLst/>
                          <a:latin typeface="Calibri" panose="020F0502020204030204" pitchFamily="34" charset="0"/>
                        </a:rPr>
                        <a:t>{copy of original csv file with timestamp}</a:t>
                      </a:r>
                    </a:p>
                  </a:txBody>
                  <a:tcPr marL="7475" marR="7475" marT="747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Place where orignal csv is moved to</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08267578"/>
                  </a:ext>
                </a:extLst>
              </a:tr>
              <a:tr h="149493">
                <a:tc>
                  <a:txBody>
                    <a:bodyPr/>
                    <a:lstStyle/>
                    <a:p>
                      <a:pPr algn="l" fontAlgn="b"/>
                      <a:r>
                        <a:rPr lang="cs-CZ" sz="900" b="0" i="0" u="none" strike="noStrike">
                          <a:solidFill>
                            <a:srgbClr val="000000"/>
                          </a:solidFill>
                          <a:effectLst/>
                          <a:latin typeface="Calibri" panose="020F0502020204030204" pitchFamily="34" charset="0"/>
                        </a:rPr>
                        <a:t>dir</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RESULT</a:t>
                      </a: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Result location where result file is created in txt format</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6883053"/>
                  </a:ext>
                </a:extLst>
              </a:tr>
              <a:tr h="149493">
                <a:tc>
                  <a:txBody>
                    <a:bodyPr/>
                    <a:lstStyle/>
                    <a:p>
                      <a:pPr algn="l" fontAlgn="b"/>
                      <a:r>
                        <a:rPr lang="cs-CZ" sz="900" b="0" i="0" u="none" strike="noStrike">
                          <a:solidFill>
                            <a:srgbClr val="000000"/>
                          </a:solidFill>
                          <a:effectLst/>
                          <a:latin typeface="Calibri" panose="020F0502020204030204" pitchFamily="34" charset="0"/>
                        </a:rPr>
                        <a:t>file</a:t>
                      </a:r>
                    </a:p>
                  </a:txBody>
                  <a:tcPr marL="7475" marR="7475" marT="747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cs-CZ" sz="900" b="0" i="0" u="none" strike="noStrike">
                          <a:solidFill>
                            <a:srgbClr val="000000"/>
                          </a:solidFill>
                          <a:effectLst/>
                          <a:latin typeface="Calibri" panose="020F0502020204030204" pitchFamily="34" charset="0"/>
                        </a:rPr>
                        <a:t>{result file with timestamp}</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Result file containing log information about the processed csv file</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397998"/>
                  </a:ext>
                </a:extLst>
              </a:tr>
              <a:tr h="231714">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562751"/>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9C6500"/>
                          </a:solidFill>
                          <a:effectLst/>
                          <a:latin typeface="Calibri" panose="020F0502020204030204" pitchFamily="34" charset="0"/>
                        </a:rPr>
                        <a:t>Vars.</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cs-CZ" sz="900" b="0" i="0" u="none" strike="noStrike">
                          <a:solidFill>
                            <a:srgbClr val="9C6500"/>
                          </a:solidFill>
                          <a:effectLst/>
                          <a:latin typeface="Calibri" panose="020F0502020204030204" pitchFamily="34" charset="0"/>
                        </a:rPr>
                        <a:t>Description</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810889995"/>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{nihii}</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cs-CZ" sz="900" b="0" i="0" u="none" strike="noStrike">
                          <a:solidFill>
                            <a:srgbClr val="000000"/>
                          </a:solidFill>
                          <a:effectLst/>
                          <a:latin typeface="Calibri" panose="020F0502020204030204" pitchFamily="34" charset="0"/>
                        </a:rPr>
                        <a:t>ex. 71001129</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0440612"/>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181717"/>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dirty="0">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{HDfiletype}</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ex. HD_DCD_submcsv File type for submitting csv files, for drafts we can use HD_DCD_draftcsv</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3395701"/>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{HDBPnumber}</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ex. HDBP0231</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4438543"/>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{HDBPabbreviation}</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ex. ZEPHYR</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8166993"/>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{dcdname/abbreviation}</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ex. ZEPHYR_REPLAC</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8473045"/>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BE" sz="900" b="0" i="0" u="none" strike="noStrike">
                          <a:solidFill>
                            <a:srgbClr val="000000"/>
                          </a:solidFill>
                          <a:effectLst/>
                          <a:latin typeface="Calibri" panose="020F0502020204030204" pitchFamily="34" charset="0"/>
                        </a:rPr>
                        <a:t> </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ex. ZEPHYR_PRIM_IMPLT</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1630833"/>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{versionnumber}</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ex. 1</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0515859"/>
                  </a:ext>
                </a:extLst>
              </a:tr>
              <a:tr h="149493">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a:noFill/>
                    </a:lnR>
                    <a:lnT>
                      <a:noFill/>
                    </a:lnT>
                    <a:lnB>
                      <a:noFill/>
                    </a:lnB>
                  </a:tcPr>
                </a:tc>
                <a:tc>
                  <a:txBody>
                    <a:bodyPr/>
                    <a:lstStyle/>
                    <a:p>
                      <a:pPr algn="l" fontAlgn="b"/>
                      <a:endParaRPr lang="en-BE" sz="900" b="0" i="0" u="none" strike="noStrike">
                        <a:solidFill>
                          <a:srgbClr val="000000"/>
                        </a:solidFill>
                        <a:effectLst/>
                        <a:latin typeface="Calibri" panose="020F0502020204030204" pitchFamily="34" charset="0"/>
                      </a:endParaRPr>
                    </a:p>
                  </a:txBody>
                  <a:tcPr marL="7475" marR="7475" marT="7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cs-CZ" sz="900" b="0" i="0" u="none" strike="noStrike">
                          <a:solidFill>
                            <a:srgbClr val="000000"/>
                          </a:solidFill>
                          <a:effectLst/>
                          <a:latin typeface="Calibri" panose="020F0502020204030204" pitchFamily="34" charset="0"/>
                        </a:rPr>
                        <a:t>{versionreleasedate}</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dirty="0">
                          <a:solidFill>
                            <a:srgbClr val="000000"/>
                          </a:solidFill>
                          <a:effectLst/>
                          <a:latin typeface="Calibri" panose="020F0502020204030204" pitchFamily="34" charset="0"/>
                        </a:rPr>
                        <a:t>ex. 20220808</a:t>
                      </a:r>
                    </a:p>
                  </a:txBody>
                  <a:tcPr marL="7475" marR="7475" marT="7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191727"/>
                  </a:ext>
                </a:extLst>
              </a:tr>
            </a:tbl>
          </a:graphicData>
        </a:graphic>
      </p:graphicFrame>
      <p:sp>
        <p:nvSpPr>
          <p:cNvPr id="9" name="TextBox 8">
            <a:extLst>
              <a:ext uri="{FF2B5EF4-FFF2-40B4-BE49-F238E27FC236}">
                <a16:creationId xmlns:a16="http://schemas.microsoft.com/office/drawing/2014/main" id="{2B130AD6-89AC-EF5A-2371-A7D943FF0D11}"/>
              </a:ext>
            </a:extLst>
          </p:cNvPr>
          <p:cNvSpPr txBox="1"/>
          <p:nvPr/>
        </p:nvSpPr>
        <p:spPr>
          <a:xfrm>
            <a:off x="89947" y="2239133"/>
            <a:ext cx="718019" cy="369332"/>
          </a:xfrm>
          <a:prstGeom prst="rect">
            <a:avLst/>
          </a:prstGeom>
          <a:noFill/>
        </p:spPr>
        <p:txBody>
          <a:bodyPr wrap="square">
            <a:spAutoFit/>
          </a:bodyPr>
          <a:lstStyle/>
          <a:p>
            <a:r>
              <a:rPr lang="en-US" dirty="0"/>
              <a:t>OLD</a:t>
            </a:r>
          </a:p>
        </p:txBody>
      </p:sp>
      <p:sp>
        <p:nvSpPr>
          <p:cNvPr id="10" name="TextBox 9">
            <a:extLst>
              <a:ext uri="{FF2B5EF4-FFF2-40B4-BE49-F238E27FC236}">
                <a16:creationId xmlns:a16="http://schemas.microsoft.com/office/drawing/2014/main" id="{A64FE134-6115-ADD0-2AFB-81AA94684AF6}"/>
              </a:ext>
            </a:extLst>
          </p:cNvPr>
          <p:cNvSpPr txBox="1"/>
          <p:nvPr/>
        </p:nvSpPr>
        <p:spPr bwMode="auto">
          <a:xfrm>
            <a:off x="89946" y="4236923"/>
            <a:ext cx="718019" cy="369332"/>
          </a:xfrm>
          <a:prstGeom prst="rect">
            <a:avLst/>
          </a:prstGeom>
          <a:noFill/>
        </p:spPr>
        <p:txBody>
          <a:bodyPr wrap="square">
            <a:spAutoFit/>
          </a:bodyPr>
          <a:lstStyle/>
          <a:p>
            <a:r>
              <a:rPr lang="en-US" dirty="0"/>
              <a:t>NEW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3AC4F-8592-4FDC-2A20-BFFFE43F06FD}"/>
              </a:ext>
            </a:extLst>
          </p:cNvPr>
          <p:cNvSpPr>
            <a:spLocks noGrp="1"/>
          </p:cNvSpPr>
          <p:nvPr>
            <p:ph type="title"/>
          </p:nvPr>
        </p:nvSpPr>
        <p:spPr/>
        <p:txBody>
          <a:bodyPr/>
          <a:lstStyle/>
          <a:p>
            <a:r>
              <a:rPr lang="en-US" dirty="0"/>
              <a:t>CSV Upload</a:t>
            </a:r>
          </a:p>
        </p:txBody>
      </p:sp>
      <p:pic>
        <p:nvPicPr>
          <p:cNvPr id="2050" name="Picture 2" descr="Demo nghĩa là gì? - Blog tổng hợp tin tức định nghĩa &quot;là gì&quot;">
            <a:extLst>
              <a:ext uri="{FF2B5EF4-FFF2-40B4-BE49-F238E27FC236}">
                <a16:creationId xmlns:a16="http://schemas.microsoft.com/office/drawing/2014/main" id="{3E0758AE-C439-4BA7-22A7-2562BBF44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404937"/>
            <a:ext cx="5715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3AC4F-8592-4FDC-2A20-BFFFE43F06FD}"/>
              </a:ext>
            </a:extLst>
          </p:cNvPr>
          <p:cNvSpPr>
            <a:spLocks noGrp="1"/>
          </p:cNvSpPr>
          <p:nvPr>
            <p:ph type="title"/>
          </p:nvPr>
        </p:nvSpPr>
        <p:spPr/>
        <p:txBody>
          <a:bodyPr/>
          <a:lstStyle/>
          <a:p>
            <a:r>
              <a:rPr lang="en-US" dirty="0"/>
              <a:t>System 2 System</a:t>
            </a:r>
          </a:p>
        </p:txBody>
      </p:sp>
      <p:pic>
        <p:nvPicPr>
          <p:cNvPr id="2050" name="Picture 2" descr="Demo nghĩa là gì? - Blog tổng hợp tin tức định nghĩa &quot;là gì&quot;">
            <a:extLst>
              <a:ext uri="{FF2B5EF4-FFF2-40B4-BE49-F238E27FC236}">
                <a16:creationId xmlns:a16="http://schemas.microsoft.com/office/drawing/2014/main" id="{3E0758AE-C439-4BA7-22A7-2562BBF44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404937"/>
            <a:ext cx="5715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838406D-1C42-9AD3-C3BC-25FAD0D7798C}"/>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B990A38-AAEB-8E0C-C009-BAA70C1A0E42}"/>
              </a:ext>
            </a:extLst>
          </p:cNvPr>
          <p:cNvSpPr>
            <a:spLocks noGrp="1"/>
          </p:cNvSpPr>
          <p:nvPr>
            <p:ph type="ctrTitle"/>
          </p:nvPr>
        </p:nvSpPr>
        <p:spPr/>
        <p:txBody>
          <a:bodyPr/>
          <a:lstStyle/>
          <a:p>
            <a:r>
              <a:rPr lang="en-US" dirty="0"/>
              <a:t>SUPPORT MAPPING APPLICATIONS</a:t>
            </a:r>
          </a:p>
        </p:txBody>
      </p:sp>
    </p:spTree>
    <p:extLst>
      <p:ext uri="{BB962C8B-B14F-4D97-AF65-F5344CB8AC3E}">
        <p14:creationId xmlns:p14="http://schemas.microsoft.com/office/powerpoint/2010/main" val="46934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1878-7B45-08C3-1780-EC0006275A6F}"/>
              </a:ext>
            </a:extLst>
          </p:cNvPr>
          <p:cNvSpPr>
            <a:spLocks noGrp="1"/>
          </p:cNvSpPr>
          <p:nvPr>
            <p:ph type="title"/>
          </p:nvPr>
        </p:nvSpPr>
        <p:spPr/>
        <p:txBody>
          <a:bodyPr/>
          <a:lstStyle/>
          <a:p>
            <a:r>
              <a:rPr lang="en-US" dirty="0"/>
              <a:t>DIRECT SUPPORT DURING TRANSITION</a:t>
            </a:r>
          </a:p>
        </p:txBody>
      </p:sp>
      <p:pic>
        <p:nvPicPr>
          <p:cNvPr id="3076" name="Picture 4" descr="Support | WIPL-D">
            <a:extLst>
              <a:ext uri="{FF2B5EF4-FFF2-40B4-BE49-F238E27FC236}">
                <a16:creationId xmlns:a16="http://schemas.microsoft.com/office/drawing/2014/main" id="{021D438A-7262-2451-8953-3C5DA8DCB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771" y="1966476"/>
            <a:ext cx="7723457" cy="489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7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05FC4-FE04-7A7D-27A0-D6F7D63BE30E}"/>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61F35C19-1136-4E73-7AA6-75BC80EACC32}"/>
              </a:ext>
            </a:extLst>
          </p:cNvPr>
          <p:cNvSpPr>
            <a:spLocks noGrp="1"/>
          </p:cNvSpPr>
          <p:nvPr>
            <p:ph idx="1"/>
          </p:nvPr>
        </p:nvSpPr>
        <p:spPr/>
        <p:txBody>
          <a:bodyPr/>
          <a:lstStyle/>
          <a:p>
            <a:pPr marL="457200" indent="-457200">
              <a:buFont typeface="+mj-lt"/>
              <a:buAutoNum type="arabicPeriod"/>
            </a:pPr>
            <a:r>
              <a:rPr lang="en-GB" dirty="0"/>
              <a:t>Open Questions &amp; Answers</a:t>
            </a:r>
          </a:p>
          <a:p>
            <a:pPr marL="457200" indent="-457200">
              <a:buFont typeface="+mj-lt"/>
              <a:buAutoNum type="arabicPeriod"/>
            </a:pPr>
            <a:r>
              <a:rPr lang="en-GB" dirty="0"/>
              <a:t>Major Release 30 October 2023</a:t>
            </a:r>
          </a:p>
          <a:p>
            <a:pPr marL="457200" indent="-457200">
              <a:buFont typeface="+mj-lt"/>
              <a:buAutoNum type="arabicPeriod"/>
            </a:pPr>
            <a:r>
              <a:rPr lang="en-GB" dirty="0"/>
              <a:t>CSV Folder Structure</a:t>
            </a:r>
          </a:p>
          <a:p>
            <a:pPr marL="457200" indent="-457200">
              <a:buFont typeface="+mj-lt"/>
              <a:buAutoNum type="arabicPeriod"/>
            </a:pPr>
            <a:r>
              <a:rPr lang="en-GB" dirty="0"/>
              <a:t>Demo: How to use s2s</a:t>
            </a:r>
          </a:p>
          <a:p>
            <a:pPr marL="457200" indent="-457200">
              <a:buFont typeface="+mj-lt"/>
              <a:buAutoNum type="arabicPeriod"/>
            </a:pPr>
            <a:r>
              <a:rPr lang="en-GB" dirty="0"/>
              <a:t>Demo: How to use CSV-Upload </a:t>
            </a:r>
          </a:p>
          <a:p>
            <a:pPr marL="457200" indent="-457200">
              <a:buFont typeface="+mj-lt"/>
              <a:buAutoNum type="arabicPeriod"/>
            </a:pPr>
            <a:r>
              <a:rPr lang="en-GB" dirty="0"/>
              <a:t>Supporting Mapped Applications</a:t>
            </a:r>
            <a:endParaRPr lang="en-US" dirty="0"/>
          </a:p>
        </p:txBody>
      </p:sp>
    </p:spTree>
    <p:extLst>
      <p:ext uri="{BB962C8B-B14F-4D97-AF65-F5344CB8AC3E}">
        <p14:creationId xmlns:p14="http://schemas.microsoft.com/office/powerpoint/2010/main" val="30170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838406D-1C42-9AD3-C3BC-25FAD0D7798C}"/>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B990A38-AAEB-8E0C-C009-BAA70C1A0E42}"/>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14688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7022" y="2140567"/>
            <a:ext cx="8477955" cy="1288433"/>
          </a:xfrm>
        </p:spPr>
        <p:txBody>
          <a:bodyPr/>
          <a:lstStyle/>
          <a:p>
            <a:r>
              <a:rPr lang="en-GB" dirty="0"/>
              <a:t>Open Questions &amp; Answers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Open Q&amp;A</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231071298"/>
              </p:ext>
            </p:extLst>
          </p:nvPr>
        </p:nvGraphicFramePr>
        <p:xfrm>
          <a:off x="348342" y="1463451"/>
          <a:ext cx="11462657" cy="4358507"/>
        </p:xfrm>
        <a:graphic>
          <a:graphicData uri="http://schemas.openxmlformats.org/drawingml/2006/table">
            <a:tbl>
              <a:tblPr firstRow="1" bandRow="1">
                <a:tableStyleId>{5C22544A-7EE6-4342-B048-85BDC9FD1C3A}</a:tableStyleId>
              </a:tblPr>
              <a:tblGrid>
                <a:gridCol w="1077335">
                  <a:extLst>
                    <a:ext uri="{9D8B030D-6E8A-4147-A177-3AD203B41FA5}">
                      <a16:colId xmlns:a16="http://schemas.microsoft.com/office/drawing/2014/main" val="1025559344"/>
                    </a:ext>
                  </a:extLst>
                </a:gridCol>
                <a:gridCol w="4939043">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426419">
                <a:tc>
                  <a:txBody>
                    <a:bodyPr/>
                    <a:lstStyle/>
                    <a:p>
                      <a:pPr algn="l"/>
                      <a:r>
                        <a:rPr lang="fr-BE" sz="1600" dirty="0"/>
                        <a:t>Hospital</a:t>
                      </a:r>
                    </a:p>
                  </a:txBody>
                  <a:tcPr/>
                </a:tc>
                <a:tc>
                  <a:txBody>
                    <a:bodyPr/>
                    <a:lstStyle/>
                    <a:p>
                      <a:r>
                        <a:rPr lang="fr-BE" sz="1600" dirty="0"/>
                        <a:t>Question</a:t>
                      </a:r>
                    </a:p>
                  </a:txBody>
                  <a:tcPr/>
                </a:tc>
                <a:tc>
                  <a:txBody>
                    <a:bodyPr/>
                    <a:lstStyle/>
                    <a:p>
                      <a:r>
                        <a:rPr lang="fr-BE" sz="1600" dirty="0" err="1"/>
                        <a:t>Answer</a:t>
                      </a:r>
                      <a:endParaRPr lang="fr-BE" sz="1600" dirty="0"/>
                    </a:p>
                  </a:txBody>
                  <a:tcPr/>
                </a:tc>
                <a:extLst>
                  <a:ext uri="{0D108BD9-81ED-4DB2-BD59-A6C34878D82A}">
                    <a16:rowId xmlns:a16="http://schemas.microsoft.com/office/drawing/2014/main" val="400855173"/>
                  </a:ext>
                </a:extLst>
              </a:tr>
              <a:tr h="1353608">
                <a:tc>
                  <a:txBody>
                    <a:bodyPr/>
                    <a:lstStyle/>
                    <a:p>
                      <a:pPr marL="0" marR="0" lvl="0" indent="0" algn="ctr" defTabSz="914400" rtl="0" eaLnBrk="1" fontAlgn="auto" latinLnBrk="0" hangingPunct="1">
                        <a:lnSpc>
                          <a:spcPct val="100000"/>
                        </a:lnSpc>
                        <a:spcBef>
                          <a:spcPts val="600"/>
                        </a:spcBef>
                        <a:spcAft>
                          <a:spcPts val="0"/>
                        </a:spcAft>
                        <a:buClr>
                          <a:schemeClr val="tx1"/>
                        </a:buClr>
                        <a:buSzPct val="80000"/>
                        <a:buFont typeface="+mj-lt"/>
                        <a:buNone/>
                        <a:tabLst/>
                        <a:defRPr/>
                      </a:pPr>
                      <a:r>
                        <a:rPr lang="fr-BE" sz="1200" kern="1200" dirty="0">
                          <a:solidFill>
                            <a:srgbClr val="000000"/>
                          </a:solidFill>
                          <a:effectLst/>
                          <a:latin typeface="+mj-lt"/>
                          <a:ea typeface="+mn-ea"/>
                          <a:cs typeface="+mn-cs"/>
                        </a:rPr>
                        <a:t>St Luc</a:t>
                      </a:r>
                      <a:endParaRPr lang="en-BE" sz="1200" kern="1200" dirty="0">
                        <a:solidFill>
                          <a:srgbClr val="000000"/>
                        </a:solidFill>
                        <a:effectLst/>
                        <a:latin typeface="+mj-lt"/>
                        <a:ea typeface="+mn-ea"/>
                        <a:cs typeface="+mn-cs"/>
                      </a:endParaRPr>
                    </a:p>
                  </a:txBody>
                  <a:tcPr marL="86357" marR="86357" marT="43206" marB="43206" anchor="ctr"/>
                </a:tc>
                <a:tc>
                  <a:txBody>
                    <a:bodyPr/>
                    <a:lstStyle/>
                    <a:p>
                      <a:pPr algn="l" fontAlgn="b"/>
                      <a:r>
                        <a:rPr lang="en-GB" sz="1200" b="0" i="0" u="none" strike="noStrike" dirty="0">
                          <a:solidFill>
                            <a:srgbClr val="000000"/>
                          </a:solidFill>
                          <a:effectLst/>
                          <a:latin typeface="+mj-lt"/>
                        </a:rPr>
                        <a:t>Is there a service which generates unique IDs?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In HD we have a registration service which generates unique IDs for submitted DCDs which is sent to </a:t>
                      </a:r>
                      <a:r>
                        <a:rPr kumimoji="0" lang="en-GB"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MyCareNet</a:t>
                      </a: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 Unique generated ID is the ID that is used on the invoice.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We have checked to see if the registration ID is available in your local DWH – we found 1211 records - Key: TX_REGN_CD - You can query this: </a:t>
                      </a:r>
                      <a:r>
                        <a:rPr kumimoji="0" lang="en-GB"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local_dwhmessage_key_value</a:t>
                      </a: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table in </a:t>
                      </a:r>
                      <a:r>
                        <a:rPr kumimoji="0" lang="en-GB"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localdwh</a:t>
                      </a: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OR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https://docs.healthdata.be/documentation/hd4dp-v2-health-data-data-providers/retrieve-data-local-database-hd4dp-v2 </a:t>
                      </a:r>
                    </a:p>
                  </a:txBody>
                  <a:tcPr marL="86357" marR="86357" marT="43206" marB="43206" anchor="ctr"/>
                </a:tc>
                <a:extLst>
                  <a:ext uri="{0D108BD9-81ED-4DB2-BD59-A6C34878D82A}">
                    <a16:rowId xmlns:a16="http://schemas.microsoft.com/office/drawing/2014/main" val="1955356711"/>
                  </a:ext>
                </a:extLst>
              </a:tr>
              <a:tr h="690912">
                <a:tc>
                  <a:txBody>
                    <a:bodyPr/>
                    <a:lstStyle/>
                    <a:p>
                      <a:pPr algn="ctr" fontAlgn="t"/>
                      <a:r>
                        <a:rPr lang="fr-BE" sz="1200" kern="1200" dirty="0">
                          <a:solidFill>
                            <a:srgbClr val="000000"/>
                          </a:solidFill>
                          <a:effectLst/>
                          <a:latin typeface="+mn-lt"/>
                          <a:ea typeface="+mn-ea"/>
                          <a:cs typeface="+mn-cs"/>
                        </a:rPr>
                        <a:t>St Luc</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Can we have more standardization in the API logic across all register types?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Can you please provide us with some use cases that the APIs are causing you issues</a:t>
                      </a:r>
                      <a:r>
                        <a:rPr lang="en-IE" sz="1200" b="0" i="0" u="none" strike="noStrike" kern="1200" noProof="0" dirty="0">
                          <a:solidFill>
                            <a:srgbClr val="000000"/>
                          </a:solidFill>
                          <a:effectLst/>
                          <a:latin typeface="+mj-lt"/>
                          <a:ea typeface="+mn-ea"/>
                          <a:cs typeface="+mn-cs"/>
                        </a:rPr>
                        <a:t>?</a:t>
                      </a:r>
                      <a:endParaRPr lang="en-GB" sz="1200" b="0" i="0" u="none" strike="noStrike" kern="1200" noProof="0" dirty="0">
                        <a:solidFill>
                          <a:srgbClr val="000000"/>
                        </a:solidFill>
                        <a:effectLst/>
                        <a:latin typeface="+mj-lt"/>
                        <a:ea typeface="+mn-ea"/>
                        <a:cs typeface="+mn-cs"/>
                      </a:endParaRPr>
                    </a:p>
                  </a:txBody>
                  <a:tcPr marL="86357" marR="86357" marT="43206" marB="43206" anchor="ctr"/>
                </a:tc>
                <a:extLst>
                  <a:ext uri="{0D108BD9-81ED-4DB2-BD59-A6C34878D82A}">
                    <a16:rowId xmlns:a16="http://schemas.microsoft.com/office/drawing/2014/main" val="1689174865"/>
                  </a:ext>
                </a:extLst>
              </a:tr>
              <a:tr h="690912">
                <a:tc>
                  <a:txBody>
                    <a:bodyPr/>
                    <a:lstStyle/>
                    <a:p>
                      <a:pPr algn="ctr" fontAlgn="t"/>
                      <a:r>
                        <a:rPr lang="fr-BE" sz="1200" kern="1200" dirty="0">
                          <a:solidFill>
                            <a:srgbClr val="000000"/>
                          </a:solidFill>
                          <a:effectLst/>
                          <a:latin typeface="+mn-lt"/>
                          <a:ea typeface="+mn-ea"/>
                          <a:cs typeface="+mn-cs"/>
                        </a:rPr>
                        <a:t>St Luc</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The format and wording of the error messages provided by the HD4DP API platform are not structured, some errors are labelled in Dutch language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j-lt"/>
                          <a:ea typeface="+mn-ea"/>
                          <a:cs typeface="+mn-cs"/>
                        </a:rPr>
                        <a:t>If DCD is not available in English – the default is Dutch. If French is available then it will be in French – this information comes from our department that handles the DCDs and we implement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j-lt"/>
                          <a:ea typeface="+mn-ea"/>
                          <a:cs typeface="+mn-cs"/>
                        </a:rPr>
                        <a:t>HD4DP2 API has a structured error service but this is referring to the errors that are coming from the DCD </a:t>
                      </a:r>
                    </a:p>
                  </a:txBody>
                  <a:tcPr marL="86357" marR="86357" marT="43206" marB="43206" anchor="ctr"/>
                </a:tc>
                <a:extLst>
                  <a:ext uri="{0D108BD9-81ED-4DB2-BD59-A6C34878D82A}">
                    <a16:rowId xmlns:a16="http://schemas.microsoft.com/office/drawing/2014/main" val="1176198155"/>
                  </a:ext>
                </a:extLst>
              </a:tr>
              <a:tr h="690912">
                <a:tc>
                  <a:txBody>
                    <a:bodyPr/>
                    <a:lstStyle/>
                    <a:p>
                      <a:pPr algn="ctr" fontAlgn="t"/>
                      <a:r>
                        <a:rPr lang="fr-BE" sz="1200" kern="1200" dirty="0">
                          <a:solidFill>
                            <a:srgbClr val="000000"/>
                          </a:solidFill>
                          <a:effectLst/>
                          <a:latin typeface="+mn-lt"/>
                          <a:ea typeface="+mn-ea"/>
                          <a:cs typeface="+mn-cs"/>
                        </a:rPr>
                        <a:t>St Luc</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The DOCs documentation is suboptimal. Our team has been struggling to get simple things done, such as integrating our HD4DP server with </a:t>
                      </a:r>
                      <a:r>
                        <a:rPr lang="en-GB" sz="1200" b="0" i="0" u="none" strike="noStrike" kern="1200" dirty="0" err="1">
                          <a:solidFill>
                            <a:srgbClr val="000000"/>
                          </a:solidFill>
                          <a:effectLst/>
                          <a:latin typeface="+mj-lt"/>
                          <a:ea typeface="+mn-ea"/>
                          <a:cs typeface="+mn-cs"/>
                        </a:rPr>
                        <a:t>MyCareNet</a:t>
                      </a:r>
                      <a:r>
                        <a:rPr lang="en-GB" sz="1200" b="0" i="0" u="none" strike="noStrike" kern="1200" dirty="0">
                          <a:solidFill>
                            <a:srgbClr val="000000"/>
                          </a:solidFill>
                          <a:effectLst/>
                          <a:latin typeface="+mj-lt"/>
                          <a:ea typeface="+mn-ea"/>
                          <a:cs typeface="+mn-cs"/>
                        </a:rPr>
                        <a:t>.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j-lt"/>
                          <a:ea typeface="+mn-ea"/>
                          <a:cs typeface="+mn-cs"/>
                        </a:rPr>
                        <a:t>Are you able to provide examples on the DOCs page so that we can inform the Onboarding team </a:t>
                      </a:r>
                      <a:endParaRPr lang="en-IE" sz="1200" b="0" i="0" u="none" strike="noStrike" kern="1200" noProof="0" dirty="0">
                        <a:solidFill>
                          <a:srgbClr val="000000"/>
                        </a:solidFill>
                        <a:effectLst/>
                        <a:latin typeface="+mj-lt"/>
                        <a:ea typeface="+mn-ea"/>
                        <a:cs typeface="+mn-cs"/>
                      </a:endParaRPr>
                    </a:p>
                  </a:txBody>
                  <a:tcPr marL="86357" marR="86357" marT="43206" marB="43206" anchor="ctr"/>
                </a:tc>
                <a:extLst>
                  <a:ext uri="{0D108BD9-81ED-4DB2-BD59-A6C34878D82A}">
                    <a16:rowId xmlns:a16="http://schemas.microsoft.com/office/drawing/2014/main" val="492034930"/>
                  </a:ext>
                </a:extLst>
              </a:tr>
            </a:tbl>
          </a:graphicData>
        </a:graphic>
      </p:graphicFrame>
    </p:spTree>
    <p:extLst>
      <p:ext uri="{BB962C8B-B14F-4D97-AF65-F5344CB8AC3E}">
        <p14:creationId xmlns:p14="http://schemas.microsoft.com/office/powerpoint/2010/main" val="17008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sz="2800" dirty="0"/>
              <a:t>Open Q&amp;A</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2512223998"/>
              </p:ext>
            </p:extLst>
          </p:nvPr>
        </p:nvGraphicFramePr>
        <p:xfrm>
          <a:off x="348342" y="1554590"/>
          <a:ext cx="11462657" cy="3829639"/>
        </p:xfrm>
        <a:graphic>
          <a:graphicData uri="http://schemas.openxmlformats.org/drawingml/2006/table">
            <a:tbl>
              <a:tblPr firstRow="1" bandRow="1">
                <a:tableStyleId>{5C22544A-7EE6-4342-B048-85BDC9FD1C3A}</a:tableStyleId>
              </a:tblPr>
              <a:tblGrid>
                <a:gridCol w="1067503">
                  <a:extLst>
                    <a:ext uri="{9D8B030D-6E8A-4147-A177-3AD203B41FA5}">
                      <a16:colId xmlns:a16="http://schemas.microsoft.com/office/drawing/2014/main" val="1025559344"/>
                    </a:ext>
                  </a:extLst>
                </a:gridCol>
                <a:gridCol w="4948875">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r>
                        <a:rPr lang="fr-BE" sz="1600" dirty="0"/>
                        <a:t>Hospital</a:t>
                      </a:r>
                    </a:p>
                  </a:txBody>
                  <a:tcPr/>
                </a:tc>
                <a:tc>
                  <a:txBody>
                    <a:bodyPr/>
                    <a:lstStyle/>
                    <a:p>
                      <a:r>
                        <a:rPr lang="fr-BE" sz="1600" dirty="0"/>
                        <a:t>Question</a:t>
                      </a:r>
                    </a:p>
                  </a:txBody>
                  <a:tcPr/>
                </a:tc>
                <a:tc>
                  <a:txBody>
                    <a:bodyPr/>
                    <a:lstStyle/>
                    <a:p>
                      <a:r>
                        <a:rPr lang="fr-BE" sz="1600" dirty="0" err="1"/>
                        <a:t>Answer</a:t>
                      </a:r>
                      <a:endParaRPr lang="fr-BE" sz="1600" dirty="0"/>
                    </a:p>
                  </a:txBody>
                  <a:tcPr/>
                </a:tc>
                <a:extLst>
                  <a:ext uri="{0D108BD9-81ED-4DB2-BD59-A6C34878D82A}">
                    <a16:rowId xmlns:a16="http://schemas.microsoft.com/office/drawing/2014/main" val="400855173"/>
                  </a:ext>
                </a:extLst>
              </a:tr>
              <a:tr h="822850">
                <a:tc>
                  <a:txBody>
                    <a:bodyPr/>
                    <a:lstStyle/>
                    <a:p>
                      <a:pPr marL="0" marR="0" lvl="0" indent="0" algn="ctr" defTabSz="914400" rtl="0" eaLnBrk="1" fontAlgn="auto" latinLnBrk="0" hangingPunct="1">
                        <a:lnSpc>
                          <a:spcPct val="100000"/>
                        </a:lnSpc>
                        <a:spcBef>
                          <a:spcPts val="600"/>
                        </a:spcBef>
                        <a:spcAft>
                          <a:spcPts val="0"/>
                        </a:spcAft>
                        <a:buClr>
                          <a:schemeClr val="tx1"/>
                        </a:buClr>
                        <a:buSzPct val="80000"/>
                        <a:buFont typeface="+mj-lt"/>
                        <a:buNone/>
                        <a:tabLst/>
                        <a:defRPr/>
                      </a:pPr>
                      <a:r>
                        <a:rPr lang="fr-BE" sz="1200" kern="1200" dirty="0">
                          <a:solidFill>
                            <a:srgbClr val="000000"/>
                          </a:solidFill>
                          <a:effectLst/>
                          <a:latin typeface="+mj-lt"/>
                          <a:ea typeface="+mn-ea"/>
                          <a:cs typeface="+mn-cs"/>
                        </a:rPr>
                        <a:t> </a:t>
                      </a:r>
                      <a:r>
                        <a:rPr lang="fr-BE" sz="1200" kern="1200" dirty="0">
                          <a:solidFill>
                            <a:srgbClr val="000000"/>
                          </a:solidFill>
                          <a:effectLst/>
                          <a:latin typeface="+mn-lt"/>
                          <a:ea typeface="+mn-ea"/>
                          <a:cs typeface="+mn-cs"/>
                        </a:rPr>
                        <a:t>St Luc</a:t>
                      </a:r>
                      <a:endParaRPr lang="en-BE" sz="1200" kern="1200" dirty="0">
                        <a:solidFill>
                          <a:srgbClr val="000000"/>
                        </a:solidFill>
                        <a:effectLst/>
                        <a:latin typeface="+mj-lt"/>
                        <a:ea typeface="+mn-ea"/>
                        <a:cs typeface="+mn-cs"/>
                      </a:endParaRPr>
                    </a:p>
                  </a:txBody>
                  <a:tcPr marL="86357" marR="86357" marT="43206" marB="43206" anchor="ctr"/>
                </a:tc>
                <a:tc>
                  <a:txBody>
                    <a:bodyPr/>
                    <a:lstStyle/>
                    <a:p>
                      <a:pPr algn="l" fontAlgn="b"/>
                      <a:r>
                        <a:rPr lang="en-US" sz="1200" b="0" i="0" u="none" strike="noStrike" kern="1200" dirty="0">
                          <a:solidFill>
                            <a:srgbClr val="000000"/>
                          </a:solidFill>
                          <a:effectLst/>
                          <a:latin typeface="+mj-lt"/>
                          <a:ea typeface="+mn-ea"/>
                          <a:cs typeface="+mn-cs"/>
                        </a:rPr>
                        <a:t>We also opened a number of tickets with </a:t>
                      </a:r>
                      <a:r>
                        <a:rPr lang="en-US" sz="1200" b="0" i="0" u="none" strike="noStrike" kern="1200" dirty="0" err="1">
                          <a:solidFill>
                            <a:srgbClr val="000000"/>
                          </a:solidFill>
                          <a:effectLst/>
                          <a:latin typeface="+mj-lt"/>
                          <a:ea typeface="+mn-ea"/>
                          <a:cs typeface="+mn-cs"/>
                        </a:rPr>
                        <a:t>Sciensano</a:t>
                      </a:r>
                      <a:r>
                        <a:rPr lang="en-US" sz="1200" b="0" i="0" u="none" strike="noStrike" kern="1200" dirty="0">
                          <a:solidFill>
                            <a:srgbClr val="000000"/>
                          </a:solidFill>
                          <a:effectLst/>
                          <a:latin typeface="+mj-lt"/>
                          <a:ea typeface="+mn-ea"/>
                          <a:cs typeface="+mn-cs"/>
                        </a:rPr>
                        <a:t> for simple requests such as granting us access to HD4DP2 so we can configure it to interact with </a:t>
                      </a:r>
                      <a:r>
                        <a:rPr lang="en-US" sz="1200" b="0" i="0" u="none" strike="noStrike" kern="1200" dirty="0" err="1">
                          <a:solidFill>
                            <a:srgbClr val="000000"/>
                          </a:solidFill>
                          <a:effectLst/>
                          <a:latin typeface="+mj-lt"/>
                          <a:ea typeface="+mn-ea"/>
                          <a:cs typeface="+mn-cs"/>
                        </a:rPr>
                        <a:t>MyCareNet</a:t>
                      </a:r>
                      <a:r>
                        <a:rPr lang="en-US" sz="1200" b="0" i="0" u="none" strike="noStrike" kern="1200" dirty="0">
                          <a:solidFill>
                            <a:srgbClr val="000000"/>
                          </a:solidFill>
                          <a:effectLst/>
                          <a:latin typeface="+mj-lt"/>
                          <a:ea typeface="+mn-ea"/>
                          <a:cs typeface="+mn-cs"/>
                        </a:rPr>
                        <a:t>. We have not received a timely follow up.</a:t>
                      </a:r>
                      <a:endParaRPr lang="en-GB" sz="1200" b="0" i="0" u="none" strike="noStrike" kern="1200" dirty="0">
                        <a:solidFill>
                          <a:srgbClr val="000000"/>
                        </a:solidFill>
                        <a:effectLst/>
                        <a:latin typeface="+mj-lt"/>
                        <a:ea typeface="+mn-ea"/>
                        <a:cs typeface="+mn-cs"/>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I will follow up with the service desk about your open tickets</a:t>
                      </a:r>
                      <a:endParaRPr lang="en-IE" sz="1200" b="0" i="0" u="none" strike="noStrike" kern="1200" noProof="0" dirty="0">
                        <a:solidFill>
                          <a:srgbClr val="000000"/>
                        </a:solidFill>
                        <a:effectLst/>
                        <a:latin typeface="+mj-lt"/>
                        <a:ea typeface="+mn-ea"/>
                        <a:cs typeface="+mn-cs"/>
                      </a:endParaRPr>
                    </a:p>
                  </a:txBody>
                  <a:tcPr marL="86357" marR="86357" marT="43206" marB="43206" anchor="ctr"/>
                </a:tc>
                <a:extLst>
                  <a:ext uri="{0D108BD9-81ED-4DB2-BD59-A6C34878D82A}">
                    <a16:rowId xmlns:a16="http://schemas.microsoft.com/office/drawing/2014/main" val="1955356711"/>
                  </a:ext>
                </a:extLst>
              </a:tr>
              <a:tr h="690912">
                <a:tc>
                  <a:txBody>
                    <a:bodyPr/>
                    <a:lstStyle/>
                    <a:p>
                      <a:pPr algn="ctr" fontAlgn="t"/>
                      <a:r>
                        <a:rPr lang="fr-BE" sz="1200" kern="1200" dirty="0">
                          <a:solidFill>
                            <a:srgbClr val="000000"/>
                          </a:solidFill>
                          <a:effectLst/>
                          <a:latin typeface="+mn-lt"/>
                          <a:ea typeface="+mn-ea"/>
                          <a:cs typeface="+mn-cs"/>
                        </a:rPr>
                        <a:t>St Luc</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In Spine Registry (HD0240), we haven’t been able to successfully populate the internal patient ID field (</a:t>
                      </a:r>
                      <a:r>
                        <a:rPr lang="en-GB" sz="1200" b="0" i="0" u="none" strike="noStrike" kern="1200" dirty="0" err="1">
                          <a:solidFill>
                            <a:srgbClr val="000000"/>
                          </a:solidFill>
                          <a:effectLst/>
                          <a:latin typeface="+mj-lt"/>
                          <a:ea typeface="+mn-ea"/>
                          <a:cs typeface="+mn-cs"/>
                        </a:rPr>
                        <a:t>numero</a:t>
                      </a:r>
                      <a:r>
                        <a:rPr lang="en-GB" sz="1200" b="0" i="0" u="none" strike="noStrike" kern="1200" dirty="0">
                          <a:solidFill>
                            <a:srgbClr val="000000"/>
                          </a:solidFill>
                          <a:effectLst/>
                          <a:latin typeface="+mj-lt"/>
                          <a:ea typeface="+mn-ea"/>
                          <a:cs typeface="+mn-cs"/>
                        </a:rPr>
                        <a:t> </a:t>
                      </a:r>
                      <a:r>
                        <a:rPr lang="en-GB" sz="1200" b="0" i="0" u="none" strike="noStrike" kern="1200" dirty="0" err="1">
                          <a:solidFill>
                            <a:srgbClr val="000000"/>
                          </a:solidFill>
                          <a:effectLst/>
                          <a:latin typeface="+mj-lt"/>
                          <a:ea typeface="+mn-ea"/>
                          <a:cs typeface="+mn-cs"/>
                        </a:rPr>
                        <a:t>d’identification</a:t>
                      </a:r>
                      <a:r>
                        <a:rPr lang="en-GB" sz="1200" b="0" i="0" u="none" strike="noStrike" kern="1200" dirty="0">
                          <a:solidFill>
                            <a:srgbClr val="000000"/>
                          </a:solidFill>
                          <a:effectLst/>
                          <a:latin typeface="+mj-lt"/>
                          <a:ea typeface="+mn-ea"/>
                          <a:cs typeface="+mn-cs"/>
                        </a:rPr>
                        <a:t> interne du patient) field using a .csv file. Can you please confirm the correct header label for this field? </a:t>
                      </a:r>
                    </a:p>
                    <a:p>
                      <a:pPr algn="l" fontAlgn="b"/>
                      <a:r>
                        <a:rPr lang="en-GB" sz="1200" b="0" i="0" u="none" strike="noStrike" kern="1200" dirty="0">
                          <a:solidFill>
                            <a:srgbClr val="000000"/>
                          </a:solidFill>
                          <a:effectLst/>
                          <a:latin typeface="+mj-lt"/>
                          <a:ea typeface="+mn-ea"/>
                          <a:cs typeface="+mn-cs"/>
                        </a:rPr>
                        <a:t>The DCD file indicates that the header is TX_IDC_PAT_INT, but in our tests in Acceptance, we receive the message that the header field cannot be found.</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Upon investigating this issue, our IT team discovered that the key could not be found in the MDM, so a ticket has been logged with our development team to resolve the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dirty="0">
                        <a:solidFill>
                          <a:srgbClr val="000000"/>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This has been fixed / tested and is in PRD since October 10 </a:t>
                      </a:r>
                    </a:p>
                  </a:txBody>
                  <a:tcPr marL="86357" marR="86357" marT="43206" marB="43206" anchor="ctr"/>
                </a:tc>
                <a:extLst>
                  <a:ext uri="{0D108BD9-81ED-4DB2-BD59-A6C34878D82A}">
                    <a16:rowId xmlns:a16="http://schemas.microsoft.com/office/drawing/2014/main" val="1689174865"/>
                  </a:ext>
                </a:extLst>
              </a:tr>
              <a:tr h="690912">
                <a:tc>
                  <a:txBody>
                    <a:bodyPr/>
                    <a:lstStyle/>
                    <a:p>
                      <a:pPr algn="ctr" fontAlgn="t"/>
                      <a:r>
                        <a:rPr lang="fr-BE" sz="1200" kern="1200" dirty="0">
                          <a:solidFill>
                            <a:srgbClr val="000000"/>
                          </a:solidFill>
                          <a:effectLst/>
                          <a:latin typeface="+mn-lt"/>
                          <a:ea typeface="+mn-ea"/>
                          <a:cs typeface="+mn-cs"/>
                        </a:rPr>
                        <a:t>St Luc</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Here as some tickets we created listing the aforementioned issues:</a:t>
                      </a:r>
                    </a:p>
                    <a:p>
                      <a:pPr algn="l" fontAlgn="b"/>
                      <a:r>
                        <a:rPr lang="en-GB" sz="1200" b="0" i="0" u="none" strike="noStrike" kern="1200" dirty="0">
                          <a:solidFill>
                            <a:srgbClr val="000000"/>
                          </a:solidFill>
                          <a:effectLst/>
                          <a:latin typeface="+mj-lt"/>
                          <a:ea typeface="+mn-ea"/>
                          <a:cs typeface="+mn-cs"/>
                        </a:rPr>
                        <a:t>INC0212310</a:t>
                      </a:r>
                    </a:p>
                    <a:p>
                      <a:pPr algn="l" fontAlgn="b"/>
                      <a:r>
                        <a:rPr lang="en-GB" sz="1200" b="0" i="0" u="none" strike="noStrike" kern="1200" dirty="0">
                          <a:solidFill>
                            <a:srgbClr val="000000"/>
                          </a:solidFill>
                          <a:effectLst/>
                          <a:latin typeface="+mj-lt"/>
                          <a:ea typeface="+mn-ea"/>
                          <a:cs typeface="+mn-cs"/>
                        </a:rPr>
                        <a:t>INC0212110</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INC0212310 – resolved but not deployed in PRD – you are able to test it on the OACC - Will be planned to go into PRD November 06 a week after the A2.5 deployment</a:t>
                      </a:r>
                    </a:p>
                  </a:txBody>
                  <a:tcPr marL="86357" marR="86357" marT="43206" marB="43206" anchor="ctr"/>
                </a:tc>
                <a:extLst>
                  <a:ext uri="{0D108BD9-81ED-4DB2-BD59-A6C34878D82A}">
                    <a16:rowId xmlns:a16="http://schemas.microsoft.com/office/drawing/2014/main" val="1176198155"/>
                  </a:ext>
                </a:extLst>
              </a:tr>
              <a:tr h="690912">
                <a:tc>
                  <a:txBody>
                    <a:bodyPr/>
                    <a:lstStyle/>
                    <a:p>
                      <a:pPr algn="ctr" fontAlgn="t"/>
                      <a:r>
                        <a:rPr lang="fr-BE" sz="1200" kern="1200" dirty="0">
                          <a:solidFill>
                            <a:srgbClr val="000000"/>
                          </a:solidFill>
                          <a:effectLst/>
                          <a:latin typeface="+mn-lt"/>
                          <a:ea typeface="+mn-ea"/>
                          <a:cs typeface="+mn-cs"/>
                        </a:rPr>
                        <a:t>St Luc</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Generic NISS is assigned to patients who don't have one but the business key returned after the submission is empty. What's the logic behind this NISS allocation?</a:t>
                      </a:r>
                    </a:p>
                  </a:txBody>
                  <a:tcPr marL="9525" marR="9525" marT="9525"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There should always be a business key generated when you submit a record. Which DCD are you referring to please? </a:t>
                      </a:r>
                    </a:p>
                  </a:txBody>
                  <a:tcPr marL="86357" marR="86357" marT="43206" marB="43206" anchor="ctr"/>
                </a:tc>
                <a:extLst>
                  <a:ext uri="{0D108BD9-81ED-4DB2-BD59-A6C34878D82A}">
                    <a16:rowId xmlns:a16="http://schemas.microsoft.com/office/drawing/2014/main" val="492034930"/>
                  </a:ext>
                </a:extLst>
              </a:tr>
            </a:tbl>
          </a:graphicData>
        </a:graphic>
      </p:graphicFrame>
    </p:spTree>
    <p:extLst>
      <p:ext uri="{BB962C8B-B14F-4D97-AF65-F5344CB8AC3E}">
        <p14:creationId xmlns:p14="http://schemas.microsoft.com/office/powerpoint/2010/main" val="259624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sz="2800" dirty="0"/>
              <a:t>Open Q&amp;A</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3920574416"/>
              </p:ext>
            </p:extLst>
          </p:nvPr>
        </p:nvGraphicFramePr>
        <p:xfrm>
          <a:off x="348342" y="1554590"/>
          <a:ext cx="11462657" cy="3230866"/>
        </p:xfrm>
        <a:graphic>
          <a:graphicData uri="http://schemas.openxmlformats.org/drawingml/2006/table">
            <a:tbl>
              <a:tblPr firstRow="1" bandRow="1">
                <a:tableStyleId>{5C22544A-7EE6-4342-B048-85BDC9FD1C3A}</a:tableStyleId>
              </a:tblPr>
              <a:tblGrid>
                <a:gridCol w="1018342">
                  <a:extLst>
                    <a:ext uri="{9D8B030D-6E8A-4147-A177-3AD203B41FA5}">
                      <a16:colId xmlns:a16="http://schemas.microsoft.com/office/drawing/2014/main" val="1025559344"/>
                    </a:ext>
                  </a:extLst>
                </a:gridCol>
                <a:gridCol w="4998036">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r>
                        <a:rPr lang="fr-BE" sz="1600" dirty="0"/>
                        <a:t>Hospital</a:t>
                      </a:r>
                    </a:p>
                  </a:txBody>
                  <a:tcPr/>
                </a:tc>
                <a:tc>
                  <a:txBody>
                    <a:bodyPr/>
                    <a:lstStyle/>
                    <a:p>
                      <a:r>
                        <a:rPr lang="fr-BE" sz="1600" dirty="0"/>
                        <a:t>Question</a:t>
                      </a:r>
                    </a:p>
                  </a:txBody>
                  <a:tcPr/>
                </a:tc>
                <a:tc>
                  <a:txBody>
                    <a:bodyPr/>
                    <a:lstStyle/>
                    <a:p>
                      <a:r>
                        <a:rPr lang="fr-BE" sz="1600" dirty="0" err="1"/>
                        <a:t>Answer</a:t>
                      </a:r>
                      <a:endParaRPr lang="fr-BE" sz="1600" dirty="0"/>
                    </a:p>
                  </a:txBody>
                  <a:tcPr/>
                </a:tc>
                <a:extLst>
                  <a:ext uri="{0D108BD9-81ED-4DB2-BD59-A6C34878D82A}">
                    <a16:rowId xmlns:a16="http://schemas.microsoft.com/office/drawing/2014/main" val="400855173"/>
                  </a:ext>
                </a:extLst>
              </a:tr>
              <a:tr h="822850">
                <a:tc>
                  <a:txBody>
                    <a:bodyPr/>
                    <a:lstStyle/>
                    <a:p>
                      <a:pPr marL="0" marR="0" lvl="0" indent="0" algn="ctr" defTabSz="914400" rtl="0" eaLnBrk="1" fontAlgn="auto" latinLnBrk="0" hangingPunct="1">
                        <a:lnSpc>
                          <a:spcPct val="100000"/>
                        </a:lnSpc>
                        <a:spcBef>
                          <a:spcPts val="600"/>
                        </a:spcBef>
                        <a:spcAft>
                          <a:spcPts val="0"/>
                        </a:spcAft>
                        <a:buClr>
                          <a:schemeClr val="tx1"/>
                        </a:buClr>
                        <a:buSzPct val="80000"/>
                        <a:buFont typeface="+mj-lt"/>
                        <a:buNone/>
                        <a:tabLst/>
                        <a:defRPr/>
                      </a:pPr>
                      <a:r>
                        <a:rPr lang="fr-BE" sz="1200" kern="1200" dirty="0">
                          <a:solidFill>
                            <a:srgbClr val="000000"/>
                          </a:solidFill>
                          <a:effectLst/>
                          <a:latin typeface="+mj-lt"/>
                          <a:ea typeface="+mn-ea"/>
                          <a:cs typeface="+mn-cs"/>
                        </a:rPr>
                        <a:t> </a:t>
                      </a:r>
                      <a:r>
                        <a:rPr lang="fr-BE" sz="1200" kern="1200" dirty="0">
                          <a:solidFill>
                            <a:srgbClr val="000000"/>
                          </a:solidFill>
                          <a:effectLst/>
                          <a:latin typeface="+mn-lt"/>
                          <a:ea typeface="+mn-ea"/>
                          <a:cs typeface="+mn-cs"/>
                        </a:rPr>
                        <a:t>St Luc</a:t>
                      </a:r>
                      <a:endParaRPr lang="en-BE" sz="1200" kern="1200" dirty="0">
                        <a:solidFill>
                          <a:srgbClr val="000000"/>
                        </a:solidFill>
                        <a:effectLst/>
                        <a:latin typeface="+mj-lt"/>
                        <a:ea typeface="+mn-ea"/>
                        <a:cs typeface="+mn-cs"/>
                      </a:endParaRPr>
                    </a:p>
                  </a:txBody>
                  <a:tcPr marL="86357" marR="86357" marT="43206" marB="43206" anchor="ctr"/>
                </a:tc>
                <a:tc>
                  <a:txBody>
                    <a:bodyPr/>
                    <a:lstStyle/>
                    <a:p>
                      <a:pPr algn="l" fontAlgn="b"/>
                      <a:r>
                        <a:rPr lang="en-GB" sz="1200" b="0" i="0" u="none" strike="noStrike" kern="1200" dirty="0">
                          <a:solidFill>
                            <a:srgbClr val="000000"/>
                          </a:solidFill>
                          <a:effectLst/>
                          <a:latin typeface="+mj-lt"/>
                          <a:ea typeface="+mn-ea"/>
                          <a:cs typeface="+mn-cs"/>
                        </a:rPr>
                        <a:t>Issue with the </a:t>
                      </a:r>
                      <a:r>
                        <a:rPr lang="en-GB" sz="1200" b="0" i="0" u="none" strike="noStrike" kern="1200" dirty="0" err="1">
                          <a:solidFill>
                            <a:srgbClr val="000000"/>
                          </a:solidFill>
                          <a:effectLst/>
                          <a:latin typeface="+mj-lt"/>
                          <a:ea typeface="+mn-ea"/>
                          <a:cs typeface="+mn-cs"/>
                        </a:rPr>
                        <a:t>nippin</a:t>
                      </a:r>
                      <a:r>
                        <a:rPr lang="en-GB" sz="1200" b="0" i="0" u="none" strike="noStrike" kern="1200" dirty="0">
                          <a:solidFill>
                            <a:srgbClr val="000000"/>
                          </a:solidFill>
                          <a:effectLst/>
                          <a:latin typeface="+mj-lt"/>
                          <a:ea typeface="+mn-ea"/>
                          <a:cs typeface="+mn-cs"/>
                        </a:rPr>
                        <a:t> </a:t>
                      </a:r>
                      <a:r>
                        <a:rPr lang="en-GB" sz="1200" b="0" i="0" u="none" strike="noStrike" kern="1200" dirty="0" err="1">
                          <a:solidFill>
                            <a:srgbClr val="000000"/>
                          </a:solidFill>
                          <a:effectLst/>
                          <a:latin typeface="+mj-lt"/>
                          <a:ea typeface="+mn-ea"/>
                          <a:cs typeface="+mn-cs"/>
                        </a:rPr>
                        <a:t>db</a:t>
                      </a:r>
                      <a:r>
                        <a:rPr lang="en-GB" sz="1200" b="0" i="0" u="none" strike="noStrike" kern="1200" dirty="0">
                          <a:solidFill>
                            <a:srgbClr val="000000"/>
                          </a:solidFill>
                          <a:effectLst/>
                          <a:latin typeface="+mj-lt"/>
                          <a:ea typeface="+mn-ea"/>
                          <a:cs typeface="+mn-cs"/>
                        </a:rPr>
                        <a:t> couple of weeks ago INC0212557, I also asked a question about the same topic for ICT session RITM0014043</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The URL that you are using is not white listed by you. You need to add this to your white listing. </a:t>
                      </a:r>
                    </a:p>
                  </a:txBody>
                  <a:tcPr marL="86357" marR="86357" marT="43206" marB="43206" anchor="ctr"/>
                </a:tc>
                <a:extLst>
                  <a:ext uri="{0D108BD9-81ED-4DB2-BD59-A6C34878D82A}">
                    <a16:rowId xmlns:a16="http://schemas.microsoft.com/office/drawing/2014/main" val="1955356711"/>
                  </a:ext>
                </a:extLst>
              </a:tr>
              <a:tr h="690912">
                <a:tc>
                  <a:txBody>
                    <a:bodyPr/>
                    <a:lstStyle/>
                    <a:p>
                      <a:pPr algn="ctr" fontAlgn="t"/>
                      <a:r>
                        <a:rPr lang="fr-BE" sz="1200" kern="1200" dirty="0">
                          <a:solidFill>
                            <a:srgbClr val="000000"/>
                          </a:solidFill>
                          <a:effectLst/>
                          <a:latin typeface="+mn-lt"/>
                          <a:ea typeface="+mn-ea"/>
                          <a:cs typeface="+mn-cs"/>
                        </a:rPr>
                        <a:t>St Luc</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Is there any status for the second submission like "updated"? Is there a maximum time allowed to make a correction?</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There is a way to check to the last time it was updated – There is a filter</a:t>
                      </a:r>
                    </a:p>
                  </a:txBody>
                  <a:tcPr marL="86357" marR="86357" marT="43206" marB="43206" anchor="ctr"/>
                </a:tc>
                <a:extLst>
                  <a:ext uri="{0D108BD9-81ED-4DB2-BD59-A6C34878D82A}">
                    <a16:rowId xmlns:a16="http://schemas.microsoft.com/office/drawing/2014/main" val="1689174865"/>
                  </a:ext>
                </a:extLst>
              </a:tr>
              <a:tr h="690912">
                <a:tc>
                  <a:txBody>
                    <a:bodyPr/>
                    <a:lstStyle/>
                    <a:p>
                      <a:pPr algn="ctr" fontAlgn="t"/>
                      <a:r>
                        <a:rPr lang="fr-BE" sz="1200" kern="1200" dirty="0">
                          <a:solidFill>
                            <a:srgbClr val="000000"/>
                          </a:solidFill>
                          <a:effectLst/>
                          <a:latin typeface="+mn-lt"/>
                          <a:ea typeface="+mn-ea"/>
                          <a:cs typeface="+mn-cs"/>
                        </a:rPr>
                        <a:t>CHU Charleroi</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One patient received CABG on 4 segments – challenge interpreting error message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noProof="0" dirty="0">
                          <a:solidFill>
                            <a:srgbClr val="000000"/>
                          </a:solidFill>
                          <a:effectLst/>
                          <a:latin typeface="+mj-lt"/>
                          <a:ea typeface="+mn-ea"/>
                          <a:cs typeface="+mn-cs"/>
                        </a:rPr>
                        <a:t>Ill speak with IAT and bring this to QERMID who were the ones whom originally created the error messages</a:t>
                      </a:r>
                    </a:p>
                  </a:txBody>
                  <a:tcPr marL="86357" marR="86357" marT="43206" marB="43206" anchor="ctr"/>
                </a:tc>
                <a:extLst>
                  <a:ext uri="{0D108BD9-81ED-4DB2-BD59-A6C34878D82A}">
                    <a16:rowId xmlns:a16="http://schemas.microsoft.com/office/drawing/2014/main" val="1176198155"/>
                  </a:ext>
                </a:extLst>
              </a:tr>
              <a:tr h="690912">
                <a:tc>
                  <a:txBody>
                    <a:bodyPr/>
                    <a:lstStyle/>
                    <a:p>
                      <a:pPr algn="ctr" fontAlgn="t"/>
                      <a:r>
                        <a:rPr lang="fr-BE" sz="1200" kern="1200" dirty="0">
                          <a:solidFill>
                            <a:srgbClr val="000000"/>
                          </a:solidFill>
                          <a:effectLst/>
                          <a:latin typeface="+mn-lt"/>
                          <a:ea typeface="+mn-ea"/>
                          <a:cs typeface="+mn-cs"/>
                        </a:rPr>
                        <a:t>CHU Charleroi</a:t>
                      </a:r>
                    </a:p>
                  </a:txBody>
                  <a:tcPr marL="7620" marR="7620" marT="7620" marB="0" anchor="ctr"/>
                </a:tc>
                <a:tc>
                  <a:txBody>
                    <a:bodyPr/>
                    <a:lstStyle/>
                    <a:p>
                      <a:pPr algn="l" fontAlgn="b"/>
                      <a:r>
                        <a:rPr lang="en-GB" sz="1200" b="0" i="0" u="none" strike="noStrike" kern="1200" dirty="0">
                          <a:solidFill>
                            <a:srgbClr val="000000"/>
                          </a:solidFill>
                          <a:effectLst/>
                          <a:latin typeface="+mj-lt"/>
                          <a:ea typeface="+mn-ea"/>
                          <a:cs typeface="+mn-cs"/>
                        </a:rPr>
                        <a:t>Could you describe me such a complex and multiple clinical situation and the JSON translating this situation ? (TX_TTL_DISCH_DATA)</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We do not have enough insight in the details of the procedures that can take place in the hospital to give a realistic example – we will address this directly with the QERMID team</a:t>
                      </a:r>
                      <a:endParaRPr lang="en-IE" sz="1200" b="0" i="0" u="none" strike="noStrike" kern="1200" noProof="0" dirty="0">
                        <a:solidFill>
                          <a:srgbClr val="000000"/>
                        </a:solidFill>
                        <a:effectLst/>
                        <a:latin typeface="+mj-lt"/>
                        <a:ea typeface="+mn-ea"/>
                        <a:cs typeface="+mn-cs"/>
                      </a:endParaRPr>
                    </a:p>
                  </a:txBody>
                  <a:tcPr marL="86357" marR="86357" marT="43206" marB="43206" anchor="ctr"/>
                </a:tc>
                <a:extLst>
                  <a:ext uri="{0D108BD9-81ED-4DB2-BD59-A6C34878D82A}">
                    <a16:rowId xmlns:a16="http://schemas.microsoft.com/office/drawing/2014/main" val="492034930"/>
                  </a:ext>
                </a:extLst>
              </a:tr>
            </a:tbl>
          </a:graphicData>
        </a:graphic>
      </p:graphicFrame>
    </p:spTree>
    <p:extLst>
      <p:ext uri="{BB962C8B-B14F-4D97-AF65-F5344CB8AC3E}">
        <p14:creationId xmlns:p14="http://schemas.microsoft.com/office/powerpoint/2010/main" val="142331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sz="2800" dirty="0"/>
              <a:t>Open Q&amp;A</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2981156075"/>
              </p:ext>
            </p:extLst>
          </p:nvPr>
        </p:nvGraphicFramePr>
        <p:xfrm>
          <a:off x="348342" y="1554590"/>
          <a:ext cx="11462657" cy="4240614"/>
        </p:xfrm>
        <a:graphic>
          <a:graphicData uri="http://schemas.openxmlformats.org/drawingml/2006/table">
            <a:tbl>
              <a:tblPr firstRow="1" bandRow="1">
                <a:tableStyleId>{5C22544A-7EE6-4342-B048-85BDC9FD1C3A}</a:tableStyleId>
              </a:tblPr>
              <a:tblGrid>
                <a:gridCol w="1018342">
                  <a:extLst>
                    <a:ext uri="{9D8B030D-6E8A-4147-A177-3AD203B41FA5}">
                      <a16:colId xmlns:a16="http://schemas.microsoft.com/office/drawing/2014/main" val="1025559344"/>
                    </a:ext>
                  </a:extLst>
                </a:gridCol>
                <a:gridCol w="4998036">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r>
                        <a:rPr lang="fr-BE" sz="1600" dirty="0"/>
                        <a:t>Hospital</a:t>
                      </a:r>
                    </a:p>
                  </a:txBody>
                  <a:tcPr/>
                </a:tc>
                <a:tc>
                  <a:txBody>
                    <a:bodyPr/>
                    <a:lstStyle/>
                    <a:p>
                      <a:r>
                        <a:rPr lang="fr-BE" sz="1600" dirty="0"/>
                        <a:t>Question</a:t>
                      </a:r>
                    </a:p>
                  </a:txBody>
                  <a:tcPr/>
                </a:tc>
                <a:tc>
                  <a:txBody>
                    <a:bodyPr/>
                    <a:lstStyle/>
                    <a:p>
                      <a:r>
                        <a:rPr lang="fr-BE" sz="1600" dirty="0" err="1"/>
                        <a:t>Answer</a:t>
                      </a:r>
                      <a:endParaRPr lang="fr-BE" sz="1600" dirty="0"/>
                    </a:p>
                  </a:txBody>
                  <a:tcPr/>
                </a:tc>
                <a:extLst>
                  <a:ext uri="{0D108BD9-81ED-4DB2-BD59-A6C34878D82A}">
                    <a16:rowId xmlns:a16="http://schemas.microsoft.com/office/drawing/2014/main" val="400855173"/>
                  </a:ext>
                </a:extLst>
              </a:tr>
              <a:tr h="822850">
                <a:tc>
                  <a:txBody>
                    <a:bodyPr/>
                    <a:lstStyle/>
                    <a:p>
                      <a:pPr marL="0" marR="0" lvl="0" indent="0" algn="ctr" defTabSz="914400" rtl="0" eaLnBrk="1" fontAlgn="auto" latinLnBrk="0" hangingPunct="1">
                        <a:lnSpc>
                          <a:spcPct val="100000"/>
                        </a:lnSpc>
                        <a:spcBef>
                          <a:spcPts val="600"/>
                        </a:spcBef>
                        <a:spcAft>
                          <a:spcPts val="0"/>
                        </a:spcAft>
                        <a:buClr>
                          <a:schemeClr val="tx1"/>
                        </a:buClr>
                        <a:buSzPct val="80000"/>
                        <a:buFont typeface="+mj-lt"/>
                        <a:buNone/>
                        <a:tabLst/>
                        <a:defRPr/>
                      </a:pPr>
                      <a:r>
                        <a:rPr lang="fr-BE" sz="1200" kern="1200" dirty="0" err="1">
                          <a:solidFill>
                            <a:srgbClr val="000000"/>
                          </a:solidFill>
                          <a:effectLst/>
                          <a:latin typeface="+mn-lt"/>
                          <a:ea typeface="+mn-ea"/>
                          <a:cs typeface="+mn-cs"/>
                        </a:rPr>
                        <a:t>Nexuz</a:t>
                      </a:r>
                      <a:endParaRPr lang="fr-BE" sz="1200" kern="1200" dirty="0">
                        <a:solidFill>
                          <a:srgbClr val="000000"/>
                        </a:solidFill>
                        <a:effectLst/>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tx1"/>
                        </a:buClr>
                        <a:buSzPct val="80000"/>
                        <a:buFont typeface="+mj-lt"/>
                        <a:buNone/>
                        <a:tabLst/>
                        <a:defRPr/>
                      </a:pPr>
                      <a:r>
                        <a:rPr lang="fr-BE" sz="1200" kern="1200" dirty="0" err="1">
                          <a:solidFill>
                            <a:srgbClr val="000000"/>
                          </a:solidFill>
                          <a:effectLst/>
                          <a:latin typeface="+mn-lt"/>
                          <a:ea typeface="+mn-ea"/>
                          <a:cs typeface="+mn-cs"/>
                        </a:rPr>
                        <a:t>Health</a:t>
                      </a:r>
                      <a:endParaRPr lang="en-BE" sz="1200" kern="1200" dirty="0">
                        <a:solidFill>
                          <a:srgbClr val="000000"/>
                        </a:solidFill>
                        <a:effectLst/>
                        <a:latin typeface="+mn-lt"/>
                        <a:ea typeface="+mn-ea"/>
                        <a:cs typeface="+mn-cs"/>
                      </a:endParaRPr>
                    </a:p>
                  </a:txBody>
                  <a:tcPr marL="86357" marR="86357" marT="43206" marB="43206" anchor="ctr"/>
                </a:tc>
                <a:tc>
                  <a:txBody>
                    <a:bodyPr/>
                    <a:lstStyle/>
                    <a:p>
                      <a:pPr algn="l" fontAlgn="b"/>
                      <a:r>
                        <a:rPr lang="en-GB" sz="1200" b="0" i="0" u="none" strike="noStrike" kern="1200" dirty="0">
                          <a:solidFill>
                            <a:srgbClr val="000000"/>
                          </a:solidFill>
                          <a:effectLst/>
                          <a:latin typeface="+mj-lt"/>
                          <a:ea typeface="+mn-ea"/>
                          <a:cs typeface="+mn-cs"/>
                        </a:rPr>
                        <a:t>The account francois.vermeulen@uzleuven.be does not allow us to register(via API) anymore since months, although it worked before.</a:t>
                      </a:r>
                    </a:p>
                    <a:p>
                      <a:pPr algn="l" fontAlgn="b"/>
                      <a:r>
                        <a:rPr lang="en-GB" sz="1200" b="0" i="0" u="none" strike="noStrike" kern="1200" dirty="0">
                          <a:solidFill>
                            <a:srgbClr val="000000"/>
                          </a:solidFill>
                          <a:effectLst/>
                          <a:latin typeface="+mj-lt"/>
                          <a:ea typeface="+mn-ea"/>
                          <a:cs typeface="+mn-cs"/>
                        </a:rPr>
                        <a:t>We keep getting : </a:t>
                      </a:r>
                    </a:p>
                    <a:p>
                      <a:pPr algn="l" fontAlgn="b"/>
                      <a:r>
                        <a:rPr lang="en-GB" sz="1200" b="0" i="0" u="none" strike="noStrike" kern="1200" dirty="0">
                          <a:solidFill>
                            <a:srgbClr val="000000"/>
                          </a:solidFill>
                          <a:effectLst/>
                          <a:latin typeface="+mj-lt"/>
                          <a:ea typeface="+mn-ea"/>
                          <a:cs typeface="+mn-cs"/>
                        </a:rPr>
                        <a:t>TX_AUTHOR_GR must be correctly informed and exists on DB</a:t>
                      </a:r>
                    </a:p>
                    <a:p>
                      <a:pPr algn="l" fontAlgn="b"/>
                      <a:r>
                        <a:rPr lang="en-GB" sz="1200" b="0" i="0" u="none" strike="noStrike" kern="1200" dirty="0">
                          <a:solidFill>
                            <a:srgbClr val="000000"/>
                          </a:solidFill>
                          <a:effectLst/>
                          <a:latin typeface="+mj-lt"/>
                          <a:ea typeface="+mn-ea"/>
                          <a:cs typeface="+mn-cs"/>
                        </a:rPr>
                        <a:t>Due to this we can not develop and debug, meaning also that all deadlines for this register are futile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User was created on 21 Sept and is participating only on the BCFR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dirty="0">
                        <a:solidFill>
                          <a:srgbClr val="000000"/>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The author group name is François Vermeulen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dirty="0">
                        <a:solidFill>
                          <a:srgbClr val="000000"/>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We validated with S2S with that specific author group name </a:t>
                      </a:r>
                    </a:p>
                  </a:txBody>
                  <a:tcPr marL="86357" marR="86357" marT="43206" marB="43206" anchor="ctr"/>
                </a:tc>
                <a:extLst>
                  <a:ext uri="{0D108BD9-81ED-4DB2-BD59-A6C34878D82A}">
                    <a16:rowId xmlns:a16="http://schemas.microsoft.com/office/drawing/2014/main" val="1955356711"/>
                  </a:ext>
                </a:extLst>
              </a:tr>
              <a:tr h="690912">
                <a:tc>
                  <a:txBody>
                    <a:bodyPr/>
                    <a:lstStyle/>
                    <a:p>
                      <a:pPr marL="0" marR="0" lvl="0" indent="0" algn="ctr" defTabSz="914400" rtl="0" eaLnBrk="1" fontAlgn="auto" latinLnBrk="0" hangingPunct="1">
                        <a:lnSpc>
                          <a:spcPct val="100000"/>
                        </a:lnSpc>
                        <a:spcBef>
                          <a:spcPts val="600"/>
                        </a:spcBef>
                        <a:spcAft>
                          <a:spcPts val="0"/>
                        </a:spcAft>
                        <a:buClr>
                          <a:schemeClr val="tx1"/>
                        </a:buClr>
                        <a:buSzPct val="80000"/>
                        <a:buFont typeface="+mj-lt"/>
                        <a:buNone/>
                        <a:tabLst/>
                        <a:defRPr/>
                      </a:pPr>
                      <a:r>
                        <a:rPr lang="fr-BE" sz="1200" kern="1200" dirty="0">
                          <a:solidFill>
                            <a:srgbClr val="000000"/>
                          </a:solidFill>
                          <a:effectLst/>
                          <a:latin typeface="+mn-lt"/>
                          <a:ea typeface="+mn-ea"/>
                          <a:cs typeface="+mn-cs"/>
                        </a:rPr>
                        <a:t>UZ Brussel</a:t>
                      </a:r>
                      <a:endParaRPr lang="en-BE" sz="1200" kern="1200" dirty="0">
                        <a:solidFill>
                          <a:srgbClr val="000000"/>
                        </a:solidFill>
                        <a:effectLst/>
                        <a:latin typeface="+mn-lt"/>
                        <a:ea typeface="+mn-ea"/>
                        <a:cs typeface="+mn-cs"/>
                      </a:endParaRPr>
                    </a:p>
                  </a:txBody>
                  <a:tcPr marL="86357" marR="86357" marT="43206" marB="43206" anchor="ctr"/>
                </a:tc>
                <a:tc>
                  <a:txBody>
                    <a:bodyPr/>
                    <a:lstStyle/>
                    <a:p>
                      <a:pPr algn="l" fontAlgn="b"/>
                      <a:r>
                        <a:rPr lang="en-GB" sz="1200" b="0" i="0" u="none" strike="noStrike" kern="1200" dirty="0">
                          <a:solidFill>
                            <a:srgbClr val="000000"/>
                          </a:solidFill>
                          <a:effectLst/>
                          <a:latin typeface="+mj-lt"/>
                          <a:ea typeface="+mn-ea"/>
                          <a:cs typeface="+mn-cs"/>
                        </a:rPr>
                        <a:t>Re: Architecture 2.5 mailing which was sent out on 25th October.</a:t>
                      </a:r>
                    </a:p>
                    <a:p>
                      <a:pPr algn="l" fontAlgn="b"/>
                      <a:r>
                        <a:rPr lang="en-GB" sz="1200" b="0" i="0" u="none" strike="noStrike" kern="1200" dirty="0">
                          <a:solidFill>
                            <a:srgbClr val="000000"/>
                          </a:solidFill>
                          <a:effectLst/>
                          <a:latin typeface="+mj-lt"/>
                          <a:ea typeface="+mn-ea"/>
                          <a:cs typeface="+mn-cs"/>
                        </a:rPr>
                        <a:t>“And what about production URL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j-lt"/>
                          <a:ea typeface="+mn-ea"/>
                          <a:cs typeface="+mn-cs"/>
                        </a:rPr>
                        <a:t>Architecture 2.5 is not in PRD but there is a link that was sent out for OACC which are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j-lt"/>
                          <a:ea typeface="+mn-ea"/>
                          <a:cs typeface="+mn-cs"/>
                        </a:rPr>
                        <a:t>https://hd4dp.acceptance.healthdata.be/proxy/api/installation/project-result?organization-id=2&amp;dcd-id=49  =&gt; arch2.5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j-lt"/>
                          <a:ea typeface="+mn-ea"/>
                          <a:cs typeface="+mn-cs"/>
                        </a:rPr>
                        <a:t>https://hd4dp-arch20.acceptance.healthdata.be/proxy/api/installation/project-result?organization-id=2&amp;dcd-id=49  =&gt; arch2.0</a:t>
                      </a:r>
                    </a:p>
                  </a:txBody>
                  <a:tcPr marL="86357" marR="86357" marT="43206" marB="43206" anchor="ctr"/>
                </a:tc>
                <a:extLst>
                  <a:ext uri="{0D108BD9-81ED-4DB2-BD59-A6C34878D82A}">
                    <a16:rowId xmlns:a16="http://schemas.microsoft.com/office/drawing/2014/main" val="1689174865"/>
                  </a:ext>
                </a:extLst>
              </a:tr>
              <a:tr h="690912">
                <a:tc>
                  <a:txBody>
                    <a:bodyPr/>
                    <a:lstStyle/>
                    <a:p>
                      <a:pPr marL="0" marR="0" lvl="0" indent="0" algn="ctr" defTabSz="914400" rtl="0" eaLnBrk="1" fontAlgn="auto" latinLnBrk="0" hangingPunct="1">
                        <a:lnSpc>
                          <a:spcPct val="100000"/>
                        </a:lnSpc>
                        <a:spcBef>
                          <a:spcPts val="600"/>
                        </a:spcBef>
                        <a:spcAft>
                          <a:spcPts val="0"/>
                        </a:spcAft>
                        <a:buClr>
                          <a:schemeClr val="tx1"/>
                        </a:buClr>
                        <a:buSzPct val="80000"/>
                        <a:buFont typeface="+mj-lt"/>
                        <a:buNone/>
                        <a:tabLst/>
                        <a:defRPr/>
                      </a:pPr>
                      <a:r>
                        <a:rPr lang="fr-BE" sz="1200" kern="1200" dirty="0">
                          <a:solidFill>
                            <a:srgbClr val="000000"/>
                          </a:solidFill>
                          <a:effectLst/>
                          <a:latin typeface="+mn-lt"/>
                          <a:ea typeface="+mn-ea"/>
                          <a:cs typeface="+mn-cs"/>
                        </a:rPr>
                        <a:t>UZ Brussel</a:t>
                      </a:r>
                      <a:endParaRPr lang="en-BE" sz="1200" kern="1200" dirty="0">
                        <a:solidFill>
                          <a:srgbClr val="000000"/>
                        </a:solidFill>
                        <a:effectLst/>
                        <a:latin typeface="+mn-lt"/>
                        <a:ea typeface="+mn-ea"/>
                        <a:cs typeface="+mn-cs"/>
                      </a:endParaRPr>
                    </a:p>
                  </a:txBody>
                  <a:tcPr marL="86357" marR="86357" marT="43206" marB="43206" anchor="ctr"/>
                </a:tc>
                <a:tc>
                  <a:txBody>
                    <a:bodyPr/>
                    <a:lstStyle/>
                    <a:p>
                      <a:pPr algn="l" fontAlgn="b"/>
                      <a:r>
                        <a:rPr lang="en-GB" sz="1200" b="0" i="0" u="none" strike="noStrike" kern="1200" dirty="0">
                          <a:solidFill>
                            <a:srgbClr val="000000"/>
                          </a:solidFill>
                          <a:effectLst/>
                          <a:latin typeface="+mj-lt"/>
                          <a:ea typeface="+mn-ea"/>
                          <a:cs typeface="+mn-cs"/>
                        </a:rPr>
                        <a:t>What is the status of INC0212214 ? I cannot test if this bug is solved with the new architecture...</a:t>
                      </a:r>
                      <a:br>
                        <a:rPr lang="en-GB" sz="1200" b="0" i="0" u="none" strike="noStrike" kern="1200" dirty="0">
                          <a:solidFill>
                            <a:srgbClr val="000000"/>
                          </a:solidFill>
                          <a:effectLst/>
                          <a:latin typeface="+mj-lt"/>
                          <a:ea typeface="+mn-ea"/>
                          <a:cs typeface="+mn-cs"/>
                        </a:rPr>
                      </a:br>
                      <a:r>
                        <a:rPr lang="en-GB" sz="1200" b="0" i="0" u="none" strike="noStrike" kern="1200" dirty="0">
                          <a:solidFill>
                            <a:srgbClr val="000000"/>
                          </a:solidFill>
                          <a:effectLst/>
                          <a:latin typeface="+mj-lt"/>
                          <a:ea typeface="+mn-ea"/>
                          <a:cs typeface="+mn-cs"/>
                        </a:rPr>
                        <a:t>When will it be fixed? If not very </a:t>
                      </a:r>
                      <a:r>
                        <a:rPr lang="en-GB" sz="1200" b="0" i="0" u="none" strike="noStrike" kern="1200" dirty="0" err="1">
                          <a:solidFill>
                            <a:srgbClr val="000000"/>
                          </a:solidFill>
                          <a:effectLst/>
                          <a:latin typeface="+mj-lt"/>
                          <a:ea typeface="+mn-ea"/>
                          <a:cs typeface="+mn-cs"/>
                        </a:rPr>
                        <a:t>very</a:t>
                      </a:r>
                      <a:r>
                        <a:rPr lang="en-GB" sz="1200" b="0" i="0" u="none" strike="noStrike" kern="1200" dirty="0">
                          <a:solidFill>
                            <a:srgbClr val="000000"/>
                          </a:solidFill>
                          <a:effectLst/>
                          <a:latin typeface="+mj-lt"/>
                          <a:ea typeface="+mn-ea"/>
                          <a:cs typeface="+mn-cs"/>
                        </a:rPr>
                        <a:t> soon, we will not be able to used S2S for Coronary Valves Registry in 2023 - it will have to be done manually</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The bug has been fixed and is currently in the test lane.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Will be planned to go into PRD November 06, a week after the A2.5 deployment</a:t>
                      </a:r>
                    </a:p>
                  </a:txBody>
                  <a:tcPr marL="86357" marR="86357" marT="43206" marB="43206" anchor="ctr"/>
                </a:tc>
                <a:extLst>
                  <a:ext uri="{0D108BD9-81ED-4DB2-BD59-A6C34878D82A}">
                    <a16:rowId xmlns:a16="http://schemas.microsoft.com/office/drawing/2014/main" val="1176198155"/>
                  </a:ext>
                </a:extLst>
              </a:tr>
              <a:tr h="690912">
                <a:tc>
                  <a:txBody>
                    <a:bodyPr/>
                    <a:lstStyle/>
                    <a:p>
                      <a:pPr algn="ctr">
                        <a:lnSpc>
                          <a:spcPct val="107000"/>
                        </a:lnSpc>
                        <a:spcAft>
                          <a:spcPts val="800"/>
                        </a:spcAft>
                      </a:pPr>
                      <a:r>
                        <a:rPr lang="fr-BE" sz="1200" dirty="0">
                          <a:solidFill>
                            <a:srgbClr val="000000"/>
                          </a:solidFill>
                          <a:effectLst/>
                          <a:latin typeface="+mn-lt"/>
                          <a:ea typeface="Calibri" panose="020F0502020204030204" pitchFamily="34" charset="0"/>
                          <a:cs typeface="Times New Roman" panose="02020603050405020304" pitchFamily="18" charset="0"/>
                        </a:rPr>
                        <a:t>AZ </a:t>
                      </a:r>
                      <a:r>
                        <a:rPr lang="fr-BE" sz="1200" dirty="0" err="1">
                          <a:solidFill>
                            <a:srgbClr val="000000"/>
                          </a:solidFill>
                          <a:effectLst/>
                          <a:latin typeface="+mn-lt"/>
                          <a:ea typeface="Calibri" panose="020F0502020204030204" pitchFamily="34" charset="0"/>
                          <a:cs typeface="Times New Roman" panose="02020603050405020304" pitchFamily="18" charset="0"/>
                        </a:rPr>
                        <a:t>Palfijn</a:t>
                      </a:r>
                      <a:r>
                        <a:rPr lang="fr-BE" sz="1200" dirty="0">
                          <a:solidFill>
                            <a:srgbClr val="000000"/>
                          </a:solidFill>
                          <a:effectLst/>
                          <a:latin typeface="+mn-lt"/>
                          <a:ea typeface="Calibri" panose="020F0502020204030204" pitchFamily="34" charset="0"/>
                          <a:cs typeface="Times New Roman" panose="02020603050405020304" pitchFamily="18" charset="0"/>
                        </a:rPr>
                        <a:t> Gent</a:t>
                      </a:r>
                      <a:endParaRPr lang="en-BE" sz="1200" dirty="0">
                        <a:solidFill>
                          <a:srgbClr val="000000"/>
                        </a:solidFill>
                        <a:effectLst/>
                        <a:latin typeface="+mn-lt"/>
                        <a:ea typeface="Calibri" panose="020F0502020204030204" pitchFamily="34" charset="0"/>
                        <a:cs typeface="Times New Roman" panose="02020603050405020304" pitchFamily="18" charset="0"/>
                      </a:endParaRPr>
                    </a:p>
                  </a:txBody>
                  <a:tcPr marL="86357" marR="86357" marT="43206" marB="43206" anchor="ctr"/>
                </a:tc>
                <a:tc>
                  <a:txBody>
                    <a:bodyPr/>
                    <a:lstStyle/>
                    <a:p>
                      <a:pPr algn="l" fontAlgn="b"/>
                      <a:r>
                        <a:rPr lang="en-GB" sz="1200" b="0" i="0" u="none" strike="noStrike" kern="1200" dirty="0">
                          <a:solidFill>
                            <a:srgbClr val="000000"/>
                          </a:solidFill>
                          <a:effectLst/>
                          <a:latin typeface="+mj-lt"/>
                          <a:ea typeface="+mn-ea"/>
                          <a:cs typeface="+mn-cs"/>
                        </a:rPr>
                        <a:t>Can you please take a look at ticket RITM0013861 it's open for 29 days?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j-lt"/>
                          <a:ea typeface="+mn-ea"/>
                          <a:cs typeface="+mn-cs"/>
                        </a:rPr>
                        <a:t> MDM will be updated this week and in PRD on Monday night</a:t>
                      </a:r>
                    </a:p>
                  </a:txBody>
                  <a:tcPr marL="86357" marR="86357" marT="43206" marB="43206" anchor="ctr"/>
                </a:tc>
                <a:extLst>
                  <a:ext uri="{0D108BD9-81ED-4DB2-BD59-A6C34878D82A}">
                    <a16:rowId xmlns:a16="http://schemas.microsoft.com/office/drawing/2014/main" val="492034930"/>
                  </a:ext>
                </a:extLst>
              </a:tr>
            </a:tbl>
          </a:graphicData>
        </a:graphic>
      </p:graphicFrame>
    </p:spTree>
    <p:extLst>
      <p:ext uri="{BB962C8B-B14F-4D97-AF65-F5344CB8AC3E}">
        <p14:creationId xmlns:p14="http://schemas.microsoft.com/office/powerpoint/2010/main" val="1756298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7022" y="2140567"/>
            <a:ext cx="8477955" cy="1288433"/>
          </a:xfrm>
        </p:spPr>
        <p:txBody>
          <a:bodyPr/>
          <a:lstStyle/>
          <a:p>
            <a:r>
              <a:rPr lang="en-GB" dirty="0"/>
              <a:t>PLANNED </a:t>
            </a:r>
            <a:br>
              <a:rPr lang="en-GB" dirty="0"/>
            </a:br>
            <a:r>
              <a:rPr lang="en-GB" dirty="0"/>
              <a:t>MAJOR RELEASE</a:t>
            </a:r>
            <a:endParaRPr lang="en-US" dirty="0"/>
          </a:p>
        </p:txBody>
      </p:sp>
    </p:spTree>
    <p:extLst>
      <p:ext uri="{BB962C8B-B14F-4D97-AF65-F5344CB8AC3E}">
        <p14:creationId xmlns:p14="http://schemas.microsoft.com/office/powerpoint/2010/main" val="6022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773B-4ADA-BAD6-552F-DE3DA1D49FF0}"/>
              </a:ext>
            </a:extLst>
          </p:cNvPr>
          <p:cNvSpPr>
            <a:spLocks noGrp="1"/>
          </p:cNvSpPr>
          <p:nvPr>
            <p:ph type="title"/>
          </p:nvPr>
        </p:nvSpPr>
        <p:spPr/>
        <p:txBody>
          <a:bodyPr/>
          <a:lstStyle/>
          <a:p>
            <a:r>
              <a:rPr lang="en-US" dirty="0"/>
              <a:t>Night of 30 October</a:t>
            </a:r>
          </a:p>
        </p:txBody>
      </p:sp>
      <p:pic>
        <p:nvPicPr>
          <p:cNvPr id="1026" name="Picture 2">
            <a:extLst>
              <a:ext uri="{FF2B5EF4-FFF2-40B4-BE49-F238E27FC236}">
                <a16:creationId xmlns:a16="http://schemas.microsoft.com/office/drawing/2014/main" id="{27DB9A90-96D2-2CAC-9261-015E2D371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3" y="2183287"/>
            <a:ext cx="4900613" cy="3214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26C8D4-5F59-49A0-AB01-49B97A07A518}"/>
              </a:ext>
            </a:extLst>
          </p:cNvPr>
          <p:cNvSpPr txBox="1"/>
          <p:nvPr/>
        </p:nvSpPr>
        <p:spPr>
          <a:xfrm>
            <a:off x="372820" y="1619585"/>
            <a:ext cx="4113264" cy="369332"/>
          </a:xfrm>
          <a:prstGeom prst="rect">
            <a:avLst/>
          </a:prstGeom>
          <a:noFill/>
        </p:spPr>
        <p:txBody>
          <a:bodyPr wrap="square">
            <a:spAutoFit/>
          </a:bodyPr>
          <a:lstStyle/>
          <a:p>
            <a:pPr algn="ctr"/>
            <a:r>
              <a:rPr lang="en-US" dirty="0"/>
              <a:t>Architecture 2.5 </a:t>
            </a:r>
          </a:p>
        </p:txBody>
      </p:sp>
      <p:sp>
        <p:nvSpPr>
          <p:cNvPr id="7" name="TextBox 6">
            <a:extLst>
              <a:ext uri="{FF2B5EF4-FFF2-40B4-BE49-F238E27FC236}">
                <a16:creationId xmlns:a16="http://schemas.microsoft.com/office/drawing/2014/main" id="{FA2BF851-5D6C-DE03-4B27-6B6782E93E4F}"/>
              </a:ext>
            </a:extLst>
          </p:cNvPr>
          <p:cNvSpPr txBox="1"/>
          <p:nvPr/>
        </p:nvSpPr>
        <p:spPr>
          <a:xfrm>
            <a:off x="5729086" y="1674843"/>
            <a:ext cx="2573666" cy="369332"/>
          </a:xfrm>
          <a:prstGeom prst="rect">
            <a:avLst/>
          </a:prstGeom>
          <a:noFill/>
        </p:spPr>
        <p:txBody>
          <a:bodyPr wrap="square">
            <a:spAutoFit/>
          </a:bodyPr>
          <a:lstStyle/>
          <a:p>
            <a:pPr algn="ctr"/>
            <a:r>
              <a:rPr lang="en-US" dirty="0"/>
              <a:t>Folder Name Changes</a:t>
            </a:r>
          </a:p>
        </p:txBody>
      </p:sp>
      <p:sp>
        <p:nvSpPr>
          <p:cNvPr id="9" name="TextBox 8">
            <a:extLst>
              <a:ext uri="{FF2B5EF4-FFF2-40B4-BE49-F238E27FC236}">
                <a16:creationId xmlns:a16="http://schemas.microsoft.com/office/drawing/2014/main" id="{A724655B-A6B7-471B-D0B5-CB53E649A30D}"/>
              </a:ext>
            </a:extLst>
          </p:cNvPr>
          <p:cNvSpPr txBox="1"/>
          <p:nvPr/>
        </p:nvSpPr>
        <p:spPr>
          <a:xfrm>
            <a:off x="8669666" y="3201160"/>
            <a:ext cx="952755" cy="1569660"/>
          </a:xfrm>
          <a:prstGeom prst="rect">
            <a:avLst/>
          </a:prstGeom>
          <a:noFill/>
        </p:spPr>
        <p:txBody>
          <a:bodyPr wrap="square">
            <a:spAutoFit/>
          </a:bodyPr>
          <a:lstStyle/>
          <a:p>
            <a:r>
              <a:rPr lang="en-US" sz="9600" b="1" dirty="0"/>
              <a:t>+</a:t>
            </a:r>
          </a:p>
        </p:txBody>
      </p:sp>
      <p:pic>
        <p:nvPicPr>
          <p:cNvPr id="1028" name="Picture 4" descr="Chapter 9. Working with Files and Folders - Easy Computer Basics, Windows  Tenth Edition [Book]">
            <a:extLst>
              <a:ext uri="{FF2B5EF4-FFF2-40B4-BE49-F238E27FC236}">
                <a16:creationId xmlns:a16="http://schemas.microsoft.com/office/drawing/2014/main" id="{BA721336-B8BC-DB1C-16B7-CC879D0C4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650" y="2792951"/>
            <a:ext cx="1963102" cy="1899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B7744B-9766-8B53-76C3-2163858D2495}"/>
              </a:ext>
            </a:extLst>
          </p:cNvPr>
          <p:cNvSpPr txBox="1"/>
          <p:nvPr/>
        </p:nvSpPr>
        <p:spPr>
          <a:xfrm>
            <a:off x="5654263" y="5351808"/>
            <a:ext cx="3333876" cy="646331"/>
          </a:xfrm>
          <a:prstGeom prst="rect">
            <a:avLst/>
          </a:prstGeom>
          <a:noFill/>
        </p:spPr>
        <p:txBody>
          <a:bodyPr wrap="square">
            <a:spAutoFit/>
          </a:bodyPr>
          <a:lstStyle/>
          <a:p>
            <a:pPr algn="ctr"/>
            <a:r>
              <a:rPr lang="en-US" dirty="0"/>
              <a:t>Uniformed naming convention across all applications </a:t>
            </a:r>
          </a:p>
        </p:txBody>
      </p:sp>
      <p:sp>
        <p:nvSpPr>
          <p:cNvPr id="11" name="TextBox 10">
            <a:extLst>
              <a:ext uri="{FF2B5EF4-FFF2-40B4-BE49-F238E27FC236}">
                <a16:creationId xmlns:a16="http://schemas.microsoft.com/office/drawing/2014/main" id="{4894C9B4-F935-EF2A-C477-F086A3024FCB}"/>
              </a:ext>
            </a:extLst>
          </p:cNvPr>
          <p:cNvSpPr txBox="1"/>
          <p:nvPr/>
        </p:nvSpPr>
        <p:spPr>
          <a:xfrm>
            <a:off x="262100" y="5351808"/>
            <a:ext cx="3996917" cy="369332"/>
          </a:xfrm>
          <a:prstGeom prst="rect">
            <a:avLst/>
          </a:prstGeom>
          <a:noFill/>
        </p:spPr>
        <p:txBody>
          <a:bodyPr wrap="square">
            <a:spAutoFit/>
          </a:bodyPr>
          <a:lstStyle/>
          <a:p>
            <a:pPr algn="ctr"/>
            <a:r>
              <a:rPr lang="en-US" dirty="0"/>
              <a:t>Performance enhancements</a:t>
            </a:r>
          </a:p>
        </p:txBody>
      </p:sp>
      <p:pic>
        <p:nvPicPr>
          <p:cNvPr id="1030" name="Picture 6" descr="Application Programming Interface (API) | Prolydian">
            <a:extLst>
              <a:ext uri="{FF2B5EF4-FFF2-40B4-BE49-F238E27FC236}">
                <a16:creationId xmlns:a16="http://schemas.microsoft.com/office/drawing/2014/main" id="{DC49AF8F-F4B1-B217-F7B7-66B923A4F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938" y="2988117"/>
            <a:ext cx="1605770" cy="16050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83D9789-05FF-4EF0-96F7-1AF842CEBA16}"/>
              </a:ext>
            </a:extLst>
          </p:cNvPr>
          <p:cNvSpPr txBox="1"/>
          <p:nvPr/>
        </p:nvSpPr>
        <p:spPr>
          <a:xfrm>
            <a:off x="5128963" y="3201160"/>
            <a:ext cx="952755" cy="1569660"/>
          </a:xfrm>
          <a:prstGeom prst="rect">
            <a:avLst/>
          </a:prstGeom>
          <a:noFill/>
        </p:spPr>
        <p:txBody>
          <a:bodyPr wrap="square">
            <a:spAutoFit/>
          </a:bodyPr>
          <a:lstStyle/>
          <a:p>
            <a:r>
              <a:rPr lang="en-US" sz="9600" b="1" dirty="0"/>
              <a:t>+</a:t>
            </a:r>
          </a:p>
        </p:txBody>
      </p:sp>
      <p:sp>
        <p:nvSpPr>
          <p:cNvPr id="13" name="TextBox 12">
            <a:extLst>
              <a:ext uri="{FF2B5EF4-FFF2-40B4-BE49-F238E27FC236}">
                <a16:creationId xmlns:a16="http://schemas.microsoft.com/office/drawing/2014/main" id="{833C732C-92AD-9CFF-9DF6-3C506D72B79E}"/>
              </a:ext>
            </a:extLst>
          </p:cNvPr>
          <p:cNvSpPr txBox="1"/>
          <p:nvPr/>
        </p:nvSpPr>
        <p:spPr>
          <a:xfrm>
            <a:off x="9517932" y="5351808"/>
            <a:ext cx="2487781" cy="646331"/>
          </a:xfrm>
          <a:prstGeom prst="rect">
            <a:avLst/>
          </a:prstGeom>
          <a:noFill/>
        </p:spPr>
        <p:txBody>
          <a:bodyPr wrap="square">
            <a:spAutoFit/>
          </a:bodyPr>
          <a:lstStyle/>
          <a:p>
            <a:pPr algn="ctr"/>
            <a:r>
              <a:rPr lang="en-US" dirty="0"/>
              <a:t>Sending Code values as CSV Upload</a:t>
            </a:r>
          </a:p>
        </p:txBody>
      </p:sp>
      <p:sp>
        <p:nvSpPr>
          <p:cNvPr id="14" name="TextBox 13">
            <a:extLst>
              <a:ext uri="{FF2B5EF4-FFF2-40B4-BE49-F238E27FC236}">
                <a16:creationId xmlns:a16="http://schemas.microsoft.com/office/drawing/2014/main" id="{0ACACCA3-ECD7-9A94-AD4F-B99BE4A9E593}"/>
              </a:ext>
            </a:extLst>
          </p:cNvPr>
          <p:cNvSpPr txBox="1"/>
          <p:nvPr/>
        </p:nvSpPr>
        <p:spPr>
          <a:xfrm>
            <a:off x="9471299" y="1665751"/>
            <a:ext cx="2418665" cy="646331"/>
          </a:xfrm>
          <a:prstGeom prst="rect">
            <a:avLst/>
          </a:prstGeom>
          <a:noFill/>
        </p:spPr>
        <p:txBody>
          <a:bodyPr wrap="square">
            <a:spAutoFit/>
          </a:bodyPr>
          <a:lstStyle/>
          <a:p>
            <a:pPr algn="ctr"/>
            <a:r>
              <a:rPr lang="en-US" dirty="0"/>
              <a:t>API Simplification</a:t>
            </a:r>
          </a:p>
          <a:p>
            <a:pPr algn="ctr"/>
            <a:endParaRPr lang="en-US" dirty="0"/>
          </a:p>
        </p:txBody>
      </p:sp>
    </p:spTree>
    <p:extLst>
      <p:ext uri="{BB962C8B-B14F-4D97-AF65-F5344CB8AC3E}">
        <p14:creationId xmlns:p14="http://schemas.microsoft.com/office/powerpoint/2010/main" val="34768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SC_PPT_EN</Template>
  <TotalTime>28156</TotalTime>
  <Words>1940</Words>
  <Application>Microsoft Office PowerPoint</Application>
  <PresentationFormat>Widescreen</PresentationFormat>
  <Paragraphs>307</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Segoe UI</vt:lpstr>
      <vt:lpstr>wf_segoe-ui_normal</vt:lpstr>
      <vt:lpstr>SC_theme</vt:lpstr>
      <vt:lpstr>ICT Info session 27 / 10 / 2023</vt:lpstr>
      <vt:lpstr>AGENDA</vt:lpstr>
      <vt:lpstr>Open Questions &amp; Answers</vt:lpstr>
      <vt:lpstr>Open Q&amp;A</vt:lpstr>
      <vt:lpstr>Open Q&amp;A</vt:lpstr>
      <vt:lpstr>Open Q&amp;A</vt:lpstr>
      <vt:lpstr>Open Q&amp;A</vt:lpstr>
      <vt:lpstr>PLANNED  MAJOR RELEASE</vt:lpstr>
      <vt:lpstr>Night of 30 October</vt:lpstr>
      <vt:lpstr>ABOUT: RELEASE</vt:lpstr>
      <vt:lpstr>FEATURE CHANGE (SYSTEM 2 SYSTEM)</vt:lpstr>
      <vt:lpstr>AS IS</vt:lpstr>
      <vt:lpstr>TO BE</vt:lpstr>
      <vt:lpstr>CSV Upload NEW folder Structure</vt:lpstr>
      <vt:lpstr>FOLDER STRUCTURE</vt:lpstr>
      <vt:lpstr>CSV Upload</vt:lpstr>
      <vt:lpstr>System 2 System</vt:lpstr>
      <vt:lpstr>SUPPORT MAPPING APPLICATIONS</vt:lpstr>
      <vt:lpstr>DIRECT SUPPORT DURING TRANSITION</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Deib</dc:creator>
  <cp:lastModifiedBy>Jason Sturdy</cp:lastModifiedBy>
  <cp:revision>1260</cp:revision>
  <dcterms:created xsi:type="dcterms:W3CDTF">2021-10-27T15:48:34Z</dcterms:created>
  <dcterms:modified xsi:type="dcterms:W3CDTF">2023-10-27T10:37:20Z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1033-11.1.0.9505</vt:lpwstr>
  </property>
</Properties>
</file>