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305" r:id="rId2"/>
    <p:sldId id="653" r:id="rId3"/>
    <p:sldId id="671" r:id="rId4"/>
    <p:sldId id="629" r:id="rId5"/>
    <p:sldId id="677" r:id="rId6"/>
    <p:sldId id="683" r:id="rId7"/>
    <p:sldId id="680" r:id="rId8"/>
    <p:sldId id="678" r:id="rId9"/>
    <p:sldId id="686" r:id="rId10"/>
    <p:sldId id="687" r:id="rId11"/>
    <p:sldId id="688" r:id="rId12"/>
    <p:sldId id="667" r:id="rId13"/>
    <p:sldId id="689" r:id="rId14"/>
    <p:sldId id="681" r:id="rId15"/>
    <p:sldId id="1358" r:id="rId16"/>
    <p:sldId id="1371" r:id="rId17"/>
    <p:sldId id="1373" r:id="rId18"/>
    <p:sldId id="1372" r:id="rId19"/>
    <p:sldId id="684" r:id="rId20"/>
    <p:sldId id="1374" r:id="rId21"/>
    <p:sldId id="1376" r:id="rId22"/>
    <p:sldId id="1375" r:id="rId23"/>
    <p:sldId id="622" r:id="rId24"/>
    <p:sldId id="628" r:id="rId25"/>
    <p:sldId id="600" r:id="rId26"/>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A41"/>
    <a:srgbClr val="39B54A"/>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84649" autoAdjust="0"/>
  </p:normalViewPr>
  <p:slideViewPr>
    <p:cSldViewPr snapToGrid="0" showGuides="1">
      <p:cViewPr varScale="1">
        <p:scale>
          <a:sx n="101" d="100"/>
          <a:sy n="101" d="100"/>
        </p:scale>
        <p:origin x="126" y="942"/>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Incidents</c:v>
                </c:pt>
              </c:strCache>
            </c:strRef>
          </c:tx>
          <c:spPr>
            <a:solidFill>
              <a:schemeClr val="accent1"/>
            </a:solidFill>
            <a:ln>
              <a:noFill/>
            </a:ln>
            <a:effectLst/>
          </c:spPr>
          <c:invertIfNegative val="0"/>
          <c:cat>
            <c:strRef>
              <c:f>Blad1!$A$2:$A$6</c:f>
              <c:strCache>
                <c:ptCount val="5"/>
                <c:pt idx="0">
                  <c:v>01/09</c:v>
                </c:pt>
                <c:pt idx="1">
                  <c:v>08/09</c:v>
                </c:pt>
                <c:pt idx="2">
                  <c:v>15/09</c:v>
                </c:pt>
                <c:pt idx="3">
                  <c:v>22/09</c:v>
                </c:pt>
                <c:pt idx="4">
                  <c:v>29/09</c:v>
                </c:pt>
              </c:strCache>
            </c:strRef>
          </c:cat>
          <c:val>
            <c:numRef>
              <c:f>Blad1!$B$2:$B$6</c:f>
              <c:numCache>
                <c:formatCode>General</c:formatCode>
                <c:ptCount val="5"/>
                <c:pt idx="0">
                  <c:v>303</c:v>
                </c:pt>
                <c:pt idx="1">
                  <c:v>269</c:v>
                </c:pt>
                <c:pt idx="2">
                  <c:v>230</c:v>
                </c:pt>
                <c:pt idx="3">
                  <c:v>218</c:v>
                </c:pt>
                <c:pt idx="4">
                  <c:v>220</c:v>
                </c:pt>
              </c:numCache>
            </c:numRef>
          </c:val>
          <c:extLst>
            <c:ext xmlns:c16="http://schemas.microsoft.com/office/drawing/2014/chart" uri="{C3380CC4-5D6E-409C-BE32-E72D297353CC}">
              <c16:uniqueId val="{00000000-6C3F-4764-ADA4-72DF2BFC8128}"/>
            </c:ext>
          </c:extLst>
        </c:ser>
        <c:ser>
          <c:idx val="1"/>
          <c:order val="1"/>
          <c:tx>
            <c:strRef>
              <c:f>Blad1!$C$1</c:f>
              <c:strCache>
                <c:ptCount val="1"/>
                <c:pt idx="0">
                  <c:v>Requests</c:v>
                </c:pt>
              </c:strCache>
            </c:strRef>
          </c:tx>
          <c:spPr>
            <a:solidFill>
              <a:schemeClr val="accent2"/>
            </a:solidFill>
            <a:ln>
              <a:noFill/>
            </a:ln>
            <a:effectLst/>
          </c:spPr>
          <c:invertIfNegative val="0"/>
          <c:cat>
            <c:strRef>
              <c:f>Blad1!$A$2:$A$6</c:f>
              <c:strCache>
                <c:ptCount val="5"/>
                <c:pt idx="0">
                  <c:v>01/09</c:v>
                </c:pt>
                <c:pt idx="1">
                  <c:v>08/09</c:v>
                </c:pt>
                <c:pt idx="2">
                  <c:v>15/09</c:v>
                </c:pt>
                <c:pt idx="3">
                  <c:v>22/09</c:v>
                </c:pt>
                <c:pt idx="4">
                  <c:v>29/09</c:v>
                </c:pt>
              </c:strCache>
            </c:strRef>
          </c:cat>
          <c:val>
            <c:numRef>
              <c:f>Blad1!$C$2:$C$6</c:f>
              <c:numCache>
                <c:formatCode>General</c:formatCode>
                <c:ptCount val="5"/>
                <c:pt idx="0">
                  <c:v>332</c:v>
                </c:pt>
                <c:pt idx="1">
                  <c:v>303</c:v>
                </c:pt>
                <c:pt idx="2">
                  <c:v>306</c:v>
                </c:pt>
                <c:pt idx="3">
                  <c:v>311</c:v>
                </c:pt>
                <c:pt idx="4">
                  <c:v>326</c:v>
                </c:pt>
              </c:numCache>
            </c:numRef>
          </c:val>
          <c:extLst>
            <c:ext xmlns:c16="http://schemas.microsoft.com/office/drawing/2014/chart" uri="{C3380CC4-5D6E-409C-BE32-E72D297353CC}">
              <c16:uniqueId val="{00000001-6C3F-4764-ADA4-72DF2BFC8128}"/>
            </c:ext>
          </c:extLst>
        </c:ser>
        <c:dLbls>
          <c:showLegendKey val="0"/>
          <c:showVal val="0"/>
          <c:showCatName val="0"/>
          <c:showSerName val="0"/>
          <c:showPercent val="0"/>
          <c:showBubbleSize val="0"/>
        </c:dLbls>
        <c:gapWidth val="219"/>
        <c:overlap val="-27"/>
        <c:axId val="1897018736"/>
        <c:axId val="1912989200"/>
      </c:barChart>
      <c:catAx>
        <c:axId val="189701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BE"/>
          </a:p>
        </c:txPr>
        <c:crossAx val="1912989200"/>
        <c:crosses val="autoZero"/>
        <c:auto val="1"/>
        <c:lblAlgn val="ctr"/>
        <c:lblOffset val="100"/>
        <c:noMultiLvlLbl val="0"/>
      </c:catAx>
      <c:valAx>
        <c:axId val="1912989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BE"/>
          </a:p>
        </c:txPr>
        <c:crossAx val="1897018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Blad1!$B$1</c:f>
              <c:strCache>
                <c:ptCount val="1"/>
                <c:pt idx="0">
                  <c:v>Incidents</c:v>
                </c:pt>
              </c:strCache>
            </c:strRef>
          </c:tx>
          <c:spPr>
            <a:solidFill>
              <a:schemeClr val="accent1"/>
            </a:solidFill>
            <a:ln>
              <a:noFill/>
            </a:ln>
            <a:effectLst/>
          </c:spPr>
          <c:invertIfNegative val="0"/>
          <c:cat>
            <c:strRef>
              <c:f>Blad1!$A$2:$A$5</c:f>
              <c:strCache>
                <c:ptCount val="4"/>
                <c:pt idx="0">
                  <c:v>07/09</c:v>
                </c:pt>
                <c:pt idx="1">
                  <c:v>14/09</c:v>
                </c:pt>
                <c:pt idx="2">
                  <c:v>21/09</c:v>
                </c:pt>
                <c:pt idx="3">
                  <c:v>28/09</c:v>
                </c:pt>
              </c:strCache>
            </c:strRef>
          </c:cat>
          <c:val>
            <c:numRef>
              <c:f>Blad1!$B$2:$B$5</c:f>
              <c:numCache>
                <c:formatCode>General</c:formatCode>
                <c:ptCount val="4"/>
                <c:pt idx="0">
                  <c:v>31</c:v>
                </c:pt>
                <c:pt idx="1">
                  <c:v>41</c:v>
                </c:pt>
                <c:pt idx="2">
                  <c:v>38</c:v>
                </c:pt>
                <c:pt idx="3">
                  <c:v>27</c:v>
                </c:pt>
              </c:numCache>
            </c:numRef>
          </c:val>
          <c:extLst>
            <c:ext xmlns:c16="http://schemas.microsoft.com/office/drawing/2014/chart" uri="{C3380CC4-5D6E-409C-BE32-E72D297353CC}">
              <c16:uniqueId val="{00000000-0319-451A-8CB3-33B03F670B76}"/>
            </c:ext>
          </c:extLst>
        </c:ser>
        <c:ser>
          <c:idx val="1"/>
          <c:order val="1"/>
          <c:tx>
            <c:strRef>
              <c:f>Blad1!$C$1</c:f>
              <c:strCache>
                <c:ptCount val="1"/>
                <c:pt idx="0">
                  <c:v>Requests</c:v>
                </c:pt>
              </c:strCache>
            </c:strRef>
          </c:tx>
          <c:spPr>
            <a:solidFill>
              <a:schemeClr val="accent2"/>
            </a:solidFill>
            <a:ln>
              <a:noFill/>
            </a:ln>
            <a:effectLst/>
          </c:spPr>
          <c:invertIfNegative val="0"/>
          <c:cat>
            <c:strRef>
              <c:f>Blad1!$A$2:$A$5</c:f>
              <c:strCache>
                <c:ptCount val="4"/>
                <c:pt idx="0">
                  <c:v>07/09</c:v>
                </c:pt>
                <c:pt idx="1">
                  <c:v>14/09</c:v>
                </c:pt>
                <c:pt idx="2">
                  <c:v>21/09</c:v>
                </c:pt>
                <c:pt idx="3">
                  <c:v>28/09</c:v>
                </c:pt>
              </c:strCache>
            </c:strRef>
          </c:cat>
          <c:val>
            <c:numRef>
              <c:f>Blad1!$C$2:$C$5</c:f>
              <c:numCache>
                <c:formatCode>General</c:formatCode>
                <c:ptCount val="4"/>
                <c:pt idx="0">
                  <c:v>40</c:v>
                </c:pt>
                <c:pt idx="1">
                  <c:v>72</c:v>
                </c:pt>
                <c:pt idx="2">
                  <c:v>65</c:v>
                </c:pt>
                <c:pt idx="3">
                  <c:v>46</c:v>
                </c:pt>
              </c:numCache>
            </c:numRef>
          </c:val>
          <c:extLst>
            <c:ext xmlns:c16="http://schemas.microsoft.com/office/drawing/2014/chart" uri="{C3380CC4-5D6E-409C-BE32-E72D297353CC}">
              <c16:uniqueId val="{00000003-0319-451A-8CB3-33B03F670B76}"/>
            </c:ext>
          </c:extLst>
        </c:ser>
        <c:dLbls>
          <c:showLegendKey val="0"/>
          <c:showVal val="0"/>
          <c:showCatName val="0"/>
          <c:showSerName val="0"/>
          <c:showPercent val="0"/>
          <c:showBubbleSize val="0"/>
        </c:dLbls>
        <c:gapWidth val="219"/>
        <c:overlap val="-27"/>
        <c:axId val="1847731919"/>
        <c:axId val="1170937615"/>
      </c:barChart>
      <c:catAx>
        <c:axId val="1847731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BE"/>
          </a:p>
        </c:txPr>
        <c:crossAx val="1170937615"/>
        <c:crosses val="autoZero"/>
        <c:auto val="1"/>
        <c:lblAlgn val="ctr"/>
        <c:lblOffset val="100"/>
        <c:noMultiLvlLbl val="0"/>
      </c:catAx>
      <c:valAx>
        <c:axId val="1170937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BE"/>
          </a:p>
        </c:txPr>
        <c:crossAx val="1847731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0.10434</cdr:x>
      <cdr:y>0.11265</cdr:y>
    </cdr:from>
    <cdr:to>
      <cdr:x>0.87964</cdr:x>
      <cdr:y>0.31678</cdr:y>
    </cdr:to>
    <cdr:cxnSp macro="">
      <cdr:nvCxnSpPr>
        <cdr:cNvPr id="3" name="Rechte verbindingslijn met pijl 2">
          <a:extLst xmlns:a="http://schemas.openxmlformats.org/drawingml/2006/main">
            <a:ext uri="{FF2B5EF4-FFF2-40B4-BE49-F238E27FC236}">
              <a16:creationId xmlns:a16="http://schemas.microsoft.com/office/drawing/2014/main" id="{82B64BF2-C3D1-4F6E-6686-18FBCD72E83A}"/>
            </a:ext>
          </a:extLst>
        </cdr:cNvPr>
        <cdr:cNvCxnSpPr/>
      </cdr:nvCxnSpPr>
      <cdr:spPr>
        <a:xfrm xmlns:a="http://schemas.openxmlformats.org/drawingml/2006/main">
          <a:off x="1195411" y="522524"/>
          <a:ext cx="8882655" cy="946791"/>
        </a:xfrm>
        <a:prstGeom xmlns:a="http://schemas.openxmlformats.org/drawingml/2006/main" prst="straightConnector1">
          <a:avLst/>
        </a:prstGeom>
        <a:ln xmlns:a="http://schemas.openxmlformats.org/drawingml/2006/main" w="76200">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29-09-23</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‹nr.›</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29-09-23</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‹nr.›</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506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14</a:t>
            </a:fld>
            <a:endParaRPr lang="fr-BE" dirty="0"/>
          </a:p>
        </p:txBody>
      </p:sp>
    </p:spTree>
    <p:extLst>
      <p:ext uri="{BB962C8B-B14F-4D97-AF65-F5344CB8AC3E}">
        <p14:creationId xmlns:p14="http://schemas.microsoft.com/office/powerpoint/2010/main" val="3704875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19</a:t>
            </a:fld>
            <a:endParaRPr lang="fr-BE" dirty="0"/>
          </a:p>
        </p:txBody>
      </p:sp>
    </p:spTree>
    <p:extLst>
      <p:ext uri="{BB962C8B-B14F-4D97-AF65-F5344CB8AC3E}">
        <p14:creationId xmlns:p14="http://schemas.microsoft.com/office/powerpoint/2010/main" val="407943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20</a:t>
            </a:fld>
            <a:endParaRPr lang="fr-BE" dirty="0"/>
          </a:p>
        </p:txBody>
      </p:sp>
    </p:spTree>
    <p:extLst>
      <p:ext uri="{BB962C8B-B14F-4D97-AF65-F5344CB8AC3E}">
        <p14:creationId xmlns:p14="http://schemas.microsoft.com/office/powerpoint/2010/main" val="4226264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88158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22</a:t>
            </a:fld>
            <a:endParaRPr lang="fr-BE" dirty="0"/>
          </a:p>
        </p:txBody>
      </p:sp>
    </p:spTree>
    <p:extLst>
      <p:ext uri="{BB962C8B-B14F-4D97-AF65-F5344CB8AC3E}">
        <p14:creationId xmlns:p14="http://schemas.microsoft.com/office/powerpoint/2010/main" val="1934731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960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2</a:t>
            </a:fld>
            <a:endParaRPr lang="fr-BE" dirty="0"/>
          </a:p>
        </p:txBody>
      </p:sp>
    </p:spTree>
    <p:extLst>
      <p:ext uri="{BB962C8B-B14F-4D97-AF65-F5344CB8AC3E}">
        <p14:creationId xmlns:p14="http://schemas.microsoft.com/office/powerpoint/2010/main" val="316627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3</a:t>
            </a:fld>
            <a:endParaRPr lang="fr-BE" dirty="0"/>
          </a:p>
        </p:txBody>
      </p:sp>
    </p:spTree>
    <p:extLst>
      <p:ext uri="{BB962C8B-B14F-4D97-AF65-F5344CB8AC3E}">
        <p14:creationId xmlns:p14="http://schemas.microsoft.com/office/powerpoint/2010/main" val="201036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813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5</a:t>
            </a:fld>
            <a:endParaRPr lang="fr-BE" dirty="0"/>
          </a:p>
        </p:txBody>
      </p:sp>
    </p:spTree>
    <p:extLst>
      <p:ext uri="{BB962C8B-B14F-4D97-AF65-F5344CB8AC3E}">
        <p14:creationId xmlns:p14="http://schemas.microsoft.com/office/powerpoint/2010/main" val="23296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90017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45635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8</a:t>
            </a:fld>
            <a:endParaRPr lang="fr-BE" dirty="0"/>
          </a:p>
        </p:txBody>
      </p:sp>
    </p:spTree>
    <p:extLst>
      <p:ext uri="{BB962C8B-B14F-4D97-AF65-F5344CB8AC3E}">
        <p14:creationId xmlns:p14="http://schemas.microsoft.com/office/powerpoint/2010/main" val="422127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91077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En-tête de section">
    <p:spTree>
      <p:nvGrpSpPr>
        <p:cNvPr id="1" name=""/>
        <p:cNvGrpSpPr/>
        <p:nvPr/>
      </p:nvGrpSpPr>
      <p:grpSpPr>
        <a:xfrm>
          <a:off x="0" y="0"/>
          <a:ext cx="0" cy="0"/>
          <a:chOff x="0" y="0"/>
          <a:chExt cx="0" cy="0"/>
        </a:xfrm>
      </p:grpSpPr>
      <p:pic>
        <p:nvPicPr>
          <p:cNvPr id="6" name="Image 5" descr="Sciensano_PTT_Backcover_FR.jpg"/>
          <p:cNvPicPr>
            <a:picLocks noChangeAspect="1"/>
          </p:cNvPicPr>
          <p:nvPr/>
        </p:nvPicPr>
        <p:blipFill>
          <a:blip r:embed="rId2"/>
          <a:stretch>
            <a:fillRect/>
          </a:stretch>
        </p:blipFill>
        <p:spPr>
          <a:xfrm>
            <a:off x="0" y="0"/>
            <a:ext cx="12192000" cy="6858000"/>
          </a:xfrm>
          <a:prstGeom prst="rect">
            <a:avLst/>
          </a:prstGeom>
        </p:spPr>
      </p:pic>
      <p:sp>
        <p:nvSpPr>
          <p:cNvPr id="3" name="Espace réservé du texte 2"/>
          <p:cNvSpPr>
            <a:spLocks noGrp="1"/>
          </p:cNvSpPr>
          <p:nvPr>
            <p:ph type="body" idx="1"/>
          </p:nvPr>
        </p:nvSpPr>
        <p:spPr>
          <a:xfrm>
            <a:off x="542400" y="3091770"/>
            <a:ext cx="10363200" cy="1500187"/>
          </a:xfrm>
        </p:spPr>
        <p:txBody>
          <a:bodyPr anchor="t" anchorCtr="0">
            <a:normAutofit/>
          </a:bodyPr>
          <a:lstStyle>
            <a:lvl1pPr marL="0" indent="0">
              <a:buNone/>
              <a:defRPr sz="180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Titre 6"/>
          <p:cNvSpPr>
            <a:spLocks noGrp="1"/>
          </p:cNvSpPr>
          <p:nvPr>
            <p:ph type="title"/>
          </p:nvPr>
        </p:nvSpPr>
        <p:spPr>
          <a:xfrm>
            <a:off x="542400" y="1729695"/>
            <a:ext cx="10363200" cy="1362075"/>
          </a:xfrm>
        </p:spPr>
        <p:txBody>
          <a:bodyPr>
            <a:normAutofit/>
          </a:bodyPr>
          <a:lstStyle>
            <a:lvl1pPr algn="l">
              <a:lnSpc>
                <a:spcPts val="2500"/>
              </a:lnSpc>
              <a:defRPr sz="2400">
                <a:solidFill>
                  <a:schemeClr val="bg1"/>
                </a:solidFill>
              </a:defRPr>
            </a:lvl1pPr>
          </a:lstStyle>
          <a:p>
            <a:pPr>
              <a:lnSpc>
                <a:spcPts val="2500"/>
              </a:lnSpc>
            </a:pPr>
            <a:r>
              <a:rPr lang="en-US" b="1"/>
              <a:t>Click to edit Master title style</a:t>
            </a:r>
            <a:endParaRPr lang="fr-FR" sz="2200" dirty="0"/>
          </a:p>
        </p:txBody>
      </p:sp>
    </p:spTree>
    <p:extLst>
      <p:ext uri="{BB962C8B-B14F-4D97-AF65-F5344CB8AC3E}">
        <p14:creationId xmlns:p14="http://schemas.microsoft.com/office/powerpoint/2010/main" val="368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 id="214748367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v=rGMBxgjmncU" TargetMode="External"/><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a:t>
            </a:r>
            <a:r>
              <a:rPr lang="nl-BE" dirty="0" err="1"/>
              <a:t>session</a:t>
            </a:r>
            <a:br>
              <a:rPr lang="nl-BE" dirty="0"/>
            </a:br>
            <a:r>
              <a:rPr lang="nl-BE" dirty="0"/>
              <a:t>29 / 09 / 2023</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C5CFD-8F44-18F1-43B9-7A3A281798A0}"/>
              </a:ext>
            </a:extLst>
          </p:cNvPr>
          <p:cNvSpPr>
            <a:spLocks noGrp="1"/>
          </p:cNvSpPr>
          <p:nvPr>
            <p:ph type="title"/>
          </p:nvPr>
        </p:nvSpPr>
        <p:spPr/>
        <p:txBody>
          <a:bodyPr/>
          <a:lstStyle/>
          <a:p>
            <a:r>
              <a:rPr lang="fr-BE" dirty="0"/>
              <a:t>Total </a:t>
            </a:r>
            <a:r>
              <a:rPr lang="fr-BE" dirty="0" err="1"/>
              <a:t>Closed</a:t>
            </a:r>
            <a:r>
              <a:rPr lang="fr-BE" dirty="0"/>
              <a:t> Incidents &amp; </a:t>
            </a:r>
            <a:r>
              <a:rPr lang="fr-BE" dirty="0" err="1"/>
              <a:t>Requests</a:t>
            </a:r>
            <a:endParaRPr lang="en-GB" dirty="0"/>
          </a:p>
        </p:txBody>
      </p:sp>
      <p:graphicFrame>
        <p:nvGraphicFramePr>
          <p:cNvPr id="6" name="Tijdelijke aanduiding voor inhoud 5">
            <a:extLst>
              <a:ext uri="{FF2B5EF4-FFF2-40B4-BE49-F238E27FC236}">
                <a16:creationId xmlns:a16="http://schemas.microsoft.com/office/drawing/2014/main" id="{9BDDDCB1-1E26-09F2-B12C-57EA63EC1AF1}"/>
              </a:ext>
            </a:extLst>
          </p:cNvPr>
          <p:cNvGraphicFramePr>
            <a:graphicFrameLocks noGrp="1"/>
          </p:cNvGraphicFramePr>
          <p:nvPr>
            <p:ph idx="1"/>
            <p:extLst>
              <p:ext uri="{D42A27DB-BD31-4B8C-83A1-F6EECF244321}">
                <p14:modId xmlns:p14="http://schemas.microsoft.com/office/powerpoint/2010/main" val="3162530639"/>
              </p:ext>
            </p:extLst>
          </p:nvPr>
        </p:nvGraphicFramePr>
        <p:xfrm>
          <a:off x="539750" y="1689100"/>
          <a:ext cx="11271250" cy="43970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00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3C5BB-0A31-3665-6C75-35692500E2AF}"/>
              </a:ext>
            </a:extLst>
          </p:cNvPr>
          <p:cNvSpPr>
            <a:spLocks noGrp="1"/>
          </p:cNvSpPr>
          <p:nvPr>
            <p:ph type="title"/>
          </p:nvPr>
        </p:nvSpPr>
        <p:spPr/>
        <p:txBody>
          <a:bodyPr/>
          <a:lstStyle/>
          <a:p>
            <a:r>
              <a:rPr lang="en-GB" dirty="0"/>
              <a:t>Workload and focus</a:t>
            </a:r>
          </a:p>
        </p:txBody>
      </p:sp>
      <p:sp>
        <p:nvSpPr>
          <p:cNvPr id="3" name="Tijdelijke aanduiding voor inhoud 2">
            <a:extLst>
              <a:ext uri="{FF2B5EF4-FFF2-40B4-BE49-F238E27FC236}">
                <a16:creationId xmlns:a16="http://schemas.microsoft.com/office/drawing/2014/main" id="{70DEB229-D10F-A089-BC13-3F94B0FD7F75}"/>
              </a:ext>
            </a:extLst>
          </p:cNvPr>
          <p:cNvSpPr>
            <a:spLocks noGrp="1"/>
          </p:cNvSpPr>
          <p:nvPr>
            <p:ph idx="1"/>
          </p:nvPr>
        </p:nvSpPr>
        <p:spPr>
          <a:xfrm>
            <a:off x="539750" y="1689081"/>
            <a:ext cx="11271249" cy="3854469"/>
          </a:xfrm>
        </p:spPr>
        <p:txBody>
          <a:bodyPr>
            <a:normAutofit/>
          </a:bodyPr>
          <a:lstStyle/>
          <a:p>
            <a:pPr marL="342900" indent="-342900">
              <a:lnSpc>
                <a:spcPct val="200000"/>
              </a:lnSpc>
              <a:buFont typeface="Arial" panose="020B0604020202020204" pitchFamily="34" charset="0"/>
              <a:buChar char="•"/>
            </a:pPr>
            <a:r>
              <a:rPr lang="en-GB" sz="2800" dirty="0"/>
              <a:t>EAM 2.7 backlog</a:t>
            </a:r>
          </a:p>
          <a:p>
            <a:pPr marL="342900" indent="-342900">
              <a:lnSpc>
                <a:spcPct val="200000"/>
              </a:lnSpc>
              <a:buFont typeface="Arial" panose="020B0604020202020204" pitchFamily="34" charset="0"/>
              <a:buChar char="•"/>
            </a:pPr>
            <a:r>
              <a:rPr lang="en-GB" sz="2800" dirty="0"/>
              <a:t>EAM 3.0 testing</a:t>
            </a:r>
          </a:p>
          <a:p>
            <a:pPr marL="342900" indent="-342900">
              <a:lnSpc>
                <a:spcPct val="200000"/>
              </a:lnSpc>
              <a:buFont typeface="Arial" panose="020B0604020202020204" pitchFamily="34" charset="0"/>
              <a:buChar char="•"/>
            </a:pPr>
            <a:r>
              <a:rPr lang="en-GB" sz="2800" dirty="0"/>
              <a:t>Password reset</a:t>
            </a:r>
          </a:p>
        </p:txBody>
      </p:sp>
    </p:spTree>
    <p:extLst>
      <p:ext uri="{BB962C8B-B14F-4D97-AF65-F5344CB8AC3E}">
        <p14:creationId xmlns:p14="http://schemas.microsoft.com/office/powerpoint/2010/main" val="390137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D15D8B-2F0F-6F2D-3122-3171045BC1A1}"/>
              </a:ext>
            </a:extLst>
          </p:cNvPr>
          <p:cNvSpPr>
            <a:spLocks noGrp="1"/>
          </p:cNvSpPr>
          <p:nvPr>
            <p:ph type="title"/>
          </p:nvPr>
        </p:nvSpPr>
        <p:spPr>
          <a:xfrm>
            <a:off x="543195" y="304800"/>
            <a:ext cx="11267804" cy="990600"/>
          </a:xfrm>
        </p:spPr>
        <p:txBody>
          <a:bodyPr anchor="t">
            <a:normAutofit/>
          </a:bodyPr>
          <a:lstStyle/>
          <a:p>
            <a:r>
              <a:rPr lang="en-GB" dirty="0"/>
              <a:t>ICT Info Session - Request</a:t>
            </a:r>
          </a:p>
        </p:txBody>
      </p:sp>
      <p:sp>
        <p:nvSpPr>
          <p:cNvPr id="3" name="Tijdelijke aanduiding voor inhoud 2">
            <a:extLst>
              <a:ext uri="{FF2B5EF4-FFF2-40B4-BE49-F238E27FC236}">
                <a16:creationId xmlns:a16="http://schemas.microsoft.com/office/drawing/2014/main" id="{294B44CD-6204-4D97-4A65-C250FE097B35}"/>
              </a:ext>
            </a:extLst>
          </p:cNvPr>
          <p:cNvSpPr>
            <a:spLocks noGrp="1"/>
          </p:cNvSpPr>
          <p:nvPr>
            <p:ph sz="half" idx="12"/>
          </p:nvPr>
        </p:nvSpPr>
        <p:spPr>
          <a:xfrm>
            <a:off x="406400" y="1706649"/>
            <a:ext cx="5384800" cy="4253883"/>
          </a:xfrm>
        </p:spPr>
        <p:txBody>
          <a:bodyPr>
            <a:normAutofit/>
          </a:bodyPr>
          <a:lstStyle/>
          <a:p>
            <a:pPr marL="342900" indent="-342900">
              <a:buFont typeface="Arial" panose="020B0604020202020204" pitchFamily="34" charset="0"/>
              <a:buChar char="•"/>
            </a:pPr>
            <a:r>
              <a:rPr lang="en-GB" dirty="0"/>
              <a:t>No new tickets raised</a:t>
            </a:r>
          </a:p>
        </p:txBody>
      </p:sp>
      <p:pic>
        <p:nvPicPr>
          <p:cNvPr id="5" name="Afbeelding 4" descr="Afbeelding met tekst, schermopname, Lettertype, Webpagina&#10;&#10;Automatisch gegenereerde beschrijving">
            <a:extLst>
              <a:ext uri="{FF2B5EF4-FFF2-40B4-BE49-F238E27FC236}">
                <a16:creationId xmlns:a16="http://schemas.microsoft.com/office/drawing/2014/main" id="{E15FDD4A-2886-003E-639F-C508A8A81D0F}"/>
              </a:ext>
            </a:extLst>
          </p:cNvPr>
          <p:cNvPicPr>
            <a:picLocks noChangeAspect="1"/>
          </p:cNvPicPr>
          <p:nvPr/>
        </p:nvPicPr>
        <p:blipFill rotWithShape="1">
          <a:blip r:embed="rId2"/>
          <a:srcRect t="22242"/>
          <a:stretch/>
        </p:blipFill>
        <p:spPr>
          <a:xfrm>
            <a:off x="1838632" y="2454443"/>
            <a:ext cx="9840020" cy="3135594"/>
          </a:xfrm>
          <a:prstGeom prst="rect">
            <a:avLst/>
          </a:prstGeom>
          <a:noFill/>
        </p:spPr>
      </p:pic>
    </p:spTree>
    <p:extLst>
      <p:ext uri="{BB962C8B-B14F-4D97-AF65-F5344CB8AC3E}">
        <p14:creationId xmlns:p14="http://schemas.microsoft.com/office/powerpoint/2010/main" val="1533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35247FAA-5B45-82F1-C0A8-5090123FC198}"/>
              </a:ext>
            </a:extLst>
          </p:cNvPr>
          <p:cNvPicPr>
            <a:picLocks noGrp="1" noChangeAspect="1"/>
          </p:cNvPicPr>
          <p:nvPr>
            <p:ph idx="1"/>
          </p:nvPr>
        </p:nvPicPr>
        <p:blipFill>
          <a:blip r:embed="rId3"/>
          <a:stretch>
            <a:fillRect/>
          </a:stretch>
        </p:blipFill>
        <p:spPr>
          <a:xfrm>
            <a:off x="1387216" y="1689081"/>
            <a:ext cx="9576317" cy="3854469"/>
          </a:xfrm>
          <a:noFill/>
        </p:spPr>
      </p:pic>
      <p:sp>
        <p:nvSpPr>
          <p:cNvPr id="11" name="Content Placeholder 2">
            <a:extLst>
              <a:ext uri="{FF2B5EF4-FFF2-40B4-BE49-F238E27FC236}">
                <a16:creationId xmlns:a16="http://schemas.microsoft.com/office/drawing/2014/main" id="{5352AB1B-4799-66CC-868C-BA50C36A95D8}"/>
              </a:ext>
            </a:extLst>
          </p:cNvPr>
          <p:cNvSpPr>
            <a:spLocks noGrp="1"/>
          </p:cNvSpPr>
          <p:nvPr>
            <p:ph idx="10"/>
          </p:nvPr>
        </p:nvSpPr>
        <p:spPr>
          <a:xfrm>
            <a:off x="527309" y="5654356"/>
            <a:ext cx="11271249" cy="251926"/>
          </a:xfrm>
        </p:spPr>
        <p:txBody>
          <a:bodyPr/>
          <a:lstStyle/>
          <a:p>
            <a:endParaRPr lang="en-US"/>
          </a:p>
        </p:txBody>
      </p:sp>
      <p:sp>
        <p:nvSpPr>
          <p:cNvPr id="4" name="Title 3"/>
          <p:cNvSpPr>
            <a:spLocks noGrp="1"/>
          </p:cNvSpPr>
          <p:nvPr>
            <p:ph type="title"/>
          </p:nvPr>
        </p:nvSpPr>
        <p:spPr>
          <a:xfrm>
            <a:off x="543195" y="304800"/>
            <a:ext cx="11267804" cy="990600"/>
          </a:xfrm>
        </p:spPr>
        <p:txBody>
          <a:bodyPr anchor="t">
            <a:normAutofit/>
          </a:bodyPr>
          <a:lstStyle/>
          <a:p>
            <a:pPr>
              <a:spcBef>
                <a:spcPct val="20000"/>
              </a:spcBef>
              <a:buClr>
                <a:srgbClr val="B2D235"/>
              </a:buClr>
              <a:defRPr/>
            </a:pPr>
            <a:r>
              <a:rPr lang="fr-BE" dirty="0"/>
              <a:t>Incidents &amp; </a:t>
            </a:r>
            <a:r>
              <a:rPr lang="fr-BE" dirty="0" err="1"/>
              <a:t>Requests</a:t>
            </a:r>
            <a:r>
              <a:rPr lang="fr-BE" dirty="0"/>
              <a:t> per Project – ‘not </a:t>
            </a:r>
            <a:r>
              <a:rPr lang="fr-BE" dirty="0" err="1"/>
              <a:t>closed</a:t>
            </a:r>
            <a:r>
              <a:rPr lang="fr-BE" dirty="0"/>
              <a:t>’ state</a:t>
            </a:r>
            <a:br>
              <a:rPr lang="fr-BE" dirty="0"/>
            </a:br>
            <a:endParaRPr kumimoji="0" lang="en-BE" b="1" i="0" u="none" strike="noStrike" kern="1200" cap="none" spc="100" normalizeH="0" baseline="0" noProof="0" dirty="0">
              <a:ln>
                <a:noFill/>
              </a:ln>
              <a:effectLst/>
              <a:uLnTx/>
              <a:uFillTx/>
            </a:endParaRPr>
          </a:p>
        </p:txBody>
      </p:sp>
    </p:spTree>
    <p:extLst>
      <p:ext uri="{BB962C8B-B14F-4D97-AF65-F5344CB8AC3E}">
        <p14:creationId xmlns:p14="http://schemas.microsoft.com/office/powerpoint/2010/main" val="4294483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Architecture  2.5</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9552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4D12-C6E0-BCE2-DABE-FD0C47E14CDF}"/>
              </a:ext>
            </a:extLst>
          </p:cNvPr>
          <p:cNvSpPr>
            <a:spLocks noGrp="1"/>
          </p:cNvSpPr>
          <p:nvPr>
            <p:ph type="title"/>
          </p:nvPr>
        </p:nvSpPr>
        <p:spPr/>
        <p:txBody>
          <a:bodyPr/>
          <a:lstStyle/>
          <a:p>
            <a:r>
              <a:rPr lang="en-US" dirty="0"/>
              <a:t>ABOUT: Architecture 2.5</a:t>
            </a:r>
          </a:p>
        </p:txBody>
      </p:sp>
      <p:sp>
        <p:nvSpPr>
          <p:cNvPr id="3" name="Content Placeholder 2">
            <a:extLst>
              <a:ext uri="{FF2B5EF4-FFF2-40B4-BE49-F238E27FC236}">
                <a16:creationId xmlns:a16="http://schemas.microsoft.com/office/drawing/2014/main" id="{5310AD0A-8AD2-B14E-0E44-2BECB747BB62}"/>
              </a:ext>
            </a:extLst>
          </p:cNvPr>
          <p:cNvSpPr>
            <a:spLocks noGrp="1"/>
          </p:cNvSpPr>
          <p:nvPr>
            <p:ph sz="half" idx="12"/>
          </p:nvPr>
        </p:nvSpPr>
        <p:spPr/>
        <p:txBody>
          <a:bodyPr>
            <a:normAutofit fontScale="92500"/>
          </a:bodyPr>
          <a:lstStyle/>
          <a:p>
            <a:r>
              <a:rPr lang="en-GB" b="0" i="0" dirty="0">
                <a:solidFill>
                  <a:srgbClr val="000000"/>
                </a:solidFill>
                <a:effectLst/>
                <a:latin typeface="wf_segoe-ui_normal"/>
              </a:rPr>
              <a:t>Identifying bottlenecks is becoming increasingly more difficult as application software becomes more and more complex.</a:t>
            </a:r>
          </a:p>
          <a:p>
            <a:endParaRPr lang="en-GB" b="0" dirty="0">
              <a:solidFill>
                <a:srgbClr val="000000"/>
              </a:solidFill>
              <a:latin typeface="wf_segoe-ui_normal"/>
            </a:endParaRPr>
          </a:p>
          <a:p>
            <a:r>
              <a:rPr lang="en-GB" b="0" i="0" dirty="0">
                <a:solidFill>
                  <a:srgbClr val="000000"/>
                </a:solidFill>
                <a:effectLst/>
                <a:latin typeface="wf_segoe-ui_normal"/>
              </a:rPr>
              <a:t>It limits the system’s overall capability, leading to problems such as increased downtime, long load times, and high levels of end-user frustration. </a:t>
            </a:r>
            <a:endParaRPr lang="en-GB" b="0" dirty="0">
              <a:solidFill>
                <a:srgbClr val="000000"/>
              </a:solidFill>
              <a:latin typeface="wf_segoe-ui_normal"/>
            </a:endParaRPr>
          </a:p>
          <a:p>
            <a:endParaRPr lang="en-GB" b="0" dirty="0">
              <a:solidFill>
                <a:srgbClr val="000000"/>
              </a:solidFill>
              <a:latin typeface="wf_segoe-ui_normal"/>
            </a:endParaRPr>
          </a:p>
          <a:p>
            <a:r>
              <a:rPr lang="en-GB" b="0" i="0" dirty="0">
                <a:solidFill>
                  <a:srgbClr val="000000"/>
                </a:solidFill>
                <a:effectLst/>
                <a:latin typeface="wf_segoe-ui_normal"/>
              </a:rPr>
              <a:t>A2.5’s focus has been to increase performance and reduce technical overhead in order to provide the end-user with a better experience. </a:t>
            </a:r>
          </a:p>
          <a:p>
            <a:endParaRPr lang="en-GB" b="0" i="0" dirty="0">
              <a:solidFill>
                <a:srgbClr val="000000"/>
              </a:solidFill>
              <a:effectLst/>
              <a:latin typeface="wf_segoe-ui_normal"/>
            </a:endParaRPr>
          </a:p>
        </p:txBody>
      </p:sp>
      <p:sp>
        <p:nvSpPr>
          <p:cNvPr id="4" name="Content Placeholder 3">
            <a:extLst>
              <a:ext uri="{FF2B5EF4-FFF2-40B4-BE49-F238E27FC236}">
                <a16:creationId xmlns:a16="http://schemas.microsoft.com/office/drawing/2014/main" id="{395751FF-5938-10FD-252B-800DD4747AB3}"/>
              </a:ext>
            </a:extLst>
          </p:cNvPr>
          <p:cNvSpPr>
            <a:spLocks noGrp="1"/>
          </p:cNvSpPr>
          <p:nvPr>
            <p:ph sz="half" idx="13"/>
          </p:nvPr>
        </p:nvSpPr>
        <p:spPr/>
        <p:txBody>
          <a:bodyPr/>
          <a:lstStyle/>
          <a:p>
            <a:r>
              <a:rPr lang="en-US" dirty="0"/>
              <a:t>Summary:</a:t>
            </a:r>
          </a:p>
          <a:p>
            <a:endParaRPr lang="en-US" dirty="0"/>
          </a:p>
          <a:p>
            <a:pPr marL="342900" indent="-342900">
              <a:buFont typeface="Arial" panose="020B0604020202020204" pitchFamily="34" charset="0"/>
              <a:buChar char="•"/>
            </a:pPr>
            <a:r>
              <a:rPr lang="en-US" dirty="0"/>
              <a:t>Reduce Application Bottlenecks</a:t>
            </a:r>
          </a:p>
          <a:p>
            <a:pPr marL="342900" indent="-342900">
              <a:buFont typeface="Arial" panose="020B0604020202020204" pitchFamily="34" charset="0"/>
              <a:buChar char="•"/>
            </a:pPr>
            <a:r>
              <a:rPr lang="en-US" dirty="0"/>
              <a:t>Increase HD4DP2 Performance</a:t>
            </a:r>
          </a:p>
          <a:p>
            <a:pPr marL="342900" indent="-342900">
              <a:buFont typeface="Arial" panose="020B0604020202020204" pitchFamily="34" charset="0"/>
              <a:buChar char="•"/>
            </a:pPr>
            <a:r>
              <a:rPr lang="en-US" dirty="0"/>
              <a:t>Provide Better User Experience</a:t>
            </a:r>
          </a:p>
        </p:txBody>
      </p:sp>
      <p:sp>
        <p:nvSpPr>
          <p:cNvPr id="10" name="Content Placeholder 8">
            <a:extLst>
              <a:ext uri="{FF2B5EF4-FFF2-40B4-BE49-F238E27FC236}">
                <a16:creationId xmlns:a16="http://schemas.microsoft.com/office/drawing/2014/main" id="{B2702A7F-C0A9-7B52-2AB7-7CCCEEF962B0}"/>
              </a:ext>
            </a:extLst>
          </p:cNvPr>
          <p:cNvSpPr txBox="1">
            <a:spLocks/>
          </p:cNvSpPr>
          <p:nvPr/>
        </p:nvSpPr>
        <p:spPr>
          <a:xfrm>
            <a:off x="6095999" y="1689080"/>
            <a:ext cx="5556250" cy="3854469"/>
          </a:xfrm>
          <a:prstGeom prst="rect">
            <a:avLst/>
          </a:prstGeom>
        </p:spPr>
        <p:txBody>
          <a:bodyPr vert="horz" lIns="91440" tIns="45720" rIns="91440" bIns="45720" rtlCol="0">
            <a:normAutofit/>
          </a:bodyPr>
          <a:lstStyle>
            <a:lvl1pPr marL="0" indent="0" algn="l" defTabSz="457200" rtl="0" eaLnBrk="1" latinLnBrk="0" hangingPunct="1">
              <a:lnSpc>
                <a:spcPts val="2750"/>
              </a:lnSpc>
              <a:spcBef>
                <a:spcPct val="20000"/>
              </a:spcBef>
              <a:buClr>
                <a:schemeClr val="accent2"/>
              </a:buClr>
              <a:buFontTx/>
              <a:buNone/>
              <a:defRPr sz="2000" b="0" kern="1200" spc="30" baseline="0">
                <a:solidFill>
                  <a:schemeClr val="tx2"/>
                </a:solidFill>
                <a:latin typeface="Arial" panose="020B0604020202020204"/>
                <a:ea typeface="+mn-ea"/>
                <a:cs typeface="Arial" panose="020B0604020202020204"/>
              </a:defRPr>
            </a:lvl1pPr>
            <a:lvl2pPr marL="360045" indent="-179705" algn="l" defTabSz="541655" rtl="0" eaLnBrk="1" latinLnBrk="0" hangingPunct="1">
              <a:spcBef>
                <a:spcPct val="20000"/>
              </a:spcBef>
              <a:buClr>
                <a:schemeClr val="accent2"/>
              </a:buClr>
              <a:buFont typeface="Arial" panose="020B0604020202020204"/>
              <a:buChar char="•"/>
              <a:defRPr sz="2000" kern="1200">
                <a:solidFill>
                  <a:srgbClr val="58595B"/>
                </a:solidFill>
                <a:latin typeface="Arial" panose="020B0604020202020204"/>
                <a:ea typeface="+mn-ea"/>
                <a:cs typeface="Arial" panose="020B0604020202020204"/>
              </a:defRPr>
            </a:lvl2pPr>
            <a:lvl3pPr marL="539750" indent="-179705" algn="l" defTabSz="457200" rtl="0" eaLnBrk="1" latinLnBrk="0" hangingPunct="1">
              <a:spcBef>
                <a:spcPct val="20000"/>
              </a:spcBef>
              <a:buClr>
                <a:schemeClr val="accent2"/>
              </a:buClr>
              <a:buFont typeface="Arial" panose="020B0604020202020204" pitchFamily="34" charset="0"/>
              <a:buChar char="•"/>
              <a:defRPr sz="1800" kern="1200">
                <a:solidFill>
                  <a:srgbClr val="58595B"/>
                </a:solidFill>
                <a:latin typeface="Arial" panose="020B0604020202020204"/>
                <a:ea typeface="+mn-ea"/>
                <a:cs typeface="Arial" panose="020B0604020202020204"/>
              </a:defRPr>
            </a:lvl3pPr>
            <a:lvl4pPr marL="720090" indent="-179705" algn="l" defTabSz="457200" rtl="0" eaLnBrk="1" latinLnBrk="0" hangingPunct="1">
              <a:spcBef>
                <a:spcPct val="20000"/>
              </a:spcBef>
              <a:buClr>
                <a:schemeClr val="accent2"/>
              </a:buClr>
              <a:buFont typeface="Arial" panose="020B0604020202020204"/>
              <a:buChar char="•"/>
              <a:defRPr sz="1600" kern="1200">
                <a:solidFill>
                  <a:srgbClr val="58595B"/>
                </a:solidFill>
                <a:latin typeface="Arial" panose="020B0604020202020204"/>
                <a:ea typeface="+mn-ea"/>
                <a:cs typeface="Arial" panose="020B0604020202020204"/>
              </a:defRPr>
            </a:lvl4pPr>
            <a:lvl5pPr marL="899795" indent="-179705" algn="l" defTabSz="457200" rtl="0" eaLnBrk="1" latinLnBrk="0" hangingPunct="1">
              <a:spcBef>
                <a:spcPct val="20000"/>
              </a:spcBef>
              <a:buClr>
                <a:schemeClr val="accent2"/>
              </a:buClr>
              <a:buFont typeface="Arial" panose="020B0604020202020204"/>
              <a:buChar char="•"/>
              <a:defRPr sz="1600" kern="1200">
                <a:solidFill>
                  <a:srgbClr val="58595B"/>
                </a:solidFill>
                <a:latin typeface="Arial" panose="020B0604020202020204"/>
                <a:ea typeface="+mn-ea"/>
                <a:cs typeface="Arial" panose="020B0604020202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endParaRPr lang="en-US" dirty="0"/>
          </a:p>
        </p:txBody>
      </p:sp>
      <p:pic>
        <p:nvPicPr>
          <p:cNvPr id="17" name="Picture 16">
            <a:extLst>
              <a:ext uri="{FF2B5EF4-FFF2-40B4-BE49-F238E27FC236}">
                <a16:creationId xmlns:a16="http://schemas.microsoft.com/office/drawing/2014/main" id="{5FE56323-5B64-D2DC-9CB1-0EEABC8696D5}"/>
              </a:ext>
            </a:extLst>
          </p:cNvPr>
          <p:cNvPicPr>
            <a:picLocks noChangeAspect="1"/>
          </p:cNvPicPr>
          <p:nvPr/>
        </p:nvPicPr>
        <p:blipFill>
          <a:blip r:embed="rId2"/>
          <a:stretch>
            <a:fillRect/>
          </a:stretch>
        </p:blipFill>
        <p:spPr>
          <a:xfrm>
            <a:off x="6646237" y="3801570"/>
            <a:ext cx="2699562" cy="2699562"/>
          </a:xfrm>
          <a:prstGeom prst="rect">
            <a:avLst/>
          </a:prstGeom>
        </p:spPr>
      </p:pic>
    </p:spTree>
    <p:extLst>
      <p:ext uri="{BB962C8B-B14F-4D97-AF65-F5344CB8AC3E}">
        <p14:creationId xmlns:p14="http://schemas.microsoft.com/office/powerpoint/2010/main" val="393528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23AAB6-C68D-EF3F-2CFC-78483A25479B}"/>
              </a:ext>
            </a:extLst>
          </p:cNvPr>
          <p:cNvSpPr>
            <a:spLocks noGrp="1"/>
          </p:cNvSpPr>
          <p:nvPr>
            <p:ph type="title"/>
          </p:nvPr>
        </p:nvSpPr>
        <p:spPr/>
        <p:txBody>
          <a:bodyPr/>
          <a:lstStyle/>
          <a:p>
            <a:r>
              <a:rPr lang="en-US" dirty="0"/>
              <a:t>ALL ARCHITECTURE 2.5 CODE CHANGES</a:t>
            </a:r>
          </a:p>
        </p:txBody>
      </p:sp>
      <p:sp>
        <p:nvSpPr>
          <p:cNvPr id="6" name="Content Placeholder 5">
            <a:extLst>
              <a:ext uri="{FF2B5EF4-FFF2-40B4-BE49-F238E27FC236}">
                <a16:creationId xmlns:a16="http://schemas.microsoft.com/office/drawing/2014/main" id="{2FC46B97-BC23-1623-6F49-5F9268CCC015}"/>
              </a:ext>
            </a:extLst>
          </p:cNvPr>
          <p:cNvSpPr>
            <a:spLocks noGrp="1"/>
          </p:cNvSpPr>
          <p:nvPr>
            <p:ph idx="1"/>
          </p:nvPr>
        </p:nvSpPr>
        <p:spPr>
          <a:xfrm>
            <a:off x="368300" y="1638299"/>
            <a:ext cx="11442699" cy="4051301"/>
          </a:xfrm>
        </p:spPr>
        <p:txBody>
          <a:bodyPr>
            <a:normAutofit/>
          </a:bodyPr>
          <a:lstStyle/>
          <a:p>
            <a:pPr marL="457200" indent="-457200">
              <a:buFont typeface="+mj-lt"/>
              <a:buAutoNum type="arabicPeriod"/>
            </a:pPr>
            <a:r>
              <a:rPr lang="en-US" dirty="0"/>
              <a:t>GET Form.io Details &amp; Load Registrations to improve performance of the form submission</a:t>
            </a:r>
          </a:p>
          <a:p>
            <a:pPr marL="457200" indent="-457200">
              <a:buFont typeface="+mj-lt"/>
              <a:buAutoNum type="arabicPeriod"/>
            </a:pPr>
            <a:r>
              <a:rPr lang="en-US" dirty="0"/>
              <a:t>Changed the Validation of code lists to increase performance of the form submission</a:t>
            </a:r>
          </a:p>
          <a:p>
            <a:pPr marL="457200" indent="-457200">
              <a:buFont typeface="+mj-lt"/>
              <a:buAutoNum type="arabicPeriod"/>
            </a:pPr>
            <a:r>
              <a:rPr lang="en-US" dirty="0"/>
              <a:t>Get Author Group Service improvements and fixes for GET Author group to fix permissions</a:t>
            </a:r>
          </a:p>
          <a:p>
            <a:pPr marL="457200" indent="-457200">
              <a:buFont typeface="+mj-lt"/>
              <a:buAutoNum type="arabicPeriod"/>
            </a:pPr>
            <a:r>
              <a:rPr lang="en-US" dirty="0"/>
              <a:t>Redesign of CSV Uploader to remove the translations to code IDs to improve performance </a:t>
            </a:r>
          </a:p>
          <a:p>
            <a:pPr marL="457200" indent="-457200">
              <a:buFont typeface="+mj-lt"/>
              <a:buAutoNum type="arabicPeriod"/>
            </a:pPr>
            <a:r>
              <a:rPr lang="en-US" dirty="0"/>
              <a:t>NIPPIN </a:t>
            </a:r>
            <a:r>
              <a:rPr lang="en-US" dirty="0" err="1"/>
              <a:t>billingcode</a:t>
            </a:r>
            <a:r>
              <a:rPr lang="en-US" dirty="0"/>
              <a:t> lookup is processed in MDM now to support the </a:t>
            </a:r>
            <a:r>
              <a:rPr lang="en-US" dirty="0" err="1"/>
              <a:t>MyCareNet</a:t>
            </a:r>
            <a:r>
              <a:rPr lang="en-US" dirty="0"/>
              <a:t> Codes</a:t>
            </a:r>
          </a:p>
          <a:p>
            <a:pPr marL="457200" indent="-457200">
              <a:buFont typeface="+mj-lt"/>
              <a:buAutoNum type="arabicPeriod"/>
            </a:pPr>
            <a:r>
              <a:rPr lang="en-US" dirty="0"/>
              <a:t>NIPPIN backlog reprocessing to reprocess the incorrect </a:t>
            </a:r>
            <a:r>
              <a:rPr lang="en-US" dirty="0" err="1"/>
              <a:t>MyCareNet</a:t>
            </a:r>
            <a:r>
              <a:rPr lang="en-US" dirty="0"/>
              <a:t> Messages</a:t>
            </a:r>
          </a:p>
          <a:p>
            <a:pPr marL="457200" indent="-457200">
              <a:buFont typeface="+mj-lt"/>
              <a:buAutoNum type="arabicPeriod"/>
            </a:pPr>
            <a:endParaRPr lang="en-US" dirty="0"/>
          </a:p>
        </p:txBody>
      </p:sp>
    </p:spTree>
    <p:extLst>
      <p:ext uri="{BB962C8B-B14F-4D97-AF65-F5344CB8AC3E}">
        <p14:creationId xmlns:p14="http://schemas.microsoft.com/office/powerpoint/2010/main" val="297491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8D40-9D9C-363B-79B8-33FF16F79D43}"/>
              </a:ext>
            </a:extLst>
          </p:cNvPr>
          <p:cNvSpPr>
            <a:spLocks noGrp="1"/>
          </p:cNvSpPr>
          <p:nvPr>
            <p:ph type="title"/>
          </p:nvPr>
        </p:nvSpPr>
        <p:spPr/>
        <p:txBody>
          <a:bodyPr/>
          <a:lstStyle/>
          <a:p>
            <a:r>
              <a:rPr lang="en-US" dirty="0"/>
              <a:t>CODE CHANGE PERFORMANCE EXAMPLES </a:t>
            </a:r>
          </a:p>
        </p:txBody>
      </p:sp>
      <p:sp>
        <p:nvSpPr>
          <p:cNvPr id="4" name="Rectangle 3">
            <a:extLst>
              <a:ext uri="{FF2B5EF4-FFF2-40B4-BE49-F238E27FC236}">
                <a16:creationId xmlns:a16="http://schemas.microsoft.com/office/drawing/2014/main" id="{209D7A13-235F-783C-F2B2-84F9E7752CFD}"/>
              </a:ext>
            </a:extLst>
          </p:cNvPr>
          <p:cNvSpPr/>
          <p:nvPr/>
        </p:nvSpPr>
        <p:spPr>
          <a:xfrm>
            <a:off x="325940" y="1985352"/>
            <a:ext cx="3621746" cy="99060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a:p>
            <a:pPr algn="ctr"/>
            <a:r>
              <a:rPr lang="en-GB" sz="1600" dirty="0">
                <a:latin typeface="+mn-lt"/>
              </a:rPr>
              <a:t>Service Response time was too </a:t>
            </a:r>
            <a:r>
              <a:rPr lang="en-GB" sz="1600" dirty="0"/>
              <a:t>high and impact the user experience</a:t>
            </a:r>
            <a:r>
              <a:rPr lang="en-GB" sz="1600" dirty="0">
                <a:latin typeface="+mn-lt"/>
              </a:rPr>
              <a:t> </a:t>
            </a:r>
            <a:endParaRPr lang="en-GB" sz="1600" dirty="0">
              <a:effectLst/>
              <a:latin typeface="+mn-lt"/>
            </a:endParaRPr>
          </a:p>
          <a:p>
            <a:pPr algn="ctr"/>
            <a:endParaRPr lang="en-GB" sz="1400" dirty="0">
              <a:solidFill>
                <a:schemeClr val="bg1"/>
              </a:solidFill>
            </a:endParaRPr>
          </a:p>
        </p:txBody>
      </p:sp>
      <p:sp>
        <p:nvSpPr>
          <p:cNvPr id="5" name="Rectangle 4">
            <a:extLst>
              <a:ext uri="{FF2B5EF4-FFF2-40B4-BE49-F238E27FC236}">
                <a16:creationId xmlns:a16="http://schemas.microsoft.com/office/drawing/2014/main" id="{A2F29D1C-55D5-CFF8-63C6-C2D7182CC60D}"/>
              </a:ext>
            </a:extLst>
          </p:cNvPr>
          <p:cNvSpPr/>
          <p:nvPr/>
        </p:nvSpPr>
        <p:spPr>
          <a:xfrm>
            <a:off x="4227924" y="1985351"/>
            <a:ext cx="3736151" cy="9906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200" dirty="0">
                <a:solidFill>
                  <a:schemeClr val="tx1"/>
                </a:solidFill>
              </a:rPr>
              <a:t>Remove unnecessary service calls to reduce response times. </a:t>
            </a:r>
          </a:p>
          <a:p>
            <a:pPr marL="285750" indent="-285750">
              <a:buFont typeface="Arial" panose="020B0604020202020204" pitchFamily="34" charset="0"/>
              <a:buChar char="•"/>
            </a:pPr>
            <a:r>
              <a:rPr lang="en-GB" sz="1200" dirty="0">
                <a:solidFill>
                  <a:schemeClr val="tx1"/>
                </a:solidFill>
              </a:rPr>
              <a:t>The calls to "</a:t>
            </a:r>
            <a:r>
              <a:rPr lang="en-GB" sz="1200" dirty="0" err="1">
                <a:solidFill>
                  <a:schemeClr val="tx1"/>
                </a:solidFill>
              </a:rPr>
              <a:t>getFormDetails</a:t>
            </a:r>
            <a:r>
              <a:rPr lang="en-GB" sz="1200" dirty="0">
                <a:solidFill>
                  <a:schemeClr val="tx1"/>
                </a:solidFill>
              </a:rPr>
              <a:t>" and "</a:t>
            </a:r>
            <a:r>
              <a:rPr lang="en-GB" sz="1200" dirty="0" err="1">
                <a:solidFill>
                  <a:schemeClr val="tx1"/>
                </a:solidFill>
              </a:rPr>
              <a:t>loadRegistration</a:t>
            </a:r>
            <a:r>
              <a:rPr lang="en-GB" sz="1200" dirty="0">
                <a:solidFill>
                  <a:schemeClr val="tx1"/>
                </a:solidFill>
              </a:rPr>
              <a:t>" where replace by one single call to "</a:t>
            </a:r>
            <a:r>
              <a:rPr lang="en-GB" sz="1200" dirty="0" err="1">
                <a:solidFill>
                  <a:schemeClr val="tx1"/>
                </a:solidFill>
              </a:rPr>
              <a:t>getProject</a:t>
            </a:r>
            <a:r>
              <a:rPr lang="en-GB" sz="1200" dirty="0">
                <a:solidFill>
                  <a:schemeClr val="tx1"/>
                </a:solidFill>
              </a:rPr>
              <a:t>" in the </a:t>
            </a:r>
            <a:r>
              <a:rPr lang="en-GB" sz="1200" dirty="0" err="1">
                <a:solidFill>
                  <a:schemeClr val="tx1"/>
                </a:solidFill>
              </a:rPr>
              <a:t>FormIO</a:t>
            </a:r>
            <a:r>
              <a:rPr lang="en-GB" sz="1200" dirty="0">
                <a:solidFill>
                  <a:schemeClr val="tx1"/>
                </a:solidFill>
              </a:rPr>
              <a:t> service. </a:t>
            </a:r>
          </a:p>
        </p:txBody>
      </p:sp>
      <p:sp>
        <p:nvSpPr>
          <p:cNvPr id="6" name="Rectangle 5">
            <a:extLst>
              <a:ext uri="{FF2B5EF4-FFF2-40B4-BE49-F238E27FC236}">
                <a16:creationId xmlns:a16="http://schemas.microsoft.com/office/drawing/2014/main" id="{59C5A614-49C0-71E9-A98C-4FE3157E2090}"/>
              </a:ext>
            </a:extLst>
          </p:cNvPr>
          <p:cNvSpPr/>
          <p:nvPr/>
        </p:nvSpPr>
        <p:spPr>
          <a:xfrm>
            <a:off x="8189253" y="1985351"/>
            <a:ext cx="3621746" cy="990600"/>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200" dirty="0">
                <a:solidFill>
                  <a:schemeClr val="tx1"/>
                </a:solidFill>
                <a:effectLst/>
                <a:latin typeface="+mn-lt"/>
              </a:rPr>
              <a:t>This reduced the time from 0.608625 seconds to 0.176846 seconds, contributing to a larger reduction in the total request time of the form submission. In some tests we managed to achieve reductions of up to 300% </a:t>
            </a:r>
            <a:endParaRPr lang="en-GB" sz="1200" b="1" dirty="0">
              <a:solidFill>
                <a:schemeClr val="tx1"/>
              </a:solidFill>
            </a:endParaRPr>
          </a:p>
        </p:txBody>
      </p:sp>
      <p:sp>
        <p:nvSpPr>
          <p:cNvPr id="7" name="TextBox 6">
            <a:extLst>
              <a:ext uri="{FF2B5EF4-FFF2-40B4-BE49-F238E27FC236}">
                <a16:creationId xmlns:a16="http://schemas.microsoft.com/office/drawing/2014/main" id="{3991C780-8D7E-34DF-8C52-82A3F00C0B3D}"/>
              </a:ext>
            </a:extLst>
          </p:cNvPr>
          <p:cNvSpPr txBox="1"/>
          <p:nvPr/>
        </p:nvSpPr>
        <p:spPr>
          <a:xfrm>
            <a:off x="4730261" y="1373804"/>
            <a:ext cx="2731478" cy="338554"/>
          </a:xfrm>
          <a:prstGeom prst="rect">
            <a:avLst/>
          </a:prstGeom>
          <a:noFill/>
        </p:spPr>
        <p:txBody>
          <a:bodyPr wrap="square">
            <a:spAutoFit/>
          </a:bodyPr>
          <a:lstStyle/>
          <a:p>
            <a:pPr algn="ctr"/>
            <a:r>
              <a:rPr lang="en-GB" sz="1600" b="1" dirty="0">
                <a:solidFill>
                  <a:schemeClr val="tx1"/>
                </a:solidFill>
              </a:rPr>
              <a:t>SOLUTION</a:t>
            </a:r>
          </a:p>
        </p:txBody>
      </p:sp>
      <p:sp>
        <p:nvSpPr>
          <p:cNvPr id="8" name="TextBox 7">
            <a:extLst>
              <a:ext uri="{FF2B5EF4-FFF2-40B4-BE49-F238E27FC236}">
                <a16:creationId xmlns:a16="http://schemas.microsoft.com/office/drawing/2014/main" id="{97D147FC-FB14-0B09-B01E-58BCA7D27A72}"/>
              </a:ext>
            </a:extLst>
          </p:cNvPr>
          <p:cNvSpPr txBox="1"/>
          <p:nvPr/>
        </p:nvSpPr>
        <p:spPr>
          <a:xfrm>
            <a:off x="771074" y="1373804"/>
            <a:ext cx="2731478" cy="338554"/>
          </a:xfrm>
          <a:prstGeom prst="rect">
            <a:avLst/>
          </a:prstGeom>
          <a:noFill/>
        </p:spPr>
        <p:txBody>
          <a:bodyPr wrap="square">
            <a:spAutoFit/>
          </a:bodyPr>
          <a:lstStyle/>
          <a:p>
            <a:pPr algn="ctr"/>
            <a:r>
              <a:rPr lang="en-GB" sz="1600" b="1" dirty="0">
                <a:solidFill>
                  <a:schemeClr val="tx1"/>
                </a:solidFill>
              </a:rPr>
              <a:t>PROBLEM STATEMENT</a:t>
            </a:r>
          </a:p>
        </p:txBody>
      </p:sp>
      <p:sp>
        <p:nvSpPr>
          <p:cNvPr id="9" name="TextBox 8">
            <a:extLst>
              <a:ext uri="{FF2B5EF4-FFF2-40B4-BE49-F238E27FC236}">
                <a16:creationId xmlns:a16="http://schemas.microsoft.com/office/drawing/2014/main" id="{E36D8FF8-63A8-D6B3-9FB2-5AF13EA2B40C}"/>
              </a:ext>
            </a:extLst>
          </p:cNvPr>
          <p:cNvSpPr txBox="1"/>
          <p:nvPr/>
        </p:nvSpPr>
        <p:spPr>
          <a:xfrm>
            <a:off x="8634387" y="1377180"/>
            <a:ext cx="2731478" cy="338554"/>
          </a:xfrm>
          <a:prstGeom prst="rect">
            <a:avLst/>
          </a:prstGeom>
          <a:noFill/>
        </p:spPr>
        <p:txBody>
          <a:bodyPr wrap="square">
            <a:spAutoFit/>
          </a:bodyPr>
          <a:lstStyle/>
          <a:p>
            <a:pPr algn="ctr"/>
            <a:r>
              <a:rPr lang="en-GB" sz="1600" b="1" dirty="0">
                <a:solidFill>
                  <a:schemeClr val="tx1"/>
                </a:solidFill>
              </a:rPr>
              <a:t>RESULT</a:t>
            </a:r>
          </a:p>
        </p:txBody>
      </p:sp>
      <p:sp>
        <p:nvSpPr>
          <p:cNvPr id="12" name="Rectangle 11">
            <a:extLst>
              <a:ext uri="{FF2B5EF4-FFF2-40B4-BE49-F238E27FC236}">
                <a16:creationId xmlns:a16="http://schemas.microsoft.com/office/drawing/2014/main" id="{12A1E3E9-3790-59EE-29F8-BE7FF1E0C7F0}"/>
              </a:ext>
            </a:extLst>
          </p:cNvPr>
          <p:cNvSpPr/>
          <p:nvPr/>
        </p:nvSpPr>
        <p:spPr>
          <a:xfrm>
            <a:off x="325940" y="3170603"/>
            <a:ext cx="3621746" cy="99060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a:p>
            <a:pPr algn="ctr"/>
            <a:r>
              <a:rPr lang="en-GB" sz="1600" dirty="0">
                <a:latin typeface="+mn-lt"/>
              </a:rPr>
              <a:t>Service Response time was too </a:t>
            </a:r>
            <a:r>
              <a:rPr lang="en-GB" sz="1600" dirty="0"/>
              <a:t>high and impact the user experience</a:t>
            </a:r>
            <a:r>
              <a:rPr lang="en-GB" sz="1600" dirty="0">
                <a:latin typeface="+mn-lt"/>
              </a:rPr>
              <a:t> </a:t>
            </a:r>
            <a:endParaRPr lang="en-GB" sz="1600" dirty="0">
              <a:effectLst/>
              <a:latin typeface="+mn-lt"/>
            </a:endParaRPr>
          </a:p>
          <a:p>
            <a:pPr algn="ctr"/>
            <a:endParaRPr lang="en-GB" sz="1400" dirty="0">
              <a:solidFill>
                <a:schemeClr val="bg1"/>
              </a:solidFill>
            </a:endParaRPr>
          </a:p>
        </p:txBody>
      </p:sp>
      <p:sp>
        <p:nvSpPr>
          <p:cNvPr id="13" name="Rectangle 12">
            <a:extLst>
              <a:ext uri="{FF2B5EF4-FFF2-40B4-BE49-F238E27FC236}">
                <a16:creationId xmlns:a16="http://schemas.microsoft.com/office/drawing/2014/main" id="{9EB379E8-C59B-4BDB-D753-0533D2DEE371}"/>
              </a:ext>
            </a:extLst>
          </p:cNvPr>
          <p:cNvSpPr/>
          <p:nvPr/>
        </p:nvSpPr>
        <p:spPr>
          <a:xfrm>
            <a:off x="4227924" y="3170602"/>
            <a:ext cx="3736151" cy="9906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200" dirty="0">
                <a:solidFill>
                  <a:schemeClr val="tx1"/>
                </a:solidFill>
              </a:rPr>
              <a:t>The validation of code lists in the submission of System-To-System and CSV Upload was processed one by one.</a:t>
            </a:r>
          </a:p>
          <a:p>
            <a:pPr algn="ctr"/>
            <a:endParaRPr lang="en-GB" sz="1600" b="1" dirty="0">
              <a:solidFill>
                <a:schemeClr val="tx1"/>
              </a:solidFill>
            </a:endParaRPr>
          </a:p>
        </p:txBody>
      </p:sp>
      <p:sp>
        <p:nvSpPr>
          <p:cNvPr id="14" name="Rectangle 13">
            <a:extLst>
              <a:ext uri="{FF2B5EF4-FFF2-40B4-BE49-F238E27FC236}">
                <a16:creationId xmlns:a16="http://schemas.microsoft.com/office/drawing/2014/main" id="{5D159AAB-1EDE-270E-557A-E427324B83F1}"/>
              </a:ext>
            </a:extLst>
          </p:cNvPr>
          <p:cNvSpPr/>
          <p:nvPr/>
        </p:nvSpPr>
        <p:spPr>
          <a:xfrm>
            <a:off x="8189253" y="3170602"/>
            <a:ext cx="3621746" cy="990600"/>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200" dirty="0">
                <a:solidFill>
                  <a:schemeClr val="tx1"/>
                </a:solidFill>
                <a:effectLst/>
                <a:latin typeface="+mn-lt"/>
              </a:rPr>
              <a:t>The validation time went from a linear time depending on the size of the form to a constant time with an average of 0.043356 seconds, regardless of form size. </a:t>
            </a:r>
            <a:endParaRPr lang="en-GB" sz="1400" b="1" dirty="0">
              <a:solidFill>
                <a:schemeClr val="tx1"/>
              </a:solidFill>
            </a:endParaRPr>
          </a:p>
        </p:txBody>
      </p:sp>
      <p:sp>
        <p:nvSpPr>
          <p:cNvPr id="15" name="Rectangle 14">
            <a:extLst>
              <a:ext uri="{FF2B5EF4-FFF2-40B4-BE49-F238E27FC236}">
                <a16:creationId xmlns:a16="http://schemas.microsoft.com/office/drawing/2014/main" id="{9F4B0643-F589-93F9-CEA4-FA7BFDD2C487}"/>
              </a:ext>
            </a:extLst>
          </p:cNvPr>
          <p:cNvSpPr/>
          <p:nvPr/>
        </p:nvSpPr>
        <p:spPr>
          <a:xfrm>
            <a:off x="325940" y="4355854"/>
            <a:ext cx="3621746" cy="99060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a:p>
            <a:pPr algn="ctr"/>
            <a:r>
              <a:rPr lang="en-GB" sz="1600" dirty="0">
                <a:latin typeface="+mn-lt"/>
              </a:rPr>
              <a:t>Language changes makes too many calls to the translation services </a:t>
            </a:r>
            <a:endParaRPr lang="en-GB" sz="1600" dirty="0">
              <a:effectLst/>
              <a:latin typeface="+mn-lt"/>
            </a:endParaRPr>
          </a:p>
          <a:p>
            <a:pPr algn="ctr"/>
            <a:endParaRPr lang="en-GB" sz="1400" dirty="0">
              <a:solidFill>
                <a:schemeClr val="bg1"/>
              </a:solidFill>
            </a:endParaRPr>
          </a:p>
        </p:txBody>
      </p:sp>
      <p:sp>
        <p:nvSpPr>
          <p:cNvPr id="16" name="Rectangle 15">
            <a:extLst>
              <a:ext uri="{FF2B5EF4-FFF2-40B4-BE49-F238E27FC236}">
                <a16:creationId xmlns:a16="http://schemas.microsoft.com/office/drawing/2014/main" id="{E7C80AF6-526C-3F86-4400-0E3D8DB1DDF0}"/>
              </a:ext>
            </a:extLst>
          </p:cNvPr>
          <p:cNvSpPr/>
          <p:nvPr/>
        </p:nvSpPr>
        <p:spPr>
          <a:xfrm>
            <a:off x="4227924" y="4355853"/>
            <a:ext cx="3736151" cy="9906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a:solidFill>
                  <a:schemeClr val="tx1"/>
                </a:solidFill>
              </a:rPr>
              <a:t>Save complete objects in the database thus removing the need of calling the translation services</a:t>
            </a:r>
            <a:endParaRPr lang="en-GB" sz="1200" b="1" dirty="0">
              <a:solidFill>
                <a:schemeClr val="tx1"/>
              </a:solidFill>
            </a:endParaRPr>
          </a:p>
        </p:txBody>
      </p:sp>
      <p:sp>
        <p:nvSpPr>
          <p:cNvPr id="17" name="Rectangle 16">
            <a:extLst>
              <a:ext uri="{FF2B5EF4-FFF2-40B4-BE49-F238E27FC236}">
                <a16:creationId xmlns:a16="http://schemas.microsoft.com/office/drawing/2014/main" id="{D7F61007-F661-DEEE-5D91-394AA4652314}"/>
              </a:ext>
            </a:extLst>
          </p:cNvPr>
          <p:cNvSpPr/>
          <p:nvPr/>
        </p:nvSpPr>
        <p:spPr>
          <a:xfrm>
            <a:off x="8189253" y="4355853"/>
            <a:ext cx="3621746" cy="990600"/>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sz="1200" dirty="0">
                <a:solidFill>
                  <a:schemeClr val="tx1"/>
                </a:solidFill>
              </a:rPr>
              <a:t>Increased performance when opening a form and changing a language</a:t>
            </a:r>
          </a:p>
          <a:p>
            <a:pPr algn="ctr"/>
            <a:endParaRPr lang="en-GB" sz="1400" b="1" dirty="0">
              <a:solidFill>
                <a:schemeClr val="tx1"/>
              </a:solidFill>
            </a:endParaRPr>
          </a:p>
          <a:p>
            <a:pPr algn="ctr"/>
            <a:endParaRPr lang="en-GB" sz="1600" b="1" dirty="0">
              <a:solidFill>
                <a:schemeClr val="tx1"/>
              </a:solidFill>
            </a:endParaRPr>
          </a:p>
        </p:txBody>
      </p:sp>
    </p:spTree>
    <p:extLst>
      <p:ext uri="{BB962C8B-B14F-4D97-AF65-F5344CB8AC3E}">
        <p14:creationId xmlns:p14="http://schemas.microsoft.com/office/powerpoint/2010/main" val="70914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979C-8C2D-B161-2675-0D58605B8851}"/>
              </a:ext>
            </a:extLst>
          </p:cNvPr>
          <p:cNvSpPr>
            <a:spLocks noGrp="1"/>
          </p:cNvSpPr>
          <p:nvPr>
            <p:ph type="title"/>
          </p:nvPr>
        </p:nvSpPr>
        <p:spPr/>
        <p:txBody>
          <a:bodyPr/>
          <a:lstStyle/>
          <a:p>
            <a:r>
              <a:rPr lang="en-US" dirty="0"/>
              <a:t>HD4DP2 FEATURE CHANGE (SYSTEM 2 SYSTEM)</a:t>
            </a:r>
          </a:p>
        </p:txBody>
      </p:sp>
      <p:sp>
        <p:nvSpPr>
          <p:cNvPr id="3" name="Content Placeholder 2">
            <a:extLst>
              <a:ext uri="{FF2B5EF4-FFF2-40B4-BE49-F238E27FC236}">
                <a16:creationId xmlns:a16="http://schemas.microsoft.com/office/drawing/2014/main" id="{6E8BDC2D-AF23-2B40-DA70-2644FC02472C}"/>
              </a:ext>
            </a:extLst>
          </p:cNvPr>
          <p:cNvSpPr>
            <a:spLocks noGrp="1"/>
          </p:cNvSpPr>
          <p:nvPr>
            <p:ph idx="1"/>
          </p:nvPr>
        </p:nvSpPr>
        <p:spPr>
          <a:xfrm>
            <a:off x="539751" y="1689081"/>
            <a:ext cx="3987800" cy="3854469"/>
          </a:xfrm>
        </p:spPr>
        <p:txBody>
          <a:bodyPr/>
          <a:lstStyle/>
          <a:p>
            <a:r>
              <a:rPr lang="en-US" b="1" dirty="0"/>
              <a:t>Simplification of system-to-system submission by sending code values instead of code IDs – like we have in CSV upload. </a:t>
            </a:r>
          </a:p>
          <a:p>
            <a:endParaRPr lang="en-US" dirty="0"/>
          </a:p>
          <a:p>
            <a:r>
              <a:rPr lang="en-US" dirty="0"/>
              <a:t>Developed to standardize the sending of forms, simplify the submission &amp; increase performance</a:t>
            </a:r>
          </a:p>
        </p:txBody>
      </p:sp>
      <p:sp>
        <p:nvSpPr>
          <p:cNvPr id="4" name="Content Placeholder 2">
            <a:extLst>
              <a:ext uri="{FF2B5EF4-FFF2-40B4-BE49-F238E27FC236}">
                <a16:creationId xmlns:a16="http://schemas.microsoft.com/office/drawing/2014/main" id="{D023FD56-8732-7A99-030F-393D978392EC}"/>
              </a:ext>
            </a:extLst>
          </p:cNvPr>
          <p:cNvSpPr txBox="1">
            <a:spLocks/>
          </p:cNvSpPr>
          <p:nvPr/>
        </p:nvSpPr>
        <p:spPr>
          <a:xfrm>
            <a:off x="4686300" y="1689081"/>
            <a:ext cx="6965949" cy="4914919"/>
          </a:xfrm>
          <a:prstGeom prst="rect">
            <a:avLst/>
          </a:prstGeom>
        </p:spPr>
        <p:txBody>
          <a:bodyPr vert="horz" lIns="91440" tIns="45720" rIns="91440" bIns="45720" rtlCol="0">
            <a:normAutofit fontScale="70000" lnSpcReduction="20000"/>
          </a:bodyPr>
          <a:lstStyle>
            <a:lvl1pPr marL="0" indent="0" algn="l" defTabSz="457200" rtl="0" eaLnBrk="1" latinLnBrk="0" hangingPunct="1">
              <a:lnSpc>
                <a:spcPts val="2750"/>
              </a:lnSpc>
              <a:spcBef>
                <a:spcPct val="20000"/>
              </a:spcBef>
              <a:buClr>
                <a:schemeClr val="accent2"/>
              </a:buClr>
              <a:buFontTx/>
              <a:buNone/>
              <a:defRPr sz="2000" b="0" kern="1200" spc="30" baseline="0">
                <a:solidFill>
                  <a:schemeClr val="tx2"/>
                </a:solidFill>
                <a:latin typeface="Arial" panose="020B0604020202020204"/>
                <a:ea typeface="+mn-ea"/>
                <a:cs typeface="Arial" panose="020B0604020202020204"/>
              </a:defRPr>
            </a:lvl1pPr>
            <a:lvl2pPr marL="360045" indent="-179705" algn="l" defTabSz="541655" rtl="0" eaLnBrk="1" latinLnBrk="0" hangingPunct="1">
              <a:spcBef>
                <a:spcPct val="20000"/>
              </a:spcBef>
              <a:buClr>
                <a:schemeClr val="accent2"/>
              </a:buClr>
              <a:buFont typeface="Arial" panose="020B0604020202020204"/>
              <a:buChar char="•"/>
              <a:defRPr sz="2000" kern="1200">
                <a:solidFill>
                  <a:srgbClr val="58595B"/>
                </a:solidFill>
                <a:latin typeface="Arial" panose="020B0604020202020204"/>
                <a:ea typeface="+mn-ea"/>
                <a:cs typeface="Arial" panose="020B0604020202020204"/>
              </a:defRPr>
            </a:lvl2pPr>
            <a:lvl3pPr marL="539750" indent="-179705" algn="l" defTabSz="457200" rtl="0" eaLnBrk="1" latinLnBrk="0" hangingPunct="1">
              <a:spcBef>
                <a:spcPct val="20000"/>
              </a:spcBef>
              <a:buClr>
                <a:schemeClr val="accent2"/>
              </a:buClr>
              <a:buFont typeface="Arial" panose="020B0604020202020204" pitchFamily="34" charset="0"/>
              <a:buChar char="•"/>
              <a:defRPr sz="1800" kern="1200">
                <a:solidFill>
                  <a:srgbClr val="58595B"/>
                </a:solidFill>
                <a:latin typeface="Arial" panose="020B0604020202020204"/>
                <a:ea typeface="+mn-ea"/>
                <a:cs typeface="Arial" panose="020B0604020202020204"/>
              </a:defRPr>
            </a:lvl3pPr>
            <a:lvl4pPr marL="720090" indent="-179705" algn="l" defTabSz="457200" rtl="0" eaLnBrk="1" latinLnBrk="0" hangingPunct="1">
              <a:spcBef>
                <a:spcPct val="20000"/>
              </a:spcBef>
              <a:buClr>
                <a:schemeClr val="accent2"/>
              </a:buClr>
              <a:buFont typeface="Arial" panose="020B0604020202020204"/>
              <a:buChar char="•"/>
              <a:defRPr sz="1600" kern="1200">
                <a:solidFill>
                  <a:srgbClr val="58595B"/>
                </a:solidFill>
                <a:latin typeface="Arial" panose="020B0604020202020204"/>
                <a:ea typeface="+mn-ea"/>
                <a:cs typeface="Arial" panose="020B0604020202020204"/>
              </a:defRPr>
            </a:lvl4pPr>
            <a:lvl5pPr marL="899795" indent="-179705" algn="l" defTabSz="457200" rtl="0" eaLnBrk="1" latinLnBrk="0" hangingPunct="1">
              <a:spcBef>
                <a:spcPct val="20000"/>
              </a:spcBef>
              <a:buClr>
                <a:schemeClr val="accent2"/>
              </a:buClr>
              <a:buFont typeface="Arial" panose="020B0604020202020204"/>
              <a:buChar char="•"/>
              <a:defRPr sz="1600" kern="1200">
                <a:solidFill>
                  <a:srgbClr val="58595B"/>
                </a:solidFill>
                <a:latin typeface="Arial" panose="020B0604020202020204"/>
                <a:ea typeface="+mn-ea"/>
                <a:cs typeface="Arial" panose="020B0604020202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The purpose of this change is to stop sending the code IDs in S2S and start sending the code values, as we have today in the CSV upload. </a:t>
            </a:r>
          </a:p>
          <a:p>
            <a:pPr marL="342900" indent="-342900">
              <a:buFont typeface="Arial" panose="020B0604020202020204" pitchFamily="34" charset="0"/>
              <a:buChar char="•"/>
            </a:pPr>
            <a:r>
              <a:rPr lang="en-GB" dirty="0"/>
              <a:t>The service will return the code value for a given ID through a single request per submission to the MDM.</a:t>
            </a:r>
            <a:endParaRPr lang="en-US" dirty="0"/>
          </a:p>
          <a:p>
            <a:endParaRPr lang="en-US" dirty="0"/>
          </a:p>
          <a:p>
            <a:r>
              <a:rPr lang="en-US" b="1" dirty="0"/>
              <a:t>To allow time for the data provider to map their applications we have created a new URL to the Architecture 2.5 environment to provide a place to test and validate.</a:t>
            </a:r>
          </a:p>
          <a:p>
            <a:endParaRPr lang="en-US" dirty="0"/>
          </a:p>
          <a:p>
            <a:r>
              <a:rPr lang="en-US" dirty="0"/>
              <a:t>Technical Documentation available: </a:t>
            </a:r>
            <a:r>
              <a:rPr lang="cs-CZ" b="0" i="0" u="sng" dirty="0">
                <a:solidFill>
                  <a:srgbClr val="64B4FA"/>
                </a:solidFill>
                <a:effectLst/>
                <a:latin typeface="Segoe UI" panose="020B0502040204020203" pitchFamily="34" charset="0"/>
              </a:rPr>
              <a:t>https://docs.healthdata.be/documentation/hd4dp-v2-health-data-data-providers/sending-code-values-instead-code-ids-s2s-requests</a:t>
            </a:r>
            <a:endParaRPr lang="en-US" dirty="0"/>
          </a:p>
        </p:txBody>
      </p:sp>
    </p:spTree>
    <p:extLst>
      <p:ext uri="{BB962C8B-B14F-4D97-AF65-F5344CB8AC3E}">
        <p14:creationId xmlns:p14="http://schemas.microsoft.com/office/powerpoint/2010/main" val="173817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EAM 3.0</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2484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4322510"/>
          </a:xfrm>
        </p:spPr>
        <p:txBody>
          <a:bodyPr vert="horz" lIns="91440" tIns="45720" rIns="91440" bIns="45720" rtlCol="0" anchor="t">
            <a:normAutofit fontScale="77500" lnSpcReduction="20000"/>
          </a:bodyPr>
          <a:lstStyle/>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cap="all" dirty="0">
                <a:solidFill>
                  <a:srgbClr val="FFFFFF"/>
                </a:solidFill>
                <a:latin typeface="+mn-lt"/>
                <a:cs typeface="+mn-cs"/>
              </a:rPr>
              <a:t>Q&amp;A </a:t>
            </a:r>
            <a:r>
              <a:rPr lang="fr-BE" sz="2400" cap="all" dirty="0" err="1">
                <a:solidFill>
                  <a:srgbClr val="FFFFFF"/>
                </a:solidFill>
                <a:latin typeface="+mn-lt"/>
                <a:cs typeface="+mn-cs"/>
              </a:rPr>
              <a:t>B</a:t>
            </a:r>
            <a:r>
              <a:rPr lang="fr-BE" sz="2400" dirty="0" err="1"/>
              <a:t>acklog</a:t>
            </a:r>
            <a:endParaRPr lang="fr-BE" sz="2400" dirty="0"/>
          </a:p>
          <a:p>
            <a:pPr marL="474300" indent="-457200" algn="l">
              <a:lnSpc>
                <a:spcPct val="100000"/>
              </a:lnSpc>
              <a:spcBef>
                <a:spcPts val="0"/>
              </a:spcBef>
              <a:spcAft>
                <a:spcPts val="600"/>
              </a:spcAft>
              <a:buFont typeface="Wingdings" panose="05000000000000000000" pitchFamily="2" charset="2"/>
              <a:buChar char="v"/>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dirty="0"/>
              <a:t>HD4DP2 </a:t>
            </a:r>
            <a:r>
              <a:rPr lang="fr-BE" sz="2400" dirty="0" err="1"/>
              <a:t>Metrics</a:t>
            </a:r>
            <a:endParaRPr lang="fr-BE" sz="2400" dirty="0"/>
          </a:p>
          <a:p>
            <a:pPr marL="474300" indent="-457200" algn="l">
              <a:lnSpc>
                <a:spcPct val="100000"/>
              </a:lnSpc>
              <a:spcBef>
                <a:spcPts val="0"/>
              </a:spcBef>
              <a:spcAft>
                <a:spcPts val="600"/>
              </a:spcAft>
              <a:buFont typeface="Wingdings" panose="05000000000000000000" pitchFamily="2" charset="2"/>
              <a:buChar char="v"/>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cap="none" spc="100" dirty="0"/>
              <a:t>Incidents Report</a:t>
            </a:r>
            <a:br>
              <a:rPr lang="fr-BE" sz="2400" cap="none" spc="100" dirty="0"/>
            </a:br>
            <a:endParaRPr lang="fr-BE" sz="2400" cap="none" spc="100" dirty="0"/>
          </a:p>
          <a:p>
            <a:pPr marL="474300" indent="-457200" algn="l">
              <a:lnSpc>
                <a:spcPct val="100000"/>
              </a:lnSpc>
              <a:spcBef>
                <a:spcPts val="0"/>
              </a:spcBef>
              <a:spcAft>
                <a:spcPts val="600"/>
              </a:spcAft>
              <a:buFont typeface="Wingdings" panose="05000000000000000000" pitchFamily="2" charset="2"/>
              <a:buChar char="v"/>
            </a:pPr>
            <a:r>
              <a:rPr lang="fr-BE" sz="2400" cap="none" spc="100" dirty="0"/>
              <a:t>Architecture 2.5</a:t>
            </a:r>
          </a:p>
          <a:p>
            <a:pPr marL="474300" indent="-457200" algn="l">
              <a:lnSpc>
                <a:spcPct val="100000"/>
              </a:lnSpc>
              <a:spcBef>
                <a:spcPts val="0"/>
              </a:spcBef>
              <a:spcAft>
                <a:spcPts val="600"/>
              </a:spcAft>
              <a:buFont typeface="Wingdings" panose="05000000000000000000" pitchFamily="2" charset="2"/>
              <a:buChar char="v"/>
            </a:pPr>
            <a:endParaRPr lang="fr-BE" sz="2400" dirty="0"/>
          </a:p>
          <a:p>
            <a:pPr marL="474300" indent="-457200" algn="l">
              <a:lnSpc>
                <a:spcPct val="100000"/>
              </a:lnSpc>
              <a:spcBef>
                <a:spcPts val="0"/>
              </a:spcBef>
              <a:spcAft>
                <a:spcPts val="600"/>
              </a:spcAft>
              <a:buFont typeface="Wingdings" panose="05000000000000000000" pitchFamily="2" charset="2"/>
              <a:buChar char="v"/>
            </a:pPr>
            <a:r>
              <a:rPr lang="fr-BE" sz="2400" dirty="0"/>
              <a:t>EAM 3.0</a:t>
            </a:r>
          </a:p>
          <a:p>
            <a:pPr marL="474300" indent="-457200" algn="l">
              <a:lnSpc>
                <a:spcPct val="100000"/>
              </a:lnSpc>
              <a:spcBef>
                <a:spcPts val="0"/>
              </a:spcBef>
              <a:spcAft>
                <a:spcPts val="600"/>
              </a:spcAft>
              <a:buFont typeface="Wingdings" panose="05000000000000000000" pitchFamily="2" charset="2"/>
              <a:buChar char="v"/>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500" dirty="0">
                <a:solidFill>
                  <a:srgbClr val="FFFFFF"/>
                </a:solidFill>
                <a:latin typeface="+mn-lt"/>
                <a:cs typeface="+mn-cs"/>
              </a:rPr>
              <a:t>DCD Updates</a:t>
            </a:r>
            <a:br>
              <a:rPr lang="fr-BE" sz="2400" cap="all" dirty="0">
                <a:solidFill>
                  <a:srgbClr val="FFFFFF"/>
                </a:solidFill>
                <a:latin typeface="+mn-lt"/>
                <a:cs typeface="+mn-cs"/>
              </a:rPr>
            </a:br>
            <a:endParaRPr lang="fr-BE" sz="2400"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dirty="0">
                <a:solidFill>
                  <a:srgbClr val="FFFFFF"/>
                </a:solidFill>
                <a:latin typeface="+mn-lt"/>
                <a:cs typeface="+mn-cs"/>
              </a:rPr>
              <a:t>Varia</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156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13515"/>
          </a:xfrm>
        </p:spPr>
        <p:txBody>
          <a:bodyPr/>
          <a:lstStyle/>
          <a:p>
            <a:r>
              <a:rPr lang="fr-BE" dirty="0">
                <a:effectLst>
                  <a:outerShdw blurRad="38100" dist="38100" dir="2700000" algn="tl">
                    <a:srgbClr val="000000">
                      <a:alpha val="43137"/>
                    </a:srgbClr>
                  </a:outerShdw>
                </a:effectLst>
              </a:rPr>
              <a:t>DCD updates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1549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kumimoji="0" lang="nl-BE" sz="2800" b="1" i="0" u="none" strike="noStrike" kern="1200" cap="none" spc="100" normalizeH="0" baseline="0" noProof="0" dirty="0">
                <a:ln>
                  <a:noFill/>
                </a:ln>
                <a:solidFill>
                  <a:prstClr val="white"/>
                </a:solidFill>
                <a:effectLst/>
                <a:uLnTx/>
                <a:uFillTx/>
                <a:latin typeface="Arial"/>
                <a:ea typeface="+mn-ea"/>
                <a:cs typeface="Arial"/>
              </a:rPr>
              <a:t>DCD Updates</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7" name="Content Placeholder 8">
            <a:extLst>
              <a:ext uri="{FF2B5EF4-FFF2-40B4-BE49-F238E27FC236}">
                <a16:creationId xmlns:a16="http://schemas.microsoft.com/office/drawing/2014/main" id="{B8FF74CC-2671-4F95-8111-C8B22AA13B54}"/>
              </a:ext>
            </a:extLst>
          </p:cNvPr>
          <p:cNvGraphicFramePr>
            <a:graphicFrameLocks/>
          </p:cNvGraphicFramePr>
          <p:nvPr>
            <p:extLst>
              <p:ext uri="{D42A27DB-BD31-4B8C-83A1-F6EECF244321}">
                <p14:modId xmlns:p14="http://schemas.microsoft.com/office/powerpoint/2010/main" val="2492335963"/>
              </p:ext>
            </p:extLst>
          </p:nvPr>
        </p:nvGraphicFramePr>
        <p:xfrm>
          <a:off x="348343" y="1522750"/>
          <a:ext cx="11462656" cy="3595043"/>
        </p:xfrm>
        <a:graphic>
          <a:graphicData uri="http://schemas.openxmlformats.org/drawingml/2006/table">
            <a:tbl>
              <a:tblPr firstRow="1" bandRow="1">
                <a:tableStyleId>{5C22544A-7EE6-4342-B048-85BDC9FD1C3A}</a:tableStyleId>
              </a:tblPr>
              <a:tblGrid>
                <a:gridCol w="2413189">
                  <a:extLst>
                    <a:ext uri="{9D8B030D-6E8A-4147-A177-3AD203B41FA5}">
                      <a16:colId xmlns:a16="http://schemas.microsoft.com/office/drawing/2014/main" val="1025559344"/>
                    </a:ext>
                  </a:extLst>
                </a:gridCol>
                <a:gridCol w="9049467">
                  <a:extLst>
                    <a:ext uri="{9D8B030D-6E8A-4147-A177-3AD203B41FA5}">
                      <a16:colId xmlns:a16="http://schemas.microsoft.com/office/drawing/2014/main" val="2714932952"/>
                    </a:ext>
                  </a:extLst>
                </a:gridCol>
              </a:tblGrid>
              <a:tr h="342202">
                <a:tc>
                  <a:txBody>
                    <a:bodyPr/>
                    <a:lstStyle/>
                    <a:p>
                      <a:r>
                        <a:rPr lang="fr-BE" dirty="0"/>
                        <a:t>Project/DCD</a:t>
                      </a:r>
                    </a:p>
                  </a:txBody>
                  <a:tcPr/>
                </a:tc>
                <a:tc>
                  <a:txBody>
                    <a:bodyPr/>
                    <a:lstStyle/>
                    <a:p>
                      <a:r>
                        <a:rPr lang="fr-BE" dirty="0"/>
                        <a:t>Content</a:t>
                      </a:r>
                    </a:p>
                  </a:txBody>
                  <a:tcPr/>
                </a:tc>
                <a:extLst>
                  <a:ext uri="{0D108BD9-81ED-4DB2-BD59-A6C34878D82A}">
                    <a16:rowId xmlns:a16="http://schemas.microsoft.com/office/drawing/2014/main" val="400855173"/>
                  </a:ext>
                </a:extLst>
              </a:tr>
              <a:tr h="774479">
                <a:tc>
                  <a:txBody>
                    <a:bodyPr/>
                    <a:lstStyle/>
                    <a:p>
                      <a:pPr algn="l" fontAlgn="t"/>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r>
                        <a:rPr lang="en-US" sz="1400" b="0" i="0" u="none" strike="noStrike" dirty="0">
                          <a:solidFill>
                            <a:schemeClr val="tx1">
                              <a:lumMod val="50000"/>
                            </a:schemeClr>
                          </a:solidFill>
                          <a:effectLst/>
                          <a:latin typeface="Calibri" panose="020F0502020204030204" pitchFamily="34" charset="0"/>
                        </a:rPr>
                        <a:t>No updated DCDs this week</a:t>
                      </a:r>
                    </a:p>
                  </a:txBody>
                  <a:tcPr>
                    <a:solidFill>
                      <a:schemeClr val="accent1">
                        <a:lumMod val="20000"/>
                        <a:lumOff val="80000"/>
                      </a:schemeClr>
                    </a:solidFill>
                  </a:tcPr>
                </a:tc>
                <a:extLst>
                  <a:ext uri="{0D108BD9-81ED-4DB2-BD59-A6C34878D82A}">
                    <a16:rowId xmlns:a16="http://schemas.microsoft.com/office/drawing/2014/main" val="1358531424"/>
                  </a:ext>
                </a:extLst>
              </a:tr>
              <a:tr h="865676">
                <a:tc>
                  <a:txBody>
                    <a:bodyPr/>
                    <a:lstStyle/>
                    <a:p>
                      <a:pPr algn="l" fontAlgn="t"/>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3325640938"/>
                  </a:ext>
                </a:extLst>
              </a:tr>
              <a:tr h="794564">
                <a:tc>
                  <a:txBody>
                    <a:bodyPr/>
                    <a:lstStyle/>
                    <a:p>
                      <a:pPr algn="l" fontAlgn="t"/>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4080834269"/>
                  </a:ext>
                </a:extLst>
              </a:tr>
              <a:tr h="794564">
                <a:tc>
                  <a:txBody>
                    <a:bodyPr/>
                    <a:lstStyle/>
                    <a:p>
                      <a:pPr algn="l" fontAlgn="t"/>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3442069471"/>
                  </a:ext>
                </a:extLst>
              </a:tr>
            </a:tbl>
          </a:graphicData>
        </a:graphic>
      </p:graphicFrame>
    </p:spTree>
    <p:extLst>
      <p:ext uri="{BB962C8B-B14F-4D97-AF65-F5344CB8AC3E}">
        <p14:creationId xmlns:p14="http://schemas.microsoft.com/office/powerpoint/2010/main" val="4188398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Updates &amp; communications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0516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kumimoji="0" lang="nl-BE" sz="2800" b="1" i="0" u="none" strike="noStrike" kern="1200" cap="none" spc="100" normalizeH="0" baseline="0" noProof="0" dirty="0">
                <a:ln>
                  <a:noFill/>
                </a:ln>
                <a:solidFill>
                  <a:prstClr val="white"/>
                </a:solidFill>
                <a:effectLst/>
                <a:uLnTx/>
                <a:uFillTx/>
                <a:latin typeface="Arial"/>
                <a:ea typeface="+mn-ea"/>
                <a:cs typeface="Arial"/>
              </a:rPr>
              <a:t>Varia</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7" name="Content Placeholder 8">
            <a:extLst>
              <a:ext uri="{FF2B5EF4-FFF2-40B4-BE49-F238E27FC236}">
                <a16:creationId xmlns:a16="http://schemas.microsoft.com/office/drawing/2014/main" id="{B8FF74CC-2671-4F95-8111-C8B22AA13B54}"/>
              </a:ext>
            </a:extLst>
          </p:cNvPr>
          <p:cNvGraphicFramePr>
            <a:graphicFrameLocks/>
          </p:cNvGraphicFramePr>
          <p:nvPr>
            <p:extLst>
              <p:ext uri="{D42A27DB-BD31-4B8C-83A1-F6EECF244321}">
                <p14:modId xmlns:p14="http://schemas.microsoft.com/office/powerpoint/2010/main" val="3805806311"/>
              </p:ext>
            </p:extLst>
          </p:nvPr>
        </p:nvGraphicFramePr>
        <p:xfrm>
          <a:off x="348343" y="1522750"/>
          <a:ext cx="11462656" cy="3707338"/>
        </p:xfrm>
        <a:graphic>
          <a:graphicData uri="http://schemas.openxmlformats.org/drawingml/2006/table">
            <a:tbl>
              <a:tblPr firstRow="1" bandRow="1">
                <a:tableStyleId>{5C22544A-7EE6-4342-B048-85BDC9FD1C3A}</a:tableStyleId>
              </a:tblPr>
              <a:tblGrid>
                <a:gridCol w="2413189">
                  <a:extLst>
                    <a:ext uri="{9D8B030D-6E8A-4147-A177-3AD203B41FA5}">
                      <a16:colId xmlns:a16="http://schemas.microsoft.com/office/drawing/2014/main" val="1025559344"/>
                    </a:ext>
                  </a:extLst>
                </a:gridCol>
                <a:gridCol w="9049467">
                  <a:extLst>
                    <a:ext uri="{9D8B030D-6E8A-4147-A177-3AD203B41FA5}">
                      <a16:colId xmlns:a16="http://schemas.microsoft.com/office/drawing/2014/main" val="2714932952"/>
                    </a:ext>
                  </a:extLst>
                </a:gridCol>
              </a:tblGrid>
              <a:tr h="342202">
                <a:tc>
                  <a:txBody>
                    <a:bodyPr/>
                    <a:lstStyle/>
                    <a:p>
                      <a:r>
                        <a:rPr lang="fr-BE" dirty="0"/>
                        <a:t>Topic</a:t>
                      </a:r>
                    </a:p>
                  </a:txBody>
                  <a:tcPr/>
                </a:tc>
                <a:tc>
                  <a:txBody>
                    <a:bodyPr/>
                    <a:lstStyle/>
                    <a:p>
                      <a:r>
                        <a:rPr lang="fr-BE" dirty="0"/>
                        <a:t>Message</a:t>
                      </a:r>
                    </a:p>
                  </a:txBody>
                  <a:tcPr/>
                </a:tc>
                <a:extLst>
                  <a:ext uri="{0D108BD9-81ED-4DB2-BD59-A6C34878D82A}">
                    <a16:rowId xmlns:a16="http://schemas.microsoft.com/office/drawing/2014/main" val="400855173"/>
                  </a:ext>
                </a:extLst>
              </a:tr>
              <a:tr h="886774">
                <a:tc>
                  <a:txBody>
                    <a:bodyPr/>
                    <a:lstStyle/>
                    <a:p>
                      <a:pPr algn="l" fontAlgn="t"/>
                      <a:r>
                        <a:rPr lang="fr-BE" sz="1400" b="0" i="0" u="none" strike="noStrike" dirty="0">
                          <a:solidFill>
                            <a:schemeClr val="tx1">
                              <a:lumMod val="50000"/>
                            </a:schemeClr>
                          </a:solidFill>
                          <a:effectLst/>
                          <a:latin typeface="Calibri" panose="020F0502020204030204" pitchFamily="34" charset="0"/>
                        </a:rPr>
                        <a:t>EAM 3.0 release</a:t>
                      </a:r>
                    </a:p>
                  </a:txBody>
                  <a:tcPr>
                    <a:solidFill>
                      <a:schemeClr val="accent1">
                        <a:lumMod val="20000"/>
                        <a:lumOff val="80000"/>
                      </a:schemeClr>
                    </a:solidFill>
                  </a:tcPr>
                </a:tc>
                <a:tc>
                  <a:txBody>
                    <a:bodyPr/>
                    <a:lstStyle/>
                    <a:p>
                      <a:pPr algn="l" fontAlgn="t"/>
                      <a:r>
                        <a:rPr lang="en-US" sz="1400" b="0" i="0" u="none" strike="noStrike" dirty="0">
                          <a:solidFill>
                            <a:schemeClr val="tx1">
                              <a:lumMod val="50000"/>
                            </a:schemeClr>
                          </a:solidFill>
                          <a:effectLst/>
                          <a:latin typeface="Calibri" panose="020F0502020204030204" pitchFamily="34" charset="0"/>
                        </a:rPr>
                        <a:t>The release of EAM3.0 is planned to be discussed on the Release Management Board of 10/10.</a:t>
                      </a:r>
                    </a:p>
                  </a:txBody>
                  <a:tcPr>
                    <a:solidFill>
                      <a:schemeClr val="accent1">
                        <a:lumMod val="20000"/>
                        <a:lumOff val="80000"/>
                      </a:schemeClr>
                    </a:solidFill>
                  </a:tcPr>
                </a:tc>
                <a:extLst>
                  <a:ext uri="{0D108BD9-81ED-4DB2-BD59-A6C34878D82A}">
                    <a16:rowId xmlns:a16="http://schemas.microsoft.com/office/drawing/2014/main" val="1358531424"/>
                  </a:ext>
                </a:extLst>
              </a:tr>
              <a:tr h="865676">
                <a:tc>
                  <a:txBody>
                    <a:bodyPr/>
                    <a:lstStyle/>
                    <a:p>
                      <a:pPr algn="l" fontAlgn="t"/>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3325640938"/>
                  </a:ext>
                </a:extLst>
              </a:tr>
              <a:tr h="794564">
                <a:tc>
                  <a:txBody>
                    <a:bodyPr/>
                    <a:lstStyle/>
                    <a:p>
                      <a:pPr algn="l" fontAlgn="t"/>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4080834269"/>
                  </a:ext>
                </a:extLst>
              </a:tr>
              <a:tr h="794564">
                <a:tc>
                  <a:txBody>
                    <a:bodyPr/>
                    <a:lstStyle/>
                    <a:p>
                      <a:pPr algn="l" fontAlgn="t"/>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3442069471"/>
                  </a:ext>
                </a:extLst>
              </a:tr>
            </a:tbl>
          </a:graphicData>
        </a:graphic>
      </p:graphicFrame>
    </p:spTree>
    <p:extLst>
      <p:ext uri="{BB962C8B-B14F-4D97-AF65-F5344CB8AC3E}">
        <p14:creationId xmlns:p14="http://schemas.microsoft.com/office/powerpoint/2010/main" val="2720077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GB" dirty="0"/>
              <a:t>Q &amp; A</a:t>
            </a:r>
          </a:p>
        </p:txBody>
      </p:sp>
      <p:pic>
        <p:nvPicPr>
          <p:cNvPr id="3074" name="Picture 2" descr="Q&amp;a - Free education icons"/>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6702" y="2059886"/>
            <a:ext cx="3877344" cy="387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4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086724" y="2073569"/>
            <a:ext cx="2691825" cy="2032089"/>
            <a:chOff x="562723" y="2073568"/>
            <a:chExt cx="2691825" cy="2032089"/>
          </a:xfrm>
        </p:grpSpPr>
        <p:sp>
          <p:nvSpPr>
            <p:cNvPr id="4" name="TextBox 3"/>
            <p:cNvSpPr txBox="1"/>
            <p:nvPr/>
          </p:nvSpPr>
          <p:spPr>
            <a:xfrm>
              <a:off x="1130249" y="2614874"/>
              <a:ext cx="21242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healthdata@sciensano.be</a:t>
              </a:r>
            </a:p>
          </p:txBody>
        </p:sp>
        <p:pic>
          <p:nvPicPr>
            <p:cNvPr id="5" name="Picture 2" descr="http://2.bp.blogspot.com/-uELSm1FlBsE/T84a1hSie7I/AAAAAAAAAFY/hiUN3ybDb3o/s1600/InternetExplorer9.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2376" y="2073568"/>
              <a:ext cx="362483" cy="3624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0249" y="2075863"/>
              <a:ext cx="16786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www.healthdata.be</a:t>
              </a:r>
              <a:endParaRPr kumimoji="0" lang="en-GB" sz="18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7" name="Picture 4" descr="Phone And Email Logo 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0475" y="2614874"/>
              <a:ext cx="364384" cy="3638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intouch-marketing.com/wp-content/uploads/2013/08/linkedinlog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0475" y="3165614"/>
              <a:ext cx="337679" cy="3376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30249" y="3175899"/>
              <a:ext cx="122341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 be</a:t>
              </a:r>
            </a:p>
          </p:txBody>
        </p:sp>
        <p:pic>
          <p:nvPicPr>
            <p:cNvPr id="10" name="Picture 10" descr="http://www.gosocialsignals.co.uk/wp-content/uploads/2014/12/twitter_new_bird-iphon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2723" y="3615771"/>
              <a:ext cx="653181" cy="4898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30249" y="3706825"/>
              <a:ext cx="138531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@healthdatabe </a:t>
              </a:r>
            </a:p>
          </p:txBody>
        </p:sp>
      </p:grpSp>
      <p:grpSp>
        <p:nvGrpSpPr>
          <p:cNvPr id="27" name="Group 26"/>
          <p:cNvGrpSpPr/>
          <p:nvPr/>
        </p:nvGrpSpPr>
        <p:grpSpPr>
          <a:xfrm>
            <a:off x="8032117" y="1944002"/>
            <a:ext cx="1463610" cy="3465893"/>
            <a:chOff x="6508117" y="1944001"/>
            <a:chExt cx="1463610" cy="3465893"/>
          </a:xfrm>
        </p:grpSpPr>
        <p:grpSp>
          <p:nvGrpSpPr>
            <p:cNvPr id="13" name="Group 12"/>
            <p:cNvGrpSpPr/>
            <p:nvPr/>
          </p:nvGrpSpPr>
          <p:grpSpPr>
            <a:xfrm>
              <a:off x="6764853" y="2702194"/>
              <a:ext cx="902010" cy="947410"/>
              <a:chOff x="3336713" y="500390"/>
              <a:chExt cx="902010" cy="947410"/>
            </a:xfrm>
          </p:grpSpPr>
          <p:grpSp>
            <p:nvGrpSpPr>
              <p:cNvPr id="23" name="Group 22"/>
              <p:cNvGrpSpPr/>
              <p:nvPr/>
            </p:nvGrpSpPr>
            <p:grpSpPr>
              <a:xfrm>
                <a:off x="3347147" y="501236"/>
                <a:ext cx="879355" cy="946564"/>
                <a:chOff x="3347147" y="501236"/>
                <a:chExt cx="879355" cy="946564"/>
              </a:xfrm>
            </p:grpSpPr>
            <p:sp>
              <p:nvSpPr>
                <p:cNvPr id="25" name="Rounded Rectangle 24"/>
                <p:cNvSpPr/>
                <p:nvPr/>
              </p:nvSpPr>
              <p:spPr>
                <a:xfrm>
                  <a:off x="3347147" y="501236"/>
                  <a:ext cx="879355" cy="946564"/>
                </a:xfrm>
                <a:prstGeom prst="round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26" name="Picture 8" descr="riziv_klei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398502" y="731222"/>
                  <a:ext cx="828000" cy="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p:cNvSpPr txBox="1"/>
              <p:nvPr/>
            </p:nvSpPr>
            <p:spPr>
              <a:xfrm>
                <a:off x="3336713" y="500390"/>
                <a:ext cx="90201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900" b="0" i="0" u="none" strike="noStrike" kern="0" cap="none" spc="0" normalizeH="0" baseline="0" noProof="0" dirty="0">
                    <a:ln>
                      <a:noFill/>
                    </a:ln>
                    <a:solidFill>
                      <a:srgbClr val="4BACC6">
                        <a:lumMod val="75000"/>
                      </a:srgbClr>
                    </a:solidFill>
                    <a:effectLst/>
                    <a:uLnTx/>
                    <a:uFillTx/>
                    <a:latin typeface="Arial" panose="020B0604020202020204"/>
                    <a:ea typeface="+mn-ea"/>
                    <a:cs typeface="+mn-cs"/>
                  </a:rPr>
                  <a:t>Sponsored by</a:t>
                </a:r>
              </a:p>
            </p:txBody>
          </p:sp>
        </p:grpSp>
        <p:grpSp>
          <p:nvGrpSpPr>
            <p:cNvPr id="14" name="Group 13"/>
            <p:cNvGrpSpPr/>
            <p:nvPr/>
          </p:nvGrpSpPr>
          <p:grpSpPr>
            <a:xfrm rot="21321240">
              <a:off x="6573233" y="3885710"/>
              <a:ext cx="1398494" cy="571500"/>
              <a:chOff x="-3048000" y="685800"/>
              <a:chExt cx="1398494" cy="571500"/>
            </a:xfrm>
          </p:grpSpPr>
          <p:sp>
            <p:nvSpPr>
              <p:cNvPr id="21" name="Rounded Rectangle 20"/>
              <p:cNvSpPr/>
              <p:nvPr/>
            </p:nvSpPr>
            <p:spPr bwMode="auto">
              <a:xfrm rot="504696">
                <a:off x="-3048000" y="685800"/>
                <a:ext cx="1398494" cy="571500"/>
              </a:xfrm>
              <a:prstGeom prst="roundRect">
                <a:avLst/>
              </a:prstGeom>
              <a:solidFill>
                <a:sysClr val="window" lastClr="FFFFFF"/>
              </a:solidFill>
              <a:ln w="9525"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charset="0"/>
                  <a:ea typeface="ＭＳ Ｐゴシック" pitchFamily="1" charset="-128"/>
                  <a:cs typeface="+mn-cs"/>
                </a:endParaRPr>
              </a:p>
            </p:txBody>
          </p:sp>
          <p:pic>
            <p:nvPicPr>
              <p:cNvPr id="22" name="Picture 2" descr="http://plan-egezondheid.be.178-208-48-194.yoolspreview.be/wp-content/uploads/nl-logo.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585198">
                <a:off x="-2944906" y="794999"/>
                <a:ext cx="1188720" cy="3061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717164" y="4661746"/>
              <a:ext cx="1210295" cy="748148"/>
              <a:chOff x="5831908" y="4171640"/>
              <a:chExt cx="2899205" cy="1723409"/>
            </a:xfrm>
          </p:grpSpPr>
          <p:pic>
            <p:nvPicPr>
              <p:cNvPr id="19" name="Picture 2">
                <a:hlinkClick r:id="rId8"/>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21420000">
                <a:off x="5831908" y="4264528"/>
                <a:ext cx="2858496" cy="163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https://www.youtube.com/yt/brand/media/image/YouTube-logo-full_color.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702157" y="4171640"/>
                <a:ext cx="1028956" cy="6402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6508117" y="1944001"/>
              <a:ext cx="1398494" cy="571500"/>
              <a:chOff x="10530596" y="3239259"/>
              <a:chExt cx="1398494" cy="571500"/>
            </a:xfrm>
          </p:grpSpPr>
          <p:sp>
            <p:nvSpPr>
              <p:cNvPr id="17" name="Rounded Rectangle 16"/>
              <p:cNvSpPr/>
              <p:nvPr/>
            </p:nvSpPr>
            <p:spPr bwMode="auto">
              <a:xfrm rot="21321240">
                <a:off x="10530596" y="3239259"/>
                <a:ext cx="1398494" cy="571500"/>
              </a:xfrm>
              <a:prstGeom prst="roundRect">
                <a:avLst/>
              </a:prstGeom>
              <a:solidFill>
                <a:sysClr val="window" lastClr="FFFFFF"/>
              </a:solidFill>
              <a:ln w="9525"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charset="0"/>
                  <a:ea typeface="ＭＳ Ｐゴシック" pitchFamily="1" charset="-128"/>
                  <a:cs typeface="+mn-cs"/>
                </a:endParaRPr>
              </a:p>
            </p:txBody>
          </p:sp>
          <p:pic>
            <p:nvPicPr>
              <p:cNvPr id="18" name="Picture 2" descr="Afbeeldingsresultaat voor sciensan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1268552">
                <a:off x="10584999" y="3340340"/>
                <a:ext cx="1306677" cy="273586"/>
              </a:xfrm>
              <a:prstGeom prst="rect">
                <a:avLst/>
              </a:prstGeom>
              <a:solidFill>
                <a:schemeClr val="bg1"/>
              </a:solidFill>
            </p:spPr>
          </p:pic>
        </p:grpSp>
      </p:grpSp>
    </p:spTree>
    <p:extLst>
      <p:ext uri="{BB962C8B-B14F-4D97-AF65-F5344CB8AC3E}">
        <p14:creationId xmlns:p14="http://schemas.microsoft.com/office/powerpoint/2010/main" val="475788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err="1">
                <a:effectLst>
                  <a:outerShdw blurRad="38100" dist="38100" dir="2700000" algn="tl">
                    <a:srgbClr val="000000">
                      <a:alpha val="43137"/>
                    </a:srgbClr>
                  </a:outerShdw>
                </a:effectLst>
              </a:rPr>
              <a:t>Q&amp;a</a:t>
            </a:r>
            <a:r>
              <a:rPr lang="fr-BE" dirty="0">
                <a:effectLst>
                  <a:outerShdw blurRad="38100" dist="38100" dir="2700000" algn="tl">
                    <a:srgbClr val="000000">
                      <a:alpha val="43137"/>
                    </a:srgbClr>
                  </a:outerShdw>
                </a:effectLst>
              </a:rPr>
              <a:t> </a:t>
            </a:r>
            <a:r>
              <a:rPr lang="fr-BE" dirty="0" err="1">
                <a:effectLst>
                  <a:outerShdw blurRad="38100" dist="38100" dir="2700000" algn="tl">
                    <a:srgbClr val="000000">
                      <a:alpha val="43137"/>
                    </a:srgbClr>
                  </a:outerShdw>
                </a:effectLst>
              </a:rPr>
              <a:t>backlog</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8646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kumimoji="0" lang="nl-BE" sz="2800" b="1" i="0" u="none" strike="noStrike" kern="1200" cap="none" spc="100" normalizeH="0" baseline="0" noProof="0" dirty="0">
                <a:ln>
                  <a:noFill/>
                </a:ln>
                <a:solidFill>
                  <a:prstClr val="white"/>
                </a:solidFill>
                <a:effectLst/>
                <a:uLnTx/>
                <a:uFillTx/>
                <a:latin typeface="Arial"/>
                <a:ea typeface="+mn-ea"/>
                <a:cs typeface="Arial"/>
              </a:rPr>
              <a:t>…</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5" name="Content Placeholder 8"/>
          <p:cNvGraphicFramePr>
            <a:graphicFrameLocks/>
          </p:cNvGraphicFramePr>
          <p:nvPr>
            <p:extLst>
              <p:ext uri="{D42A27DB-BD31-4B8C-83A1-F6EECF244321}">
                <p14:modId xmlns:p14="http://schemas.microsoft.com/office/powerpoint/2010/main" val="646458595"/>
              </p:ext>
            </p:extLst>
          </p:nvPr>
        </p:nvGraphicFramePr>
        <p:xfrm>
          <a:off x="348342" y="1554590"/>
          <a:ext cx="11462657" cy="1056672"/>
        </p:xfrm>
        <a:graphic>
          <a:graphicData uri="http://schemas.openxmlformats.org/drawingml/2006/table">
            <a:tbl>
              <a:tblPr firstRow="1" bandRow="1">
                <a:tableStyleId>{5C22544A-7EE6-4342-B048-85BDC9FD1C3A}</a:tableStyleId>
              </a:tblPr>
              <a:tblGrid>
                <a:gridCol w="865316">
                  <a:extLst>
                    <a:ext uri="{9D8B030D-6E8A-4147-A177-3AD203B41FA5}">
                      <a16:colId xmlns:a16="http://schemas.microsoft.com/office/drawing/2014/main" val="1025559344"/>
                    </a:ext>
                  </a:extLst>
                </a:gridCol>
                <a:gridCol w="5151062">
                  <a:extLst>
                    <a:ext uri="{9D8B030D-6E8A-4147-A177-3AD203B41FA5}">
                      <a16:colId xmlns:a16="http://schemas.microsoft.com/office/drawing/2014/main" val="2714932952"/>
                    </a:ext>
                  </a:extLst>
                </a:gridCol>
                <a:gridCol w="5446279">
                  <a:extLst>
                    <a:ext uri="{9D8B030D-6E8A-4147-A177-3AD203B41FA5}">
                      <a16:colId xmlns:a16="http://schemas.microsoft.com/office/drawing/2014/main" val="3398955929"/>
                    </a:ext>
                  </a:extLst>
                </a:gridCol>
              </a:tblGrid>
              <a:tr h="240361">
                <a:tc>
                  <a:txBody>
                    <a:bodyPr/>
                    <a:lstStyle/>
                    <a:p>
                      <a:pPr algn="l"/>
                      <a:endParaRPr lang="fr-BE" dirty="0"/>
                    </a:p>
                  </a:txBody>
                  <a:tcPr/>
                </a:tc>
                <a:tc>
                  <a:txBody>
                    <a:bodyPr/>
                    <a:lstStyle/>
                    <a:p>
                      <a:r>
                        <a:rPr lang="fr-BE" dirty="0"/>
                        <a:t>Question</a:t>
                      </a:r>
                    </a:p>
                  </a:txBody>
                  <a:tcPr/>
                </a:tc>
                <a:tc>
                  <a:txBody>
                    <a:bodyPr/>
                    <a:lstStyle/>
                    <a:p>
                      <a:r>
                        <a:rPr lang="fr-BE" dirty="0" err="1"/>
                        <a:t>Answer</a:t>
                      </a:r>
                      <a:endParaRPr lang="fr-BE" dirty="0"/>
                    </a:p>
                  </a:txBody>
                  <a:tcPr/>
                </a:tc>
                <a:extLst>
                  <a:ext uri="{0D108BD9-81ED-4DB2-BD59-A6C34878D82A}">
                    <a16:rowId xmlns:a16="http://schemas.microsoft.com/office/drawing/2014/main" val="400855173"/>
                  </a:ext>
                </a:extLst>
              </a:tr>
              <a:tr h="690912">
                <a:tc>
                  <a:txBody>
                    <a:bodyPr/>
                    <a:lstStyle/>
                    <a:p>
                      <a:pPr algn="l" fontAlgn="t"/>
                      <a:r>
                        <a:rPr lang="fr-BE" sz="1200" kern="1200" dirty="0">
                          <a:solidFill>
                            <a:schemeClr val="dk1"/>
                          </a:solidFill>
                          <a:effectLst/>
                          <a:latin typeface="+mn-lt"/>
                          <a:ea typeface="+mn-ea"/>
                          <a:cs typeface="+mn-cs"/>
                        </a:rPr>
                        <a:t>Q1</a:t>
                      </a:r>
                    </a:p>
                  </a:txBody>
                  <a:tcPr marL="7620" marR="7620" marT="7620" marB="0"/>
                </a:tc>
                <a:tc>
                  <a:txBody>
                    <a:bodyPr/>
                    <a:lstStyle/>
                    <a:p>
                      <a:endParaRPr lang="en-US" sz="1200" kern="1200" baseline="0" dirty="0">
                        <a:solidFill>
                          <a:schemeClr val="dk1"/>
                        </a:solidFill>
                        <a:effectLst/>
                        <a:latin typeface="+mn-lt"/>
                        <a:ea typeface="+mn-ea"/>
                        <a:cs typeface="+mn-cs"/>
                      </a:endParaRPr>
                    </a:p>
                  </a:txBody>
                  <a:tcPr marL="7620" marR="7620" marT="7620" marB="0"/>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200" kern="1200" baseline="0" dirty="0">
                        <a:solidFill>
                          <a:schemeClr val="dk1"/>
                        </a:solidFill>
                        <a:effectLst/>
                        <a:latin typeface="+mn-lt"/>
                        <a:ea typeface="+mn-ea"/>
                        <a:cs typeface="+mn-cs"/>
                      </a:endParaRPr>
                    </a:p>
                  </a:txBody>
                  <a:tcPr marL="7620" marR="7620" marT="7620" marB="0"/>
                </a:tc>
                <a:extLst>
                  <a:ext uri="{0D108BD9-81ED-4DB2-BD59-A6C34878D82A}">
                    <a16:rowId xmlns:a16="http://schemas.microsoft.com/office/drawing/2014/main" val="1955356711"/>
                  </a:ext>
                </a:extLst>
              </a:tr>
            </a:tbl>
          </a:graphicData>
        </a:graphic>
      </p:graphicFrame>
    </p:spTree>
    <p:extLst>
      <p:ext uri="{BB962C8B-B14F-4D97-AF65-F5344CB8AC3E}">
        <p14:creationId xmlns:p14="http://schemas.microsoft.com/office/powerpoint/2010/main" val="1407252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HD4DP2 </a:t>
            </a:r>
            <a:r>
              <a:rPr lang="fr-BE" dirty="0" err="1">
                <a:effectLst>
                  <a:outerShdw blurRad="38100" dist="38100" dir="2700000" algn="tl">
                    <a:srgbClr val="000000">
                      <a:alpha val="43137"/>
                    </a:srgbClr>
                  </a:outerShdw>
                </a:effectLst>
              </a:rPr>
              <a:t>Metrics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488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sz="2400" dirty="0"/>
              <a:t>HD4DP2 </a:t>
            </a:r>
            <a:r>
              <a:rPr lang="fr-BE" sz="2400" dirty="0" err="1"/>
              <a:t>Metrics</a:t>
            </a:r>
            <a:r>
              <a:rPr lang="fr-BE" sz="2400" dirty="0"/>
              <a:t> (as of 28/09 </a:t>
            </a:r>
            <a:r>
              <a:rPr lang="fr-BE" sz="2000" dirty="0"/>
              <a:t>– </a:t>
            </a:r>
            <a:r>
              <a:rPr lang="fr-BE" sz="2000" dirty="0" err="1"/>
              <a:t>compared</a:t>
            </a:r>
            <a:r>
              <a:rPr lang="fr-BE" sz="2000" dirty="0"/>
              <a:t> </a:t>
            </a:r>
            <a:r>
              <a:rPr lang="fr-BE" sz="2000" dirty="0" err="1"/>
              <a:t>with</a:t>
            </a:r>
            <a:r>
              <a:rPr lang="fr-BE" sz="2000" dirty="0"/>
              <a:t> 21/09</a:t>
            </a:r>
            <a:r>
              <a:rPr lang="fr-BE" dirty="0"/>
              <a:t>)</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5" name="Content Placeholder 8"/>
          <p:cNvGraphicFramePr>
            <a:graphicFrameLocks/>
          </p:cNvGraphicFramePr>
          <p:nvPr>
            <p:extLst>
              <p:ext uri="{D42A27DB-BD31-4B8C-83A1-F6EECF244321}">
                <p14:modId xmlns:p14="http://schemas.microsoft.com/office/powerpoint/2010/main" val="2541279856"/>
              </p:ext>
            </p:extLst>
          </p:nvPr>
        </p:nvGraphicFramePr>
        <p:xfrm>
          <a:off x="348342" y="1554589"/>
          <a:ext cx="11462657" cy="3178775"/>
        </p:xfrm>
        <a:graphic>
          <a:graphicData uri="http://schemas.openxmlformats.org/drawingml/2006/table">
            <a:tbl>
              <a:tblPr firstRow="1" bandRow="1">
                <a:tableStyleId>{5C22544A-7EE6-4342-B048-85BDC9FD1C3A}</a:tableStyleId>
              </a:tblPr>
              <a:tblGrid>
                <a:gridCol w="865316">
                  <a:extLst>
                    <a:ext uri="{9D8B030D-6E8A-4147-A177-3AD203B41FA5}">
                      <a16:colId xmlns:a16="http://schemas.microsoft.com/office/drawing/2014/main" val="1025559344"/>
                    </a:ext>
                  </a:extLst>
                </a:gridCol>
                <a:gridCol w="5151062">
                  <a:extLst>
                    <a:ext uri="{9D8B030D-6E8A-4147-A177-3AD203B41FA5}">
                      <a16:colId xmlns:a16="http://schemas.microsoft.com/office/drawing/2014/main" val="2714932952"/>
                    </a:ext>
                  </a:extLst>
                </a:gridCol>
                <a:gridCol w="5446279">
                  <a:extLst>
                    <a:ext uri="{9D8B030D-6E8A-4147-A177-3AD203B41FA5}">
                      <a16:colId xmlns:a16="http://schemas.microsoft.com/office/drawing/2014/main" val="3398955929"/>
                    </a:ext>
                  </a:extLst>
                </a:gridCol>
              </a:tblGrid>
              <a:tr h="589145">
                <a:tc>
                  <a:txBody>
                    <a:bodyPr/>
                    <a:lstStyle/>
                    <a:p>
                      <a:pPr algn="l"/>
                      <a:endParaRPr lang="fr-BE" dirty="0"/>
                    </a:p>
                  </a:txBody>
                  <a:tcPr/>
                </a:tc>
                <a:tc>
                  <a:txBody>
                    <a:bodyPr/>
                    <a:lstStyle/>
                    <a:p>
                      <a:r>
                        <a:rPr lang="fr-BE" dirty="0" err="1"/>
                        <a:t>Metric</a:t>
                      </a:r>
                      <a:endParaRPr lang="fr-BE" dirty="0"/>
                    </a:p>
                  </a:txBody>
                  <a:tcPr/>
                </a:tc>
                <a:tc>
                  <a:txBody>
                    <a:bodyPr/>
                    <a:lstStyle/>
                    <a:p>
                      <a:r>
                        <a:rPr lang="fr-BE" dirty="0"/>
                        <a:t>Count</a:t>
                      </a:r>
                    </a:p>
                  </a:txBody>
                  <a:tcPr/>
                </a:tc>
                <a:extLst>
                  <a:ext uri="{0D108BD9-81ED-4DB2-BD59-A6C34878D82A}">
                    <a16:rowId xmlns:a16="http://schemas.microsoft.com/office/drawing/2014/main" val="400855173"/>
                  </a:ext>
                </a:extLst>
              </a:tr>
              <a:tr h="1699111">
                <a:tc>
                  <a:txBody>
                    <a:bodyPr/>
                    <a:lstStyle/>
                    <a:p>
                      <a:pPr algn="l" fontAlgn="t"/>
                      <a:endParaRPr lang="fr-BE" sz="1200" kern="1200" dirty="0">
                        <a:solidFill>
                          <a:schemeClr val="dk1"/>
                        </a:solidFill>
                        <a:effectLst/>
                        <a:latin typeface="+mn-lt"/>
                        <a:ea typeface="+mn-ea"/>
                        <a:cs typeface="+mn-cs"/>
                      </a:endParaRPr>
                    </a:p>
                  </a:txBody>
                  <a:tcPr marL="7620" marR="7620" marT="7620" marB="0"/>
                </a:tc>
                <a:tc>
                  <a:txBody>
                    <a:bodyPr/>
                    <a:lstStyle/>
                    <a:p>
                      <a:pPr algn="l" fontAlgn="b"/>
                      <a:r>
                        <a:rPr lang="en-US" sz="1600" kern="1200" baseline="0" dirty="0">
                          <a:solidFill>
                            <a:schemeClr val="dk1"/>
                          </a:solidFill>
                          <a:effectLst/>
                          <a:latin typeface="+mn-lt"/>
                          <a:ea typeface="+mn-ea"/>
                          <a:cs typeface="+mn-cs"/>
                        </a:rPr>
                        <a:t>Number of records received</a:t>
                      </a:r>
                    </a:p>
                  </a:txBody>
                  <a:tcPr marL="7620" marR="7620" marT="7620" marB="0"/>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kern="1200" baseline="0" dirty="0">
                          <a:solidFill>
                            <a:schemeClr val="dk1"/>
                          </a:solidFill>
                          <a:effectLst/>
                          <a:latin typeface="+mn-lt"/>
                          <a:ea typeface="+mn-ea"/>
                          <a:cs typeface="+mn-cs"/>
                        </a:rPr>
                        <a:t>Total :      63641</a:t>
                      </a:r>
                      <a:r>
                        <a:rPr lang="en-US" sz="1800" kern="1200" baseline="0" dirty="0">
                          <a:solidFill>
                            <a:schemeClr val="dk1"/>
                          </a:solidFill>
                          <a:effectLst/>
                          <a:latin typeface="+mn-lt"/>
                          <a:ea typeface="+mn-ea"/>
                          <a:cs typeface="+mn-cs"/>
                        </a:rPr>
                        <a:t>  </a:t>
                      </a:r>
                      <a:r>
                        <a:rPr lang="en-US" sz="1700" kern="1200" baseline="0" dirty="0">
                          <a:solidFill>
                            <a:srgbClr val="00B050"/>
                          </a:solidFill>
                          <a:effectLst/>
                          <a:latin typeface="+mn-lt"/>
                          <a:ea typeface="+mn-ea"/>
                          <a:cs typeface="+mn-cs"/>
                        </a:rPr>
                        <a:t>(+2434)</a:t>
                      </a:r>
                      <a:br>
                        <a:rPr lang="en-US" sz="1600" kern="1200" baseline="0" dirty="0">
                          <a:solidFill>
                            <a:schemeClr val="dk1"/>
                          </a:solidFill>
                          <a:effectLst/>
                          <a:latin typeface="+mn-lt"/>
                          <a:ea typeface="+mn-ea"/>
                          <a:cs typeface="+mn-cs"/>
                        </a:rPr>
                      </a:br>
                      <a:r>
                        <a:rPr lang="en-US" sz="1600" kern="1200" baseline="0" dirty="0">
                          <a:solidFill>
                            <a:schemeClr val="dk1"/>
                          </a:solidFill>
                          <a:effectLst/>
                          <a:latin typeface="+mn-lt"/>
                          <a:ea typeface="+mn-ea"/>
                          <a:cs typeface="+mn-cs"/>
                        </a:rPr>
                        <a:t>- Manual  58684  </a:t>
                      </a:r>
                      <a:r>
                        <a:rPr lang="en-US" sz="1700" kern="1200" baseline="0" dirty="0">
                          <a:solidFill>
                            <a:srgbClr val="00B050"/>
                          </a:solidFill>
                          <a:effectLst/>
                          <a:latin typeface="+mn-lt"/>
                          <a:ea typeface="+mn-ea"/>
                          <a:cs typeface="+mn-cs"/>
                        </a:rPr>
                        <a:t>(+2219)</a:t>
                      </a:r>
                      <a:br>
                        <a:rPr lang="en-US" sz="1700" kern="1200" baseline="0" dirty="0">
                          <a:solidFill>
                            <a:srgbClr val="00B050"/>
                          </a:solidFill>
                          <a:effectLst/>
                          <a:latin typeface="+mn-lt"/>
                          <a:ea typeface="+mn-ea"/>
                          <a:cs typeface="+mn-cs"/>
                        </a:rPr>
                      </a:br>
                      <a:r>
                        <a:rPr lang="en-US" sz="1600" kern="1200" baseline="0" dirty="0">
                          <a:solidFill>
                            <a:schemeClr val="dk1"/>
                          </a:solidFill>
                          <a:effectLst/>
                          <a:latin typeface="+mn-lt"/>
                          <a:ea typeface="+mn-ea"/>
                          <a:cs typeface="+mn-cs"/>
                        </a:rPr>
                        <a:t>- CSV        1856  </a:t>
                      </a:r>
                      <a:r>
                        <a:rPr lang="en-US" sz="1700" kern="1200" baseline="0" dirty="0">
                          <a:solidFill>
                            <a:srgbClr val="00B050"/>
                          </a:solidFill>
                          <a:effectLst/>
                          <a:latin typeface="+mn-lt"/>
                          <a:ea typeface="+mn-ea"/>
                          <a:cs typeface="+mn-cs"/>
                        </a:rPr>
                        <a:t>(+126) </a:t>
                      </a:r>
                      <a:br>
                        <a:rPr lang="en-US" sz="1700" kern="1200" baseline="0" dirty="0">
                          <a:solidFill>
                            <a:srgbClr val="00B050"/>
                          </a:solidFill>
                          <a:effectLst/>
                          <a:latin typeface="+mn-lt"/>
                          <a:ea typeface="+mn-ea"/>
                          <a:cs typeface="+mn-cs"/>
                        </a:rPr>
                      </a:br>
                      <a:r>
                        <a:rPr lang="en-US" sz="1600" kern="1200" baseline="0" dirty="0">
                          <a:solidFill>
                            <a:schemeClr val="dk1"/>
                          </a:solidFill>
                          <a:effectLst/>
                          <a:latin typeface="+mn-lt"/>
                          <a:ea typeface="+mn-ea"/>
                          <a:cs typeface="+mn-cs"/>
                        </a:rPr>
                        <a:t>- API          3101  </a:t>
                      </a:r>
                      <a:r>
                        <a:rPr lang="en-US" sz="1700" kern="1200" baseline="0" dirty="0">
                          <a:solidFill>
                            <a:srgbClr val="00B050"/>
                          </a:solidFill>
                          <a:effectLst/>
                          <a:latin typeface="+mn-lt"/>
                          <a:ea typeface="+mn-ea"/>
                          <a:cs typeface="+mn-cs"/>
                        </a:rPr>
                        <a:t>(+89)</a:t>
                      </a:r>
                    </a:p>
                    <a:p>
                      <a:pPr marL="0" marR="0" lvl="0" indent="0" algn="l" defTabSz="457200" rtl="0" eaLnBrk="1" fontAlgn="b" latinLnBrk="0" hangingPunct="1">
                        <a:lnSpc>
                          <a:spcPct val="100000"/>
                        </a:lnSpc>
                        <a:spcBef>
                          <a:spcPts val="0"/>
                        </a:spcBef>
                        <a:spcAft>
                          <a:spcPts val="0"/>
                        </a:spcAft>
                        <a:buClrTx/>
                        <a:buSzTx/>
                        <a:buFontTx/>
                        <a:buNone/>
                        <a:tabLst/>
                        <a:defRPr/>
                      </a:pPr>
                      <a:endParaRPr lang="en-US" sz="1700" kern="1200" baseline="0" dirty="0">
                        <a:solidFill>
                          <a:srgbClr val="00B050"/>
                        </a:solidFill>
                        <a:effectLst/>
                        <a:latin typeface="+mn-lt"/>
                        <a:ea typeface="+mn-ea"/>
                        <a:cs typeface="+mn-cs"/>
                      </a:endParaRPr>
                    </a:p>
                  </a:txBody>
                  <a:tcPr marL="7620" marR="7620" marT="7620" marB="0"/>
                </a:tc>
                <a:extLst>
                  <a:ext uri="{0D108BD9-81ED-4DB2-BD59-A6C34878D82A}">
                    <a16:rowId xmlns:a16="http://schemas.microsoft.com/office/drawing/2014/main" val="1955356711"/>
                  </a:ext>
                </a:extLst>
              </a:tr>
              <a:tr h="890519">
                <a:tc>
                  <a:txBody>
                    <a:bodyPr/>
                    <a:lstStyle/>
                    <a:p>
                      <a:pPr algn="l" fontAlgn="t"/>
                      <a:endParaRPr lang="fr-BE" sz="1200" kern="1200" dirty="0">
                        <a:solidFill>
                          <a:schemeClr val="dk1"/>
                        </a:solidFill>
                        <a:effectLst/>
                        <a:latin typeface="+mn-lt"/>
                        <a:ea typeface="+mn-ea"/>
                        <a:cs typeface="+mn-cs"/>
                      </a:endParaRPr>
                    </a:p>
                  </a:txBody>
                  <a:tcPr marL="7620" marR="7620" marT="7620" marB="0"/>
                </a:tc>
                <a:tc>
                  <a:txBody>
                    <a:bodyPr/>
                    <a:lstStyle/>
                    <a:p>
                      <a:pPr algn="l" fontAlgn="b"/>
                      <a:r>
                        <a:rPr lang="en-US" sz="1600" kern="1200" baseline="0" dirty="0">
                          <a:solidFill>
                            <a:schemeClr val="dk1"/>
                          </a:solidFill>
                          <a:effectLst/>
                          <a:latin typeface="+mn-lt"/>
                          <a:ea typeface="+mn-ea"/>
                          <a:cs typeface="+mn-cs"/>
                        </a:rPr>
                        <a:t>User Accounts</a:t>
                      </a:r>
                    </a:p>
                  </a:txBody>
                  <a:tcPr marL="7620" marR="7620" marT="7620" marB="0"/>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kern="1200" baseline="0" dirty="0">
                          <a:solidFill>
                            <a:schemeClr val="dk1"/>
                          </a:solidFill>
                          <a:effectLst/>
                          <a:latin typeface="+mn-lt"/>
                          <a:ea typeface="+mn-ea"/>
                          <a:cs typeface="+mn-cs"/>
                        </a:rPr>
                        <a:t>Total :        7668  </a:t>
                      </a:r>
                      <a:r>
                        <a:rPr lang="en-US" sz="1700" kern="1200" baseline="0" dirty="0">
                          <a:solidFill>
                            <a:srgbClr val="00B050"/>
                          </a:solidFill>
                          <a:effectLst/>
                          <a:latin typeface="+mn-lt"/>
                          <a:ea typeface="+mn-ea"/>
                          <a:cs typeface="+mn-cs"/>
                        </a:rPr>
                        <a:t>(+38)</a:t>
                      </a:r>
                    </a:p>
                  </a:txBody>
                  <a:tcPr marL="7620" marR="7620" marT="7620" marB="0"/>
                </a:tc>
                <a:extLst>
                  <a:ext uri="{0D108BD9-81ED-4DB2-BD59-A6C34878D82A}">
                    <a16:rowId xmlns:a16="http://schemas.microsoft.com/office/drawing/2014/main" val="281410430"/>
                  </a:ext>
                </a:extLst>
              </a:tr>
            </a:tbl>
          </a:graphicData>
        </a:graphic>
      </p:graphicFrame>
    </p:spTree>
    <p:extLst>
      <p:ext uri="{BB962C8B-B14F-4D97-AF65-F5344CB8AC3E}">
        <p14:creationId xmlns:p14="http://schemas.microsoft.com/office/powerpoint/2010/main" val="3566460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sz="2400" dirty="0"/>
              <a:t>HD4DP2 </a:t>
            </a:r>
            <a:r>
              <a:rPr lang="fr-BE" sz="2400" dirty="0" err="1"/>
              <a:t>Metrics</a:t>
            </a:r>
            <a:r>
              <a:rPr lang="fr-BE" sz="2400" dirty="0"/>
              <a:t> (as of 21/09): </a:t>
            </a:r>
            <a:r>
              <a:rPr lang="fr-BE" sz="2400" dirty="0" err="1"/>
              <a:t>received</a:t>
            </a:r>
            <a:r>
              <a:rPr lang="fr-BE" sz="2400" dirty="0"/>
              <a:t> registration per </a:t>
            </a:r>
            <a:r>
              <a:rPr lang="fr-BE" sz="2400" dirty="0" err="1"/>
              <a:t>project</a:t>
            </a:r>
            <a:endParaRPr kumimoji="0" lang="en-BE" sz="2400" b="1" i="0" u="none" strike="noStrike" kern="1200" cap="none" spc="100" normalizeH="0" baseline="0" noProof="0" dirty="0">
              <a:ln>
                <a:noFill/>
              </a:ln>
              <a:solidFill>
                <a:prstClr val="white"/>
              </a:solidFill>
              <a:effectLst/>
              <a:uLnTx/>
              <a:uFillTx/>
              <a:ea typeface="+mn-ea"/>
            </a:endParaRPr>
          </a:p>
        </p:txBody>
      </p:sp>
      <p:pic>
        <p:nvPicPr>
          <p:cNvPr id="5" name="Afbeelding 4">
            <a:extLst>
              <a:ext uri="{FF2B5EF4-FFF2-40B4-BE49-F238E27FC236}">
                <a16:creationId xmlns:a16="http://schemas.microsoft.com/office/drawing/2014/main" id="{97AD620D-B0F8-D68D-0851-CC1AEC0CA221}"/>
              </a:ext>
            </a:extLst>
          </p:cNvPr>
          <p:cNvPicPr>
            <a:picLocks noChangeAspect="1"/>
          </p:cNvPicPr>
          <p:nvPr/>
        </p:nvPicPr>
        <p:blipFill>
          <a:blip r:embed="rId3"/>
          <a:stretch>
            <a:fillRect/>
          </a:stretch>
        </p:blipFill>
        <p:spPr>
          <a:xfrm>
            <a:off x="485034" y="1644339"/>
            <a:ext cx="11151223" cy="3413435"/>
          </a:xfrm>
          <a:prstGeom prst="rect">
            <a:avLst/>
          </a:prstGeom>
        </p:spPr>
      </p:pic>
    </p:spTree>
    <p:extLst>
      <p:ext uri="{BB962C8B-B14F-4D97-AF65-F5344CB8AC3E}">
        <p14:creationId xmlns:p14="http://schemas.microsoft.com/office/powerpoint/2010/main" val="212630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Incidents report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7767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Total Open Incidents &amp; </a:t>
            </a:r>
            <a:r>
              <a:rPr lang="fr-BE" dirty="0" err="1"/>
              <a:t>Requests</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6" name="Grafiek 5">
            <a:extLst>
              <a:ext uri="{FF2B5EF4-FFF2-40B4-BE49-F238E27FC236}">
                <a16:creationId xmlns:a16="http://schemas.microsoft.com/office/drawing/2014/main" id="{0B015284-F19E-4017-4ADF-AE774572EB74}"/>
              </a:ext>
            </a:extLst>
          </p:cNvPr>
          <p:cNvGraphicFramePr/>
          <p:nvPr>
            <p:extLst>
              <p:ext uri="{D42A27DB-BD31-4B8C-83A1-F6EECF244321}">
                <p14:modId xmlns:p14="http://schemas.microsoft.com/office/powerpoint/2010/main" val="234447491"/>
              </p:ext>
            </p:extLst>
          </p:nvPr>
        </p:nvGraphicFramePr>
        <p:xfrm>
          <a:off x="353960" y="1500027"/>
          <a:ext cx="11457039" cy="46383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013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35062</TotalTime>
  <Words>753</Words>
  <Application>Microsoft Office PowerPoint</Application>
  <PresentationFormat>Breedbeeld</PresentationFormat>
  <Paragraphs>122</Paragraphs>
  <Slides>25</Slides>
  <Notes>16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25</vt:i4>
      </vt:variant>
    </vt:vector>
  </HeadingPairs>
  <TitlesOfParts>
    <vt:vector size="31" baseType="lpstr">
      <vt:lpstr>Arial</vt:lpstr>
      <vt:lpstr>Calibri</vt:lpstr>
      <vt:lpstr>Segoe UI</vt:lpstr>
      <vt:lpstr>wf_segoe-ui_normal</vt:lpstr>
      <vt:lpstr>Wingdings</vt:lpstr>
      <vt:lpstr>SC_theme</vt:lpstr>
      <vt:lpstr>ICT Info session 29 / 09 / 2023</vt:lpstr>
      <vt:lpstr>Agenda</vt:lpstr>
      <vt:lpstr>Q&amp;a backlog</vt:lpstr>
      <vt:lpstr>…</vt:lpstr>
      <vt:lpstr>HD4DP2 Metrics</vt:lpstr>
      <vt:lpstr>HD4DP2 Metrics (as of 28/09 – compared with 21/09)</vt:lpstr>
      <vt:lpstr>HD4DP2 Metrics (as of 21/09): received registration per project</vt:lpstr>
      <vt:lpstr>Incidents report</vt:lpstr>
      <vt:lpstr>Total Open Incidents &amp; Requests</vt:lpstr>
      <vt:lpstr>Total Closed Incidents &amp; Requests</vt:lpstr>
      <vt:lpstr>Workload and focus</vt:lpstr>
      <vt:lpstr>ICT Info Session - Request</vt:lpstr>
      <vt:lpstr>Incidents &amp; Requests per Project – ‘not closed’ state </vt:lpstr>
      <vt:lpstr>Architecture  2.5</vt:lpstr>
      <vt:lpstr>ABOUT: Architecture 2.5</vt:lpstr>
      <vt:lpstr>ALL ARCHITECTURE 2.5 CODE CHANGES</vt:lpstr>
      <vt:lpstr>CODE CHANGE PERFORMANCE EXAMPLES </vt:lpstr>
      <vt:lpstr>HD4DP2 FEATURE CHANGE (SYSTEM 2 SYSTEM)</vt:lpstr>
      <vt:lpstr>EAM 3.0</vt:lpstr>
      <vt:lpstr>DCD updates</vt:lpstr>
      <vt:lpstr>DCD Updates</vt:lpstr>
      <vt:lpstr>Updates &amp; communications</vt:lpstr>
      <vt:lpstr>Varia</vt:lpstr>
      <vt:lpstr>Q &amp; A</vt:lpstr>
      <vt:lpstr>PowerPoint-presentatie</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Kurt.Vanbrabant@sciensano.be</cp:lastModifiedBy>
  <cp:revision>939</cp:revision>
  <dcterms:created xsi:type="dcterms:W3CDTF">2018-09-19T06:42:22Z</dcterms:created>
  <dcterms:modified xsi:type="dcterms:W3CDTF">2023-09-29T08:55:18Z</dcterms:modified>
</cp:coreProperties>
</file>