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305" r:id="rId2"/>
    <p:sldId id="653" r:id="rId3"/>
    <p:sldId id="671" r:id="rId4"/>
    <p:sldId id="629" r:id="rId5"/>
    <p:sldId id="677" r:id="rId6"/>
    <p:sldId id="683" r:id="rId7"/>
    <p:sldId id="680" r:id="rId8"/>
    <p:sldId id="678" r:id="rId9"/>
    <p:sldId id="659" r:id="rId10"/>
    <p:sldId id="666" r:id="rId11"/>
    <p:sldId id="665" r:id="rId12"/>
    <p:sldId id="660" r:id="rId13"/>
    <p:sldId id="681" r:id="rId14"/>
    <p:sldId id="682" r:id="rId15"/>
    <p:sldId id="684" r:id="rId16"/>
    <p:sldId id="685" r:id="rId17"/>
    <p:sldId id="622" r:id="rId18"/>
    <p:sldId id="628" r:id="rId19"/>
    <p:sldId id="600" r:id="rId2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A41"/>
    <a:srgbClr val="39B54A"/>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84649" autoAdjust="0"/>
  </p:normalViewPr>
  <p:slideViewPr>
    <p:cSldViewPr snapToGrid="0" showGuides="1">
      <p:cViewPr varScale="1">
        <p:scale>
          <a:sx n="121" d="100"/>
          <a:sy n="121" d="100"/>
        </p:scale>
        <p:origin x="132" y="756"/>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Incidents</c:v>
                </c:pt>
              </c:strCache>
            </c:strRef>
          </c:tx>
          <c:spPr>
            <a:solidFill>
              <a:schemeClr val="accent1"/>
            </a:solidFill>
            <a:ln>
              <a:noFill/>
            </a:ln>
            <a:effectLst/>
          </c:spPr>
          <c:invertIfNegative val="0"/>
          <c:cat>
            <c:strRef>
              <c:f>Blad1!$A$2:$A$5</c:f>
              <c:strCache>
                <c:ptCount val="4"/>
                <c:pt idx="0">
                  <c:v>01/09</c:v>
                </c:pt>
                <c:pt idx="1">
                  <c:v>08/09</c:v>
                </c:pt>
                <c:pt idx="2">
                  <c:v>15/09</c:v>
                </c:pt>
                <c:pt idx="3">
                  <c:v>22/09</c:v>
                </c:pt>
              </c:strCache>
            </c:strRef>
          </c:cat>
          <c:val>
            <c:numRef>
              <c:f>Blad1!$B$2:$B$5</c:f>
              <c:numCache>
                <c:formatCode>General</c:formatCode>
                <c:ptCount val="4"/>
                <c:pt idx="0">
                  <c:v>303</c:v>
                </c:pt>
                <c:pt idx="1">
                  <c:v>269</c:v>
                </c:pt>
                <c:pt idx="2">
                  <c:v>230</c:v>
                </c:pt>
                <c:pt idx="3">
                  <c:v>218</c:v>
                </c:pt>
              </c:numCache>
            </c:numRef>
          </c:val>
          <c:extLst>
            <c:ext xmlns:c16="http://schemas.microsoft.com/office/drawing/2014/chart" uri="{C3380CC4-5D6E-409C-BE32-E72D297353CC}">
              <c16:uniqueId val="{00000000-6C3F-4764-ADA4-72DF2BFC8128}"/>
            </c:ext>
          </c:extLst>
        </c:ser>
        <c:ser>
          <c:idx val="1"/>
          <c:order val="1"/>
          <c:tx>
            <c:strRef>
              <c:f>Blad1!$C$1</c:f>
              <c:strCache>
                <c:ptCount val="1"/>
                <c:pt idx="0">
                  <c:v>Requests</c:v>
                </c:pt>
              </c:strCache>
            </c:strRef>
          </c:tx>
          <c:spPr>
            <a:solidFill>
              <a:schemeClr val="accent2"/>
            </a:solidFill>
            <a:ln>
              <a:noFill/>
            </a:ln>
            <a:effectLst/>
          </c:spPr>
          <c:invertIfNegative val="0"/>
          <c:cat>
            <c:strRef>
              <c:f>Blad1!$A$2:$A$5</c:f>
              <c:strCache>
                <c:ptCount val="4"/>
                <c:pt idx="0">
                  <c:v>01/09</c:v>
                </c:pt>
                <c:pt idx="1">
                  <c:v>08/09</c:v>
                </c:pt>
                <c:pt idx="2">
                  <c:v>15/09</c:v>
                </c:pt>
                <c:pt idx="3">
                  <c:v>22/09</c:v>
                </c:pt>
              </c:strCache>
            </c:strRef>
          </c:cat>
          <c:val>
            <c:numRef>
              <c:f>Blad1!$C$2:$C$5</c:f>
              <c:numCache>
                <c:formatCode>General</c:formatCode>
                <c:ptCount val="4"/>
                <c:pt idx="0">
                  <c:v>332</c:v>
                </c:pt>
                <c:pt idx="1">
                  <c:v>303</c:v>
                </c:pt>
                <c:pt idx="2">
                  <c:v>306</c:v>
                </c:pt>
                <c:pt idx="3">
                  <c:v>311</c:v>
                </c:pt>
              </c:numCache>
            </c:numRef>
          </c:val>
          <c:extLst>
            <c:ext xmlns:c16="http://schemas.microsoft.com/office/drawing/2014/chart" uri="{C3380CC4-5D6E-409C-BE32-E72D297353CC}">
              <c16:uniqueId val="{00000001-6C3F-4764-ADA4-72DF2BFC8128}"/>
            </c:ext>
          </c:extLst>
        </c:ser>
        <c:dLbls>
          <c:showLegendKey val="0"/>
          <c:showVal val="0"/>
          <c:showCatName val="0"/>
          <c:showSerName val="0"/>
          <c:showPercent val="0"/>
          <c:showBubbleSize val="0"/>
        </c:dLbls>
        <c:gapWidth val="219"/>
        <c:overlap val="-27"/>
        <c:axId val="1897018736"/>
        <c:axId val="1912989200"/>
      </c:barChart>
      <c:catAx>
        <c:axId val="189701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crossAx val="1912989200"/>
        <c:crosses val="autoZero"/>
        <c:auto val="1"/>
        <c:lblAlgn val="ctr"/>
        <c:lblOffset val="100"/>
        <c:noMultiLvlLbl val="0"/>
      </c:catAx>
      <c:valAx>
        <c:axId val="19129892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crossAx val="189701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Incidents</c:v>
                </c:pt>
              </c:strCache>
            </c:strRef>
          </c:tx>
          <c:spPr>
            <a:solidFill>
              <a:schemeClr val="accent1"/>
            </a:solidFill>
            <a:ln>
              <a:noFill/>
            </a:ln>
            <a:effectLst/>
          </c:spPr>
          <c:invertIfNegative val="0"/>
          <c:cat>
            <c:strRef>
              <c:f>Blad1!$A$2:$A$4</c:f>
              <c:strCache>
                <c:ptCount val="3"/>
                <c:pt idx="0">
                  <c:v>07/09</c:v>
                </c:pt>
                <c:pt idx="1">
                  <c:v>14/09</c:v>
                </c:pt>
                <c:pt idx="2">
                  <c:v>21/09</c:v>
                </c:pt>
              </c:strCache>
            </c:strRef>
          </c:cat>
          <c:val>
            <c:numRef>
              <c:f>Blad1!$B$2:$B$4</c:f>
              <c:numCache>
                <c:formatCode>General</c:formatCode>
                <c:ptCount val="3"/>
                <c:pt idx="0">
                  <c:v>31</c:v>
                </c:pt>
                <c:pt idx="1">
                  <c:v>41</c:v>
                </c:pt>
                <c:pt idx="2">
                  <c:v>38</c:v>
                </c:pt>
              </c:numCache>
            </c:numRef>
          </c:val>
          <c:extLst>
            <c:ext xmlns:c16="http://schemas.microsoft.com/office/drawing/2014/chart" uri="{C3380CC4-5D6E-409C-BE32-E72D297353CC}">
              <c16:uniqueId val="{00000000-0319-451A-8CB3-33B03F670B76}"/>
            </c:ext>
          </c:extLst>
        </c:ser>
        <c:ser>
          <c:idx val="1"/>
          <c:order val="1"/>
          <c:tx>
            <c:strRef>
              <c:f>Blad1!$C$1</c:f>
              <c:strCache>
                <c:ptCount val="1"/>
                <c:pt idx="0">
                  <c:v>Requests</c:v>
                </c:pt>
              </c:strCache>
            </c:strRef>
          </c:tx>
          <c:spPr>
            <a:solidFill>
              <a:schemeClr val="accent2"/>
            </a:solidFill>
            <a:ln>
              <a:noFill/>
            </a:ln>
            <a:effectLst/>
          </c:spPr>
          <c:invertIfNegative val="0"/>
          <c:cat>
            <c:strRef>
              <c:f>Blad1!$A$2:$A$4</c:f>
              <c:strCache>
                <c:ptCount val="3"/>
                <c:pt idx="0">
                  <c:v>07/09</c:v>
                </c:pt>
                <c:pt idx="1">
                  <c:v>14/09</c:v>
                </c:pt>
                <c:pt idx="2">
                  <c:v>21/09</c:v>
                </c:pt>
              </c:strCache>
            </c:strRef>
          </c:cat>
          <c:val>
            <c:numRef>
              <c:f>Blad1!$C$2:$C$4</c:f>
              <c:numCache>
                <c:formatCode>General</c:formatCode>
                <c:ptCount val="3"/>
                <c:pt idx="0">
                  <c:v>40</c:v>
                </c:pt>
                <c:pt idx="1">
                  <c:v>72</c:v>
                </c:pt>
                <c:pt idx="2">
                  <c:v>65</c:v>
                </c:pt>
              </c:numCache>
            </c:numRef>
          </c:val>
          <c:extLst>
            <c:ext xmlns:c16="http://schemas.microsoft.com/office/drawing/2014/chart" uri="{C3380CC4-5D6E-409C-BE32-E72D297353CC}">
              <c16:uniqueId val="{00000003-0319-451A-8CB3-33B03F670B76}"/>
            </c:ext>
          </c:extLst>
        </c:ser>
        <c:dLbls>
          <c:showLegendKey val="0"/>
          <c:showVal val="0"/>
          <c:showCatName val="0"/>
          <c:showSerName val="0"/>
          <c:showPercent val="0"/>
          <c:showBubbleSize val="0"/>
        </c:dLbls>
        <c:gapWidth val="219"/>
        <c:overlap val="-27"/>
        <c:axId val="1847731919"/>
        <c:axId val="1170937615"/>
      </c:barChart>
      <c:catAx>
        <c:axId val="184773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crossAx val="1170937615"/>
        <c:crosses val="autoZero"/>
        <c:auto val="1"/>
        <c:lblAlgn val="ctr"/>
        <c:lblOffset val="100"/>
        <c:noMultiLvlLbl val="0"/>
      </c:catAx>
      <c:valAx>
        <c:axId val="1170937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crossAx val="1847731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0.12613</cdr:x>
      <cdr:y>0.1458</cdr:y>
    </cdr:from>
    <cdr:to>
      <cdr:x>0.85258</cdr:x>
      <cdr:y>0.34688</cdr:y>
    </cdr:to>
    <cdr:cxnSp macro="">
      <cdr:nvCxnSpPr>
        <cdr:cNvPr id="3" name="Rechte verbindingslijn met pijl 2">
          <a:extLst xmlns:a="http://schemas.openxmlformats.org/drawingml/2006/main">
            <a:ext uri="{FF2B5EF4-FFF2-40B4-BE49-F238E27FC236}">
              <a16:creationId xmlns:a16="http://schemas.microsoft.com/office/drawing/2014/main" id="{82B64BF2-C3D1-4F6E-6686-18FBCD72E83A}"/>
            </a:ext>
          </a:extLst>
        </cdr:cNvPr>
        <cdr:cNvCxnSpPr/>
      </cdr:nvCxnSpPr>
      <cdr:spPr>
        <a:xfrm xmlns:a="http://schemas.openxmlformats.org/drawingml/2006/main">
          <a:off x="1444753" y="676245"/>
          <a:ext cx="8321040" cy="932688"/>
        </a:xfrm>
        <a:prstGeom xmlns:a="http://schemas.openxmlformats.org/drawingml/2006/main" prst="straightConnector1">
          <a:avLst/>
        </a:prstGeom>
        <a:ln xmlns:a="http://schemas.openxmlformats.org/drawingml/2006/main" w="76200">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0.71423</cdr:x>
      <cdr:y>0.05803</cdr:y>
    </cdr:from>
    <cdr:to>
      <cdr:x>0.88691</cdr:x>
      <cdr:y>0.32374</cdr:y>
    </cdr:to>
    <cdr:sp macro="" textlink="">
      <cdr:nvSpPr>
        <cdr:cNvPr id="5" name="Oval 4"/>
        <cdr:cNvSpPr/>
      </cdr:nvSpPr>
      <cdr:spPr>
        <a:xfrm xmlns:a="http://schemas.openxmlformats.org/drawingml/2006/main">
          <a:off x="8181098" y="269138"/>
          <a:ext cx="1977887" cy="1232452"/>
        </a:xfrm>
        <a:prstGeom xmlns:a="http://schemas.openxmlformats.org/drawingml/2006/main" prst="ellipse">
          <a:avLst/>
        </a:prstGeom>
        <a:noFill xmlns:a="http://schemas.openxmlformats.org/drawingml/2006/main"/>
        <a:ln xmlns:a="http://schemas.openxmlformats.org/drawingml/2006/main" w="12700" cap="flat">
          <a:solidFill>
            <a:schemeClr val="accent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fr-FR"/>
        </a:p>
      </cdr:txBody>
    </cdr:sp>
  </cdr:relSizeAnchor>
  <cdr:relSizeAnchor xmlns:cdr="http://schemas.openxmlformats.org/drawingml/2006/chartDrawing">
    <cdr:from>
      <cdr:x>0.74113</cdr:x>
      <cdr:y>0.10088</cdr:y>
    </cdr:from>
    <cdr:to>
      <cdr:x>0.87563</cdr:x>
      <cdr:y>0.2535</cdr:y>
    </cdr:to>
    <cdr:sp macro="" textlink="">
      <cdr:nvSpPr>
        <cdr:cNvPr id="6" name="TextBox 5"/>
        <cdr:cNvSpPr txBox="1"/>
      </cdr:nvSpPr>
      <cdr:spPr>
        <a:xfrm xmlns:a="http://schemas.openxmlformats.org/drawingml/2006/main">
          <a:off x="8489211" y="467921"/>
          <a:ext cx="1540565" cy="70788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r-BE" sz="2000" dirty="0">
              <a:solidFill>
                <a:schemeClr val="tx2"/>
              </a:solidFill>
            </a:rPr>
            <a:t>28% drop in </a:t>
          </a:r>
        </a:p>
        <a:p xmlns:a="http://schemas.openxmlformats.org/drawingml/2006/main">
          <a:r>
            <a:rPr lang="fr-BE" sz="2000" dirty="0">
              <a:solidFill>
                <a:schemeClr val="tx2"/>
              </a:solidFill>
            </a:rPr>
            <a:t>Incidents</a:t>
          </a:r>
        </a:p>
      </cdr:txBody>
    </cdr: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22-09-23</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‹nr.›</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22-09-23</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‹nr.›</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50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13</a:t>
            </a:fld>
            <a:endParaRPr lang="fr-BE" dirty="0"/>
          </a:p>
        </p:txBody>
      </p:sp>
    </p:spTree>
    <p:extLst>
      <p:ext uri="{BB962C8B-B14F-4D97-AF65-F5344CB8AC3E}">
        <p14:creationId xmlns:p14="http://schemas.microsoft.com/office/powerpoint/2010/main" val="3704875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4171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15</a:t>
            </a:fld>
            <a:endParaRPr lang="fr-BE" dirty="0"/>
          </a:p>
        </p:txBody>
      </p:sp>
    </p:spTree>
    <p:extLst>
      <p:ext uri="{BB962C8B-B14F-4D97-AF65-F5344CB8AC3E}">
        <p14:creationId xmlns:p14="http://schemas.microsoft.com/office/powerpoint/2010/main" val="407943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73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960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2</a:t>
            </a:fld>
            <a:endParaRPr lang="fr-BE" dirty="0"/>
          </a:p>
        </p:txBody>
      </p:sp>
    </p:spTree>
    <p:extLst>
      <p:ext uri="{BB962C8B-B14F-4D97-AF65-F5344CB8AC3E}">
        <p14:creationId xmlns:p14="http://schemas.microsoft.com/office/powerpoint/2010/main" val="316627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3</a:t>
            </a:fld>
            <a:endParaRPr lang="fr-BE" dirty="0"/>
          </a:p>
        </p:txBody>
      </p:sp>
    </p:spTree>
    <p:extLst>
      <p:ext uri="{BB962C8B-B14F-4D97-AF65-F5344CB8AC3E}">
        <p14:creationId xmlns:p14="http://schemas.microsoft.com/office/powerpoint/2010/main" val="201036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813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5</a:t>
            </a:fld>
            <a:endParaRPr lang="fr-BE" dirty="0"/>
          </a:p>
        </p:txBody>
      </p:sp>
    </p:spTree>
    <p:extLst>
      <p:ext uri="{BB962C8B-B14F-4D97-AF65-F5344CB8AC3E}">
        <p14:creationId xmlns:p14="http://schemas.microsoft.com/office/powerpoint/2010/main" val="23296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001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4563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8</a:t>
            </a:fld>
            <a:endParaRPr lang="fr-BE" dirty="0"/>
          </a:p>
        </p:txBody>
      </p:sp>
    </p:spTree>
    <p:extLst>
      <p:ext uri="{BB962C8B-B14F-4D97-AF65-F5344CB8AC3E}">
        <p14:creationId xmlns:p14="http://schemas.microsoft.com/office/powerpoint/2010/main" val="422127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1077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En-tête de section">
    <p:spTree>
      <p:nvGrpSpPr>
        <p:cNvPr id="1" name=""/>
        <p:cNvGrpSpPr/>
        <p:nvPr/>
      </p:nvGrpSpPr>
      <p:grpSpPr>
        <a:xfrm>
          <a:off x="0" y="0"/>
          <a:ext cx="0" cy="0"/>
          <a:chOff x="0" y="0"/>
          <a:chExt cx="0" cy="0"/>
        </a:xfrm>
      </p:grpSpPr>
      <p:pic>
        <p:nvPicPr>
          <p:cNvPr id="6" name="Image 5" descr="Sciensano_PTT_Backcover_FR.jpg"/>
          <p:cNvPicPr>
            <a:picLocks noChangeAspect="1"/>
          </p:cNvPicPr>
          <p:nvPr/>
        </p:nvPicPr>
        <p:blipFill>
          <a:blip r:embed="rId2"/>
          <a:stretch>
            <a:fillRect/>
          </a:stretch>
        </p:blipFill>
        <p:spPr>
          <a:xfrm>
            <a:off x="0" y="0"/>
            <a:ext cx="12192000" cy="6858000"/>
          </a:xfrm>
          <a:prstGeom prst="rect">
            <a:avLst/>
          </a:prstGeom>
        </p:spPr>
      </p:pic>
      <p:sp>
        <p:nvSpPr>
          <p:cNvPr id="3" name="Espace réservé du texte 2"/>
          <p:cNvSpPr>
            <a:spLocks noGrp="1"/>
          </p:cNvSpPr>
          <p:nvPr>
            <p:ph type="body" idx="1"/>
          </p:nvPr>
        </p:nvSpPr>
        <p:spPr>
          <a:xfrm>
            <a:off x="542400" y="3091770"/>
            <a:ext cx="10363200" cy="1500187"/>
          </a:xfrm>
        </p:spPr>
        <p:txBody>
          <a:bodyPr anchor="t" anchorCtr="0">
            <a:normAutofit/>
          </a:bodyPr>
          <a:lstStyle>
            <a:lvl1pPr marL="0" indent="0">
              <a:buNone/>
              <a:defRPr sz="180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Titre 6"/>
          <p:cNvSpPr>
            <a:spLocks noGrp="1"/>
          </p:cNvSpPr>
          <p:nvPr>
            <p:ph type="title"/>
          </p:nvPr>
        </p:nvSpPr>
        <p:spPr>
          <a:xfrm>
            <a:off x="542400" y="1729695"/>
            <a:ext cx="10363200" cy="1362075"/>
          </a:xfrm>
        </p:spPr>
        <p:txBody>
          <a:bodyPr>
            <a:normAutofit/>
          </a:bodyPr>
          <a:lstStyle>
            <a:lvl1pPr algn="l">
              <a:lnSpc>
                <a:spcPts val="2500"/>
              </a:lnSpc>
              <a:defRPr sz="2400">
                <a:solidFill>
                  <a:schemeClr val="bg1"/>
                </a:solidFill>
              </a:defRPr>
            </a:lvl1pPr>
          </a:lstStyle>
          <a:p>
            <a:pPr>
              <a:lnSpc>
                <a:spcPts val="2500"/>
              </a:lnSpc>
            </a:pPr>
            <a:r>
              <a:rPr lang="en-US" b="1"/>
              <a:t>Click to edit Master title style</a:t>
            </a:r>
            <a:endParaRPr lang="fr-FR" sz="2200" dirty="0"/>
          </a:p>
        </p:txBody>
      </p:sp>
    </p:spTree>
    <p:extLst>
      <p:ext uri="{BB962C8B-B14F-4D97-AF65-F5344CB8AC3E}">
        <p14:creationId xmlns:p14="http://schemas.microsoft.com/office/powerpoint/2010/main" val="368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rGMBxgjmncU" TargetMode="External"/><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a:t>
            </a:r>
            <a:r>
              <a:rPr lang="nl-BE" dirty="0" err="1"/>
              <a:t>session</a:t>
            </a:r>
            <a:br>
              <a:rPr lang="nl-BE" dirty="0"/>
            </a:br>
            <a:r>
              <a:rPr lang="nl-BE" dirty="0"/>
              <a:t>22 / 09 / 2023</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C5CFD-8F44-18F1-43B9-7A3A281798A0}"/>
              </a:ext>
            </a:extLst>
          </p:cNvPr>
          <p:cNvSpPr>
            <a:spLocks noGrp="1"/>
          </p:cNvSpPr>
          <p:nvPr>
            <p:ph type="title"/>
          </p:nvPr>
        </p:nvSpPr>
        <p:spPr/>
        <p:txBody>
          <a:bodyPr/>
          <a:lstStyle/>
          <a:p>
            <a:r>
              <a:rPr lang="fr-BE" dirty="0"/>
              <a:t>Total </a:t>
            </a:r>
            <a:r>
              <a:rPr lang="fr-BE" dirty="0" err="1"/>
              <a:t>Closed</a:t>
            </a:r>
            <a:r>
              <a:rPr lang="fr-BE" dirty="0"/>
              <a:t> Incidents And </a:t>
            </a:r>
            <a:r>
              <a:rPr lang="fr-BE" dirty="0" err="1"/>
              <a:t>Requests</a:t>
            </a:r>
            <a:endParaRPr lang="en-GB" dirty="0"/>
          </a:p>
        </p:txBody>
      </p:sp>
      <p:graphicFrame>
        <p:nvGraphicFramePr>
          <p:cNvPr id="6" name="Tijdelijke aanduiding voor inhoud 5">
            <a:extLst>
              <a:ext uri="{FF2B5EF4-FFF2-40B4-BE49-F238E27FC236}">
                <a16:creationId xmlns:a16="http://schemas.microsoft.com/office/drawing/2014/main" id="{9BDDDCB1-1E26-09F2-B12C-57EA63EC1AF1}"/>
              </a:ext>
            </a:extLst>
          </p:cNvPr>
          <p:cNvGraphicFramePr>
            <a:graphicFrameLocks noGrp="1"/>
          </p:cNvGraphicFramePr>
          <p:nvPr>
            <p:ph idx="1"/>
            <p:extLst>
              <p:ext uri="{D42A27DB-BD31-4B8C-83A1-F6EECF244321}">
                <p14:modId xmlns:p14="http://schemas.microsoft.com/office/powerpoint/2010/main" val="91415565"/>
              </p:ext>
            </p:extLst>
          </p:nvPr>
        </p:nvGraphicFramePr>
        <p:xfrm>
          <a:off x="338328" y="1689099"/>
          <a:ext cx="11472671" cy="46123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185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3C5BB-0A31-3665-6C75-35692500E2AF}"/>
              </a:ext>
            </a:extLst>
          </p:cNvPr>
          <p:cNvSpPr>
            <a:spLocks noGrp="1"/>
          </p:cNvSpPr>
          <p:nvPr>
            <p:ph type="title"/>
          </p:nvPr>
        </p:nvSpPr>
        <p:spPr/>
        <p:txBody>
          <a:bodyPr/>
          <a:lstStyle/>
          <a:p>
            <a:r>
              <a:rPr lang="en-GB" dirty="0"/>
              <a:t>Decrease Open Tickets</a:t>
            </a:r>
          </a:p>
        </p:txBody>
      </p:sp>
      <p:sp>
        <p:nvSpPr>
          <p:cNvPr id="3" name="Tijdelijke aanduiding voor inhoud 2">
            <a:extLst>
              <a:ext uri="{FF2B5EF4-FFF2-40B4-BE49-F238E27FC236}">
                <a16:creationId xmlns:a16="http://schemas.microsoft.com/office/drawing/2014/main" id="{70DEB229-D10F-A089-BC13-3F94B0FD7F75}"/>
              </a:ext>
            </a:extLst>
          </p:cNvPr>
          <p:cNvSpPr>
            <a:spLocks noGrp="1"/>
          </p:cNvSpPr>
          <p:nvPr>
            <p:ph idx="1"/>
          </p:nvPr>
        </p:nvSpPr>
        <p:spPr/>
        <p:txBody>
          <a:bodyPr/>
          <a:lstStyle/>
          <a:p>
            <a:pPr marL="342900" indent="-342900">
              <a:buFont typeface="Arial" panose="020B0604020202020204" pitchFamily="34" charset="0"/>
              <a:buChar char="•"/>
            </a:pPr>
            <a:r>
              <a:rPr lang="en-GB" dirty="0"/>
              <a:t>EAM 2.7 backlog</a:t>
            </a:r>
          </a:p>
          <a:p>
            <a:pPr marL="702900" lvl="1" indent="-342900">
              <a:buFont typeface="Arial" panose="020B0604020202020204" pitchFamily="34" charset="0"/>
              <a:buChar char="•"/>
            </a:pPr>
            <a:r>
              <a:rPr lang="en-GB" dirty="0"/>
              <a:t>70 tickets – 2 weeks</a:t>
            </a:r>
          </a:p>
          <a:p>
            <a:pPr marL="342900" indent="-342900">
              <a:buFont typeface="Arial" panose="020B0604020202020204" pitchFamily="34" charset="0"/>
              <a:buChar char="•"/>
            </a:pPr>
            <a:r>
              <a:rPr lang="en-GB" dirty="0"/>
              <a:t>Additional resource </a:t>
            </a:r>
          </a:p>
          <a:p>
            <a:pPr marL="702900" lvl="1" indent="-342900">
              <a:buFont typeface="Arial" panose="020B0604020202020204" pitchFamily="34" charset="0"/>
              <a:buChar char="•"/>
            </a:pPr>
            <a:r>
              <a:rPr lang="en-GB" dirty="0"/>
              <a:t>Improvement intake and MTTR</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2966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195" y="304800"/>
            <a:ext cx="11267804" cy="990600"/>
          </a:xfrm>
        </p:spPr>
        <p:txBody>
          <a:bodyPr anchor="t">
            <a:normAutofit/>
          </a:bodyPr>
          <a:lstStyle/>
          <a:p>
            <a:pPr>
              <a:spcBef>
                <a:spcPct val="20000"/>
              </a:spcBef>
              <a:buClr>
                <a:srgbClr val="B2D235"/>
              </a:buClr>
              <a:defRPr/>
            </a:pPr>
            <a:r>
              <a:rPr lang="fr-BE" dirty="0"/>
              <a:t>Incidents and </a:t>
            </a:r>
            <a:r>
              <a:rPr lang="fr-BE" dirty="0" err="1"/>
              <a:t>request</a:t>
            </a:r>
            <a:r>
              <a:rPr lang="fr-BE" dirty="0"/>
              <a:t> per Project – not ‘</a:t>
            </a:r>
            <a:r>
              <a:rPr lang="fr-BE" dirty="0" err="1"/>
              <a:t>closed</a:t>
            </a:r>
            <a:r>
              <a:rPr lang="fr-BE" dirty="0"/>
              <a:t>’ state</a:t>
            </a:r>
            <a:br>
              <a:rPr lang="fr-BE" dirty="0"/>
            </a:br>
            <a:endParaRPr kumimoji="0" lang="en-BE" b="1" i="0" u="none" strike="noStrike" kern="1200" cap="none" spc="100" normalizeH="0" baseline="0" noProof="0">
              <a:ln>
                <a:noFill/>
              </a:ln>
              <a:effectLst/>
              <a:uLnTx/>
              <a:uFillTx/>
            </a:endParaRPr>
          </a:p>
        </p:txBody>
      </p:sp>
      <p:graphicFrame>
        <p:nvGraphicFramePr>
          <p:cNvPr id="7" name="Tijdelijke aanduiding voor inhoud 6">
            <a:extLst>
              <a:ext uri="{FF2B5EF4-FFF2-40B4-BE49-F238E27FC236}">
                <a16:creationId xmlns:a16="http://schemas.microsoft.com/office/drawing/2014/main" id="{906DB02F-E898-4B98-E3B9-37144AF57E49}"/>
              </a:ext>
            </a:extLst>
          </p:cNvPr>
          <p:cNvGraphicFramePr>
            <a:graphicFrameLocks noGrp="1"/>
          </p:cNvGraphicFramePr>
          <p:nvPr>
            <p:ph idx="1"/>
            <p:extLst>
              <p:ext uri="{D42A27DB-BD31-4B8C-83A1-F6EECF244321}">
                <p14:modId xmlns:p14="http://schemas.microsoft.com/office/powerpoint/2010/main" val="3966249467"/>
              </p:ext>
            </p:extLst>
          </p:nvPr>
        </p:nvGraphicFramePr>
        <p:xfrm>
          <a:off x="543195" y="1540042"/>
          <a:ext cx="10910867" cy="4451686"/>
        </p:xfrm>
        <a:graphic>
          <a:graphicData uri="http://schemas.openxmlformats.org/drawingml/2006/table">
            <a:tbl>
              <a:tblPr>
                <a:tableStyleId>{5C22544A-7EE6-4342-B048-85BDC9FD1C3A}</a:tableStyleId>
              </a:tblPr>
              <a:tblGrid>
                <a:gridCol w="9657944">
                  <a:extLst>
                    <a:ext uri="{9D8B030D-6E8A-4147-A177-3AD203B41FA5}">
                      <a16:colId xmlns:a16="http://schemas.microsoft.com/office/drawing/2014/main" val="3076195156"/>
                    </a:ext>
                  </a:extLst>
                </a:gridCol>
                <a:gridCol w="1252923">
                  <a:extLst>
                    <a:ext uri="{9D8B030D-6E8A-4147-A177-3AD203B41FA5}">
                      <a16:colId xmlns:a16="http://schemas.microsoft.com/office/drawing/2014/main" val="4058294010"/>
                    </a:ext>
                  </a:extLst>
                </a:gridCol>
              </a:tblGrid>
              <a:tr h="186628">
                <a:tc>
                  <a:txBody>
                    <a:bodyPr/>
                    <a:lstStyle/>
                    <a:p>
                      <a:pPr algn="l" fontAlgn="b"/>
                      <a:r>
                        <a:rPr lang="nl-BE" sz="1000" u="none" strike="noStrike" dirty="0" err="1">
                          <a:effectLst/>
                        </a:rPr>
                        <a:t>Projects</a:t>
                      </a:r>
                      <a:endParaRPr lang="nl-BE" sz="1000" b="1" i="0" u="none" strike="noStrike" dirty="0">
                        <a:solidFill>
                          <a:srgbClr val="000000"/>
                        </a:solidFill>
                        <a:effectLst/>
                        <a:latin typeface="Calibri" panose="020F0502020204030204" pitchFamily="34" charset="0"/>
                      </a:endParaRPr>
                    </a:p>
                  </a:txBody>
                  <a:tcPr marL="5779" marR="5779" marT="5779" marB="0" anchor="b"/>
                </a:tc>
                <a:tc>
                  <a:txBody>
                    <a:bodyPr/>
                    <a:lstStyle/>
                    <a:p>
                      <a:pPr algn="r" fontAlgn="b"/>
                      <a:r>
                        <a:rPr lang="nl-BE" sz="1000" u="none" strike="noStrike" dirty="0" err="1">
                          <a:effectLst/>
                        </a:rPr>
                        <a:t>Count</a:t>
                      </a:r>
                      <a:endParaRPr lang="nl-BE" sz="10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333440986"/>
                  </a:ext>
                </a:extLst>
              </a:tr>
              <a:tr h="345870">
                <a:tc>
                  <a:txBody>
                    <a:bodyPr/>
                    <a:lstStyle/>
                    <a:p>
                      <a:pPr algn="l" fontAlgn="b"/>
                      <a:r>
                        <a:rPr lang="en-US" sz="1050" b="1" u="none" strike="noStrike">
                          <a:effectLst/>
                        </a:rPr>
                        <a:t>A Prospective Observational Registry to describe the disease course and outcomes of Idiopathic Pulmonary Fibrosis patients in a real-world clinical setting</a:t>
                      </a:r>
                      <a:endParaRPr lang="en-US"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5</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459244405"/>
                  </a:ext>
                </a:extLst>
              </a:tr>
              <a:tr h="186628">
                <a:tc>
                  <a:txBody>
                    <a:bodyPr/>
                    <a:lstStyle/>
                    <a:p>
                      <a:pPr algn="l" fontAlgn="b"/>
                      <a:r>
                        <a:rPr lang="nl-BE" sz="1050" b="1" u="none" strike="noStrike">
                          <a:effectLst/>
                        </a:rPr>
                        <a:t>Belgian Cystic Fibrosis Registry</a:t>
                      </a:r>
                      <a:endParaRPr lang="nl-BE"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20</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826616041"/>
                  </a:ext>
                </a:extLst>
              </a:tr>
              <a:tr h="186628">
                <a:tc>
                  <a:txBody>
                    <a:bodyPr/>
                    <a:lstStyle/>
                    <a:p>
                      <a:pPr algn="l" fontAlgn="b"/>
                      <a:r>
                        <a:rPr lang="en-US" sz="1050" b="1" u="none" strike="noStrike">
                          <a:effectLst/>
                        </a:rPr>
                        <a:t>Belgian Sexual Assault Care Centres: Monitoring and Evaluation</a:t>
                      </a:r>
                      <a:endParaRPr lang="en-US"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4</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2481661275"/>
                  </a:ext>
                </a:extLst>
              </a:tr>
              <a:tr h="186628">
                <a:tc>
                  <a:txBody>
                    <a:bodyPr/>
                    <a:lstStyle/>
                    <a:p>
                      <a:pPr algn="l" fontAlgn="b"/>
                      <a:r>
                        <a:rPr lang="en-US" sz="1050" b="1" u="none" strike="noStrike">
                          <a:effectLst/>
                        </a:rPr>
                        <a:t>Central Registry Traceability of Implants</a:t>
                      </a:r>
                      <a:endParaRPr lang="en-US"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2</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801745111"/>
                  </a:ext>
                </a:extLst>
              </a:tr>
              <a:tr h="186628">
                <a:tc>
                  <a:txBody>
                    <a:bodyPr/>
                    <a:lstStyle/>
                    <a:p>
                      <a:pPr algn="l" fontAlgn="b"/>
                      <a:r>
                        <a:rPr lang="nl-BE" sz="1050" b="1" u="none" strike="noStrike">
                          <a:effectLst/>
                        </a:rPr>
                        <a:t>Congenital Infections Registry</a:t>
                      </a:r>
                      <a:endParaRPr lang="nl-BE"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1</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3563510275"/>
                  </a:ext>
                </a:extLst>
              </a:tr>
              <a:tr h="186628">
                <a:tc>
                  <a:txBody>
                    <a:bodyPr/>
                    <a:lstStyle/>
                    <a:p>
                      <a:pPr algn="l" fontAlgn="b"/>
                      <a:r>
                        <a:rPr lang="nl-BE" sz="1050" b="1" u="none" strike="noStrike">
                          <a:effectLst/>
                        </a:rPr>
                        <a:t>Heart valves</a:t>
                      </a:r>
                      <a:endParaRPr lang="nl-BE"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11</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276952726"/>
                  </a:ext>
                </a:extLst>
              </a:tr>
              <a:tr h="186628">
                <a:tc>
                  <a:txBody>
                    <a:bodyPr/>
                    <a:lstStyle/>
                    <a:p>
                      <a:pPr algn="l" fontAlgn="b"/>
                      <a:r>
                        <a:rPr lang="en-US" sz="1050" b="1" u="none" strike="noStrike">
                          <a:effectLst/>
                        </a:rPr>
                        <a:t>Initiative for quality improvement and epidemiology in diabetes</a:t>
                      </a:r>
                      <a:endParaRPr lang="en-US"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3</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968751922"/>
                  </a:ext>
                </a:extLst>
              </a:tr>
              <a:tr h="186628">
                <a:tc>
                  <a:txBody>
                    <a:bodyPr/>
                    <a:lstStyle/>
                    <a:p>
                      <a:pPr algn="l" fontAlgn="b"/>
                      <a:r>
                        <a:rPr lang="en-US" sz="1050" b="1" u="none" strike="noStrike">
                          <a:effectLst/>
                        </a:rPr>
                        <a:t>Initiative for quality improvement and epidemiology in multidisciplinary diabetic foot clinics</a:t>
                      </a:r>
                      <a:endParaRPr lang="en-US"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12</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4148266190"/>
                  </a:ext>
                </a:extLst>
              </a:tr>
              <a:tr h="186628">
                <a:tc>
                  <a:txBody>
                    <a:bodyPr/>
                    <a:lstStyle/>
                    <a:p>
                      <a:pPr algn="l" fontAlgn="b"/>
                      <a:r>
                        <a:rPr lang="en-US" sz="1050" b="1" u="none" strike="noStrike">
                          <a:effectLst/>
                        </a:rPr>
                        <a:t>Linking of registers for COVID-19 vaccine surveillance</a:t>
                      </a:r>
                      <a:endParaRPr lang="en-US"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1</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2019640238"/>
                  </a:ext>
                </a:extLst>
              </a:tr>
              <a:tr h="186628">
                <a:tc>
                  <a:txBody>
                    <a:bodyPr/>
                    <a:lstStyle/>
                    <a:p>
                      <a:pPr algn="l" fontAlgn="b"/>
                      <a:r>
                        <a:rPr lang="en-US" sz="1050" b="1" u="none" strike="noStrike">
                          <a:effectLst/>
                        </a:rPr>
                        <a:t>Mandatory registration of spine surgery</a:t>
                      </a:r>
                      <a:endParaRPr lang="en-US"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17</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575848388"/>
                  </a:ext>
                </a:extLst>
              </a:tr>
              <a:tr h="186628">
                <a:tc>
                  <a:txBody>
                    <a:bodyPr/>
                    <a:lstStyle/>
                    <a:p>
                      <a:pPr algn="l" fontAlgn="b"/>
                      <a:r>
                        <a:rPr lang="en-US" sz="1050" b="1" u="none" strike="noStrike">
                          <a:effectLst/>
                        </a:rPr>
                        <a:t>National Cadastre of Genetic Tests</a:t>
                      </a:r>
                      <a:endParaRPr lang="en-US"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1</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1386522526"/>
                  </a:ext>
                </a:extLst>
              </a:tr>
              <a:tr h="186628">
                <a:tc>
                  <a:txBody>
                    <a:bodyPr/>
                    <a:lstStyle/>
                    <a:p>
                      <a:pPr algn="l" fontAlgn="b"/>
                      <a:r>
                        <a:rPr lang="nl-BE" sz="1050" b="1" u="none" strike="noStrike">
                          <a:effectLst/>
                        </a:rPr>
                        <a:t>National Hand hygiene Campagne</a:t>
                      </a:r>
                      <a:endParaRPr lang="nl-BE"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5</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984556915"/>
                  </a:ext>
                </a:extLst>
              </a:tr>
              <a:tr h="186628">
                <a:tc>
                  <a:txBody>
                    <a:bodyPr/>
                    <a:lstStyle/>
                    <a:p>
                      <a:pPr algn="l" fontAlgn="b"/>
                      <a:r>
                        <a:rPr lang="en-US" sz="1050" b="1" u="none" strike="noStrike">
                          <a:effectLst/>
                        </a:rPr>
                        <a:t>National Surveillance Healthcare Associated Infections: Denominators</a:t>
                      </a:r>
                      <a:endParaRPr lang="en-US"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1</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1189115599"/>
                  </a:ext>
                </a:extLst>
              </a:tr>
              <a:tr h="186628">
                <a:tc>
                  <a:txBody>
                    <a:bodyPr/>
                    <a:lstStyle/>
                    <a:p>
                      <a:pPr algn="l" fontAlgn="b"/>
                      <a:r>
                        <a:rPr lang="nl-BE" sz="1050" b="1" u="none" strike="noStrike">
                          <a:effectLst/>
                        </a:rPr>
                        <a:t>National Surveillance Septicemia in Hospitals</a:t>
                      </a:r>
                      <a:endParaRPr lang="nl-BE"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6</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1574937215"/>
                  </a:ext>
                </a:extLst>
              </a:tr>
              <a:tr h="186628">
                <a:tc>
                  <a:txBody>
                    <a:bodyPr/>
                    <a:lstStyle/>
                    <a:p>
                      <a:pPr algn="l" fontAlgn="b"/>
                      <a:r>
                        <a:rPr lang="en-US" sz="1050" b="1" u="none" strike="noStrike">
                          <a:effectLst/>
                        </a:rPr>
                        <a:t>Predictive tests for a therapeutic response</a:t>
                      </a:r>
                      <a:endParaRPr lang="en-US"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8</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2336644812"/>
                  </a:ext>
                </a:extLst>
              </a:tr>
              <a:tr h="186628">
                <a:tc>
                  <a:txBody>
                    <a:bodyPr/>
                    <a:lstStyle/>
                    <a:p>
                      <a:pPr algn="l" fontAlgn="b"/>
                      <a:r>
                        <a:rPr lang="en-US" sz="1050" b="1" u="none" strike="noStrike">
                          <a:effectLst/>
                        </a:rPr>
                        <a:t>Quality Electronic Registration of Medical acts, Implants and Devices: Coronary Angioplasty</a:t>
                      </a:r>
                      <a:endParaRPr lang="en-US"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17</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375047288"/>
                  </a:ext>
                </a:extLst>
              </a:tr>
              <a:tr h="186628">
                <a:tc>
                  <a:txBody>
                    <a:bodyPr/>
                    <a:lstStyle/>
                    <a:p>
                      <a:pPr algn="l" fontAlgn="b"/>
                      <a:r>
                        <a:rPr lang="en-US" sz="1050" b="1" u="none" strike="noStrike">
                          <a:effectLst/>
                        </a:rPr>
                        <a:t>Quality Electronic Registration of Medical acts, Implants and Devices: Orthopedic Prosthesis Identification Data v1</a:t>
                      </a:r>
                      <a:endParaRPr lang="en-US"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6</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1989328566"/>
                  </a:ext>
                </a:extLst>
              </a:tr>
              <a:tr h="186628">
                <a:tc>
                  <a:txBody>
                    <a:bodyPr/>
                    <a:lstStyle/>
                    <a:p>
                      <a:pPr algn="l" fontAlgn="b"/>
                      <a:r>
                        <a:rPr lang="en-US" sz="1050" b="1" u="none" strike="noStrike">
                          <a:effectLst/>
                        </a:rPr>
                        <a:t>Quality Electronic Registration of Medical acts, Implants and Devices: Orthopedic Prosthesis Identification Data:  MegaProthesis</a:t>
                      </a:r>
                      <a:endParaRPr lang="en-US"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5</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3144272782"/>
                  </a:ext>
                </a:extLst>
              </a:tr>
              <a:tr h="186628">
                <a:tc>
                  <a:txBody>
                    <a:bodyPr/>
                    <a:lstStyle/>
                    <a:p>
                      <a:pPr algn="l" fontAlgn="b"/>
                      <a:r>
                        <a:rPr lang="en-US" sz="1050" b="1" u="none" strike="noStrike">
                          <a:effectLst/>
                        </a:rPr>
                        <a:t>Quality Electronic Registration of Medical acts, Implants and Devices: Orthopedic Prosthesis Identification Data: Hip</a:t>
                      </a:r>
                      <a:endParaRPr lang="en-US"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15</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3989125374"/>
                  </a:ext>
                </a:extLst>
              </a:tr>
              <a:tr h="186628">
                <a:tc>
                  <a:txBody>
                    <a:bodyPr/>
                    <a:lstStyle/>
                    <a:p>
                      <a:pPr algn="l" fontAlgn="b"/>
                      <a:r>
                        <a:rPr lang="en-US" sz="1050" b="1" u="none" strike="noStrike">
                          <a:effectLst/>
                        </a:rPr>
                        <a:t>Quality Electronic Registration of Medical acts, Implants and Devices: Orthopedic Prosthesis Identification Data: Knee</a:t>
                      </a:r>
                      <a:endParaRPr lang="en-US" sz="1050" b="1" i="0" u="none" strike="noStrike">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14</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942231503"/>
                  </a:ext>
                </a:extLst>
              </a:tr>
              <a:tr h="186628">
                <a:tc>
                  <a:txBody>
                    <a:bodyPr/>
                    <a:lstStyle/>
                    <a:p>
                      <a:pPr algn="l" fontAlgn="b"/>
                      <a:r>
                        <a:rPr lang="en-US" sz="1050" b="1" u="none" strike="noStrike" dirty="0">
                          <a:effectLst/>
                        </a:rPr>
                        <a:t>Quality Electronic Registration of Medical acts, Implants and Devices: Pacemakers</a:t>
                      </a:r>
                      <a:endParaRPr lang="en-US" sz="1050" b="1" i="0" u="none" strike="noStrike" dirty="0">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22</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2716629062"/>
                  </a:ext>
                </a:extLst>
              </a:tr>
              <a:tr h="186628">
                <a:tc>
                  <a:txBody>
                    <a:bodyPr/>
                    <a:lstStyle/>
                    <a:p>
                      <a:pPr algn="l" fontAlgn="b"/>
                      <a:r>
                        <a:rPr lang="nl-BE" sz="1000" b="0" i="0" u="none" strike="noStrike" dirty="0">
                          <a:solidFill>
                            <a:schemeClr val="dk1"/>
                          </a:solidFill>
                          <a:effectLst/>
                          <a:latin typeface="+mn-lt"/>
                        </a:rPr>
                        <a:t>Total</a:t>
                      </a:r>
                      <a:endParaRPr lang="nl-BE" sz="1000" b="1" i="0" u="none" strike="noStrike" dirty="0">
                        <a:solidFill>
                          <a:srgbClr val="000000"/>
                        </a:solidFill>
                        <a:effectLst/>
                        <a:latin typeface="Calibri" panose="020F0502020204030204" pitchFamily="34" charset="0"/>
                      </a:endParaRPr>
                    </a:p>
                  </a:txBody>
                  <a:tcPr marL="5779" marR="5779" marT="5779" marB="0" anchor="b"/>
                </a:tc>
                <a:tc>
                  <a:txBody>
                    <a:bodyPr/>
                    <a:lstStyle/>
                    <a:p>
                      <a:pPr algn="r" fontAlgn="b"/>
                      <a:r>
                        <a:rPr lang="nl-BE" sz="1100" b="1" u="none" strike="noStrike" dirty="0">
                          <a:effectLst/>
                        </a:rPr>
                        <a:t>176</a:t>
                      </a:r>
                      <a:endParaRPr lang="nl-BE" sz="1100" b="1"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val="3070305575"/>
                  </a:ext>
                </a:extLst>
              </a:tr>
            </a:tbl>
          </a:graphicData>
        </a:graphic>
      </p:graphicFrame>
    </p:spTree>
    <p:extLst>
      <p:ext uri="{BB962C8B-B14F-4D97-AF65-F5344CB8AC3E}">
        <p14:creationId xmlns:p14="http://schemas.microsoft.com/office/powerpoint/2010/main" val="1390588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Issues </a:t>
            </a:r>
            <a:r>
              <a:rPr lang="fr-BE" dirty="0" err="1">
                <a:effectLst>
                  <a:outerShdw blurRad="38100" dist="38100" dir="2700000" algn="tl">
                    <a:srgbClr val="000000">
                      <a:alpha val="43137"/>
                    </a:srgbClr>
                  </a:outerShdw>
                </a:effectLst>
              </a:rPr>
              <a:t>Mycarenet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9552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kumimoji="0" lang="nl-BE" sz="2800" b="1" i="0" u="none" strike="noStrike" kern="1200" cap="none" spc="100" normalizeH="0" baseline="0" noProof="0" dirty="0">
                <a:ln>
                  <a:noFill/>
                </a:ln>
                <a:solidFill>
                  <a:prstClr val="white"/>
                </a:solidFill>
                <a:effectLst/>
                <a:uLnTx/>
                <a:uFillTx/>
                <a:latin typeface="Arial"/>
                <a:ea typeface="+mn-ea"/>
                <a:cs typeface="Arial"/>
              </a:rPr>
              <a:t>Issues </a:t>
            </a:r>
            <a:r>
              <a:rPr kumimoji="0" lang="nl-BE" sz="2800" b="1" i="0" u="none" strike="noStrike" kern="1200" cap="none" spc="100" normalizeH="0" baseline="0" noProof="0" dirty="0" err="1">
                <a:ln>
                  <a:noFill/>
                </a:ln>
                <a:solidFill>
                  <a:prstClr val="white"/>
                </a:solidFill>
                <a:effectLst/>
                <a:uLnTx/>
                <a:uFillTx/>
                <a:latin typeface="Arial"/>
                <a:ea typeface="+mn-ea"/>
                <a:cs typeface="Arial"/>
              </a:rPr>
              <a:t>MyCareNet</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7" name="Content Placeholder 8">
            <a:extLst>
              <a:ext uri="{FF2B5EF4-FFF2-40B4-BE49-F238E27FC236}">
                <a16:creationId xmlns:a16="http://schemas.microsoft.com/office/drawing/2014/main" id="{B8FF74CC-2671-4F95-8111-C8B22AA13B54}"/>
              </a:ext>
            </a:extLst>
          </p:cNvPr>
          <p:cNvGraphicFramePr>
            <a:graphicFrameLocks/>
          </p:cNvGraphicFramePr>
          <p:nvPr>
            <p:extLst>
              <p:ext uri="{D42A27DB-BD31-4B8C-83A1-F6EECF244321}">
                <p14:modId xmlns:p14="http://schemas.microsoft.com/office/powerpoint/2010/main" val="1916571706"/>
              </p:ext>
            </p:extLst>
          </p:nvPr>
        </p:nvGraphicFramePr>
        <p:xfrm>
          <a:off x="348343" y="1522750"/>
          <a:ext cx="11462656" cy="3844648"/>
        </p:xfrm>
        <a:graphic>
          <a:graphicData uri="http://schemas.openxmlformats.org/drawingml/2006/table">
            <a:tbl>
              <a:tblPr firstRow="1" bandRow="1">
                <a:tableStyleId>{5C22544A-7EE6-4342-B048-85BDC9FD1C3A}</a:tableStyleId>
              </a:tblPr>
              <a:tblGrid>
                <a:gridCol w="2413189">
                  <a:extLst>
                    <a:ext uri="{9D8B030D-6E8A-4147-A177-3AD203B41FA5}">
                      <a16:colId xmlns:a16="http://schemas.microsoft.com/office/drawing/2014/main" val="1025559344"/>
                    </a:ext>
                  </a:extLst>
                </a:gridCol>
                <a:gridCol w="9049467">
                  <a:extLst>
                    <a:ext uri="{9D8B030D-6E8A-4147-A177-3AD203B41FA5}">
                      <a16:colId xmlns:a16="http://schemas.microsoft.com/office/drawing/2014/main" val="2714932952"/>
                    </a:ext>
                  </a:extLst>
                </a:gridCol>
              </a:tblGrid>
              <a:tr h="342202">
                <a:tc>
                  <a:txBody>
                    <a:bodyPr/>
                    <a:lstStyle/>
                    <a:p>
                      <a:r>
                        <a:rPr lang="fr-BE" dirty="0"/>
                        <a:t>Issue</a:t>
                      </a:r>
                    </a:p>
                  </a:txBody>
                  <a:tcPr/>
                </a:tc>
                <a:tc>
                  <a:txBody>
                    <a:bodyPr/>
                    <a:lstStyle/>
                    <a:p>
                      <a:r>
                        <a:rPr lang="fr-BE" dirty="0"/>
                        <a:t>Description</a:t>
                      </a:r>
                    </a:p>
                  </a:txBody>
                  <a:tcPr/>
                </a:tc>
                <a:extLst>
                  <a:ext uri="{0D108BD9-81ED-4DB2-BD59-A6C34878D82A}">
                    <a16:rowId xmlns:a16="http://schemas.microsoft.com/office/drawing/2014/main" val="400855173"/>
                  </a:ext>
                </a:extLst>
              </a:tr>
              <a:tr h="709321">
                <a:tc>
                  <a:txBody>
                    <a:bodyPr/>
                    <a:lstStyle/>
                    <a:p>
                      <a:pPr algn="l" fontAlgn="t"/>
                      <a:r>
                        <a:rPr lang="fr-BE" sz="1400" b="0" i="0" u="none" strike="noStrike" dirty="0" err="1">
                          <a:solidFill>
                            <a:schemeClr val="tx1">
                              <a:lumMod val="50000"/>
                            </a:schemeClr>
                          </a:solidFill>
                          <a:effectLst/>
                          <a:latin typeface="Calibri" panose="020F0502020204030204" pitchFamily="34" charset="0"/>
                        </a:rPr>
                        <a:t>Wrong</a:t>
                      </a:r>
                      <a:r>
                        <a:rPr lang="fr-BE" sz="1400" b="0" i="0" u="none" strike="noStrike" dirty="0">
                          <a:solidFill>
                            <a:schemeClr val="tx1">
                              <a:lumMod val="50000"/>
                            </a:schemeClr>
                          </a:solidFill>
                          <a:effectLst/>
                          <a:latin typeface="Calibri" panose="020F0502020204030204" pitchFamily="34" charset="0"/>
                        </a:rPr>
                        <a:t> </a:t>
                      </a:r>
                      <a:r>
                        <a:rPr lang="fr-BE" sz="1400" b="0" i="0" u="none" strike="noStrike" dirty="0" err="1">
                          <a:solidFill>
                            <a:schemeClr val="tx1">
                              <a:lumMod val="50000"/>
                            </a:schemeClr>
                          </a:solidFill>
                          <a:effectLst/>
                          <a:latin typeface="Calibri" panose="020F0502020204030204" pitchFamily="34" charset="0"/>
                        </a:rPr>
                        <a:t>Billing</a:t>
                      </a:r>
                      <a:r>
                        <a:rPr lang="fr-BE" sz="1400" b="0" i="0" u="none" strike="noStrike" dirty="0">
                          <a:solidFill>
                            <a:schemeClr val="tx1">
                              <a:lumMod val="50000"/>
                            </a:schemeClr>
                          </a:solidFill>
                          <a:effectLst/>
                          <a:latin typeface="Calibri" panose="020F0502020204030204" pitchFamily="34" charset="0"/>
                        </a:rPr>
                        <a:t> Code</a:t>
                      </a: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For some specific cases, a wrong formatted billing code is retrieved from the MDM, resulting in a failed submission to </a:t>
                      </a:r>
                      <a:r>
                        <a:rPr lang="en-US" sz="1400" b="0" i="0" u="none" strike="noStrike" dirty="0" err="1">
                          <a:solidFill>
                            <a:schemeClr val="tx1">
                              <a:lumMod val="50000"/>
                            </a:schemeClr>
                          </a:solidFill>
                          <a:effectLst/>
                          <a:latin typeface="Calibri" panose="020F0502020204030204" pitchFamily="34" charset="0"/>
                        </a:rPr>
                        <a:t>MyCareNet</a:t>
                      </a:r>
                      <a:r>
                        <a:rPr lang="en-US" sz="1400" b="0" i="0" u="none" strike="noStrike" dirty="0">
                          <a:solidFill>
                            <a:schemeClr val="tx1">
                              <a:lumMod val="50000"/>
                            </a:schemeClr>
                          </a:solidFill>
                          <a:effectLst/>
                          <a:latin typeface="Calibri" panose="020F0502020204030204" pitchFamily="34" charset="0"/>
                        </a:rPr>
                        <a:t>.</a:t>
                      </a:r>
                    </a:p>
                    <a:p>
                      <a:pPr algn="l" fontAlgn="t"/>
                      <a:r>
                        <a:rPr lang="en-US" sz="1400" b="0" i="0" u="none" strike="noStrike" dirty="0">
                          <a:solidFill>
                            <a:schemeClr val="tx1">
                              <a:lumMod val="50000"/>
                            </a:schemeClr>
                          </a:solidFill>
                          <a:effectLst/>
                          <a:latin typeface="Calibri" panose="020F0502020204030204" pitchFamily="34" charset="0"/>
                        </a:rPr>
                        <a:t>This issue is now resolved and is included in the Arch2.5 release.</a:t>
                      </a:r>
                    </a:p>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1358531424"/>
                  </a:ext>
                </a:extLst>
              </a:tr>
              <a:tr h="865676">
                <a:tc>
                  <a:txBody>
                    <a:bodyPr/>
                    <a:lstStyle/>
                    <a:p>
                      <a:pPr algn="l" fontAlgn="t"/>
                      <a:r>
                        <a:rPr lang="fr-BE" sz="1400" b="0" i="0" u="none" strike="noStrike" dirty="0" err="1">
                          <a:solidFill>
                            <a:schemeClr val="tx1">
                              <a:lumMod val="50000"/>
                            </a:schemeClr>
                          </a:solidFill>
                          <a:effectLst/>
                          <a:latin typeface="Calibri" panose="020F0502020204030204" pitchFamily="34" charset="0"/>
                        </a:rPr>
                        <a:t>Wrong</a:t>
                      </a:r>
                      <a:r>
                        <a:rPr lang="fr-BE" sz="1400" b="0" i="0" u="none" strike="noStrike" dirty="0">
                          <a:solidFill>
                            <a:schemeClr val="tx1">
                              <a:lumMod val="50000"/>
                            </a:schemeClr>
                          </a:solidFill>
                          <a:effectLst/>
                          <a:latin typeface="Calibri" panose="020F0502020204030204" pitchFamily="34" charset="0"/>
                        </a:rPr>
                        <a:t> NIHDI </a:t>
                      </a:r>
                      <a:r>
                        <a:rPr lang="fr-BE" sz="1400" b="0" i="0" u="none" strike="noStrike" dirty="0" err="1">
                          <a:solidFill>
                            <a:schemeClr val="tx1">
                              <a:lumMod val="50000"/>
                            </a:schemeClr>
                          </a:solidFill>
                          <a:effectLst/>
                          <a:latin typeface="Calibri" panose="020F0502020204030204" pitchFamily="34" charset="0"/>
                        </a:rPr>
                        <a:t>number</a:t>
                      </a:r>
                      <a:r>
                        <a:rPr lang="fr-BE" sz="1400" b="0" i="0" u="none" strike="noStrike" dirty="0">
                          <a:solidFill>
                            <a:schemeClr val="tx1">
                              <a:lumMod val="50000"/>
                            </a:schemeClr>
                          </a:solidFill>
                          <a:effectLst/>
                          <a:latin typeface="Calibri" panose="020F0502020204030204" pitchFamily="34" charset="0"/>
                        </a:rPr>
                        <a:t> in messages</a:t>
                      </a: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We have been informed by the Insurance </a:t>
                      </a:r>
                      <a:r>
                        <a:rPr lang="en-US" sz="1400" b="0" i="0" u="none" strike="noStrike" dirty="0" err="1">
                          <a:solidFill>
                            <a:schemeClr val="tx1">
                              <a:lumMod val="50000"/>
                            </a:schemeClr>
                          </a:solidFill>
                          <a:effectLst/>
                          <a:latin typeface="Calibri" panose="020F0502020204030204" pitchFamily="34" charset="0"/>
                        </a:rPr>
                        <a:t>Organisations</a:t>
                      </a:r>
                      <a:r>
                        <a:rPr lang="en-US" sz="1400" b="0" i="0" u="none" strike="noStrike" dirty="0">
                          <a:solidFill>
                            <a:schemeClr val="tx1">
                              <a:lumMod val="50000"/>
                            </a:schemeClr>
                          </a:solidFill>
                          <a:effectLst/>
                          <a:latin typeface="Calibri" panose="020F0502020204030204" pitchFamily="34" charset="0"/>
                        </a:rPr>
                        <a:t> that for most of the </a:t>
                      </a:r>
                      <a:r>
                        <a:rPr lang="en-US" sz="1400" b="0" i="0" u="none" strike="noStrike" dirty="0" err="1">
                          <a:solidFill>
                            <a:schemeClr val="tx1">
                              <a:lumMod val="50000"/>
                            </a:schemeClr>
                          </a:solidFill>
                          <a:effectLst/>
                          <a:latin typeface="Calibri" panose="020F0502020204030204" pitchFamily="34" charset="0"/>
                        </a:rPr>
                        <a:t>Qermid</a:t>
                      </a:r>
                      <a:r>
                        <a:rPr lang="en-US" sz="1400" b="0" i="0" u="none" strike="noStrike" dirty="0">
                          <a:solidFill>
                            <a:schemeClr val="tx1">
                              <a:lumMod val="50000"/>
                            </a:schemeClr>
                          </a:solidFill>
                          <a:effectLst/>
                          <a:latin typeface="Calibri" panose="020F0502020204030204" pitchFamily="34" charset="0"/>
                        </a:rPr>
                        <a:t> registries (</a:t>
                      </a:r>
                      <a:r>
                        <a:rPr lang="en-US" sz="1400" b="0" i="0" u="none" strike="noStrike" dirty="0" err="1">
                          <a:solidFill>
                            <a:schemeClr val="tx1">
                              <a:lumMod val="50000"/>
                            </a:schemeClr>
                          </a:solidFill>
                          <a:effectLst/>
                          <a:latin typeface="Calibri" panose="020F0502020204030204" pitchFamily="34" charset="0"/>
                        </a:rPr>
                        <a:t>Orthopride</a:t>
                      </a:r>
                      <a:r>
                        <a:rPr lang="en-US" sz="1400" b="0" i="0" u="none" strike="noStrike" dirty="0">
                          <a:solidFill>
                            <a:schemeClr val="tx1">
                              <a:lumMod val="50000"/>
                            </a:schemeClr>
                          </a:solidFill>
                          <a:effectLst/>
                          <a:latin typeface="Calibri" panose="020F0502020204030204" pitchFamily="34" charset="0"/>
                        </a:rPr>
                        <a:t>, Spine Surgery, Zephyr, </a:t>
                      </a:r>
                      <a:r>
                        <a:rPr lang="en-US" sz="1400" b="0" i="0" u="none" strike="noStrike" dirty="0" err="1">
                          <a:solidFill>
                            <a:schemeClr val="tx1">
                              <a:lumMod val="50000"/>
                            </a:schemeClr>
                          </a:solidFill>
                          <a:effectLst/>
                          <a:latin typeface="Calibri" panose="020F0502020204030204" pitchFamily="34" charset="0"/>
                        </a:rPr>
                        <a:t>Hartkleppen</a:t>
                      </a:r>
                      <a:r>
                        <a:rPr lang="en-US" sz="1400" b="0" i="0" u="none" strike="noStrike" dirty="0">
                          <a:solidFill>
                            <a:schemeClr val="tx1">
                              <a:lumMod val="50000"/>
                            </a:schemeClr>
                          </a:solidFill>
                          <a:effectLst/>
                          <a:latin typeface="Calibri" panose="020F0502020204030204" pitchFamily="34" charset="0"/>
                        </a:rPr>
                        <a:t> </a:t>
                      </a:r>
                      <a:r>
                        <a:rPr lang="en-US" sz="1400" b="0" i="0" u="none" strike="noStrike" dirty="0" err="1">
                          <a:solidFill>
                            <a:schemeClr val="tx1">
                              <a:lumMod val="50000"/>
                            </a:schemeClr>
                          </a:solidFill>
                          <a:effectLst/>
                          <a:latin typeface="Calibri" panose="020F0502020204030204" pitchFamily="34" charset="0"/>
                        </a:rPr>
                        <a:t>en</a:t>
                      </a:r>
                      <a:r>
                        <a:rPr lang="en-US" sz="1400" b="0" i="0" u="none" strike="noStrike" dirty="0">
                          <a:solidFill>
                            <a:schemeClr val="tx1">
                              <a:lumMod val="50000"/>
                            </a:schemeClr>
                          </a:solidFill>
                          <a:effectLst/>
                          <a:latin typeface="Calibri" panose="020F0502020204030204" pitchFamily="34" charset="0"/>
                        </a:rPr>
                        <a:t> </a:t>
                      </a:r>
                      <a:r>
                        <a:rPr lang="en-US" sz="1400" b="0" i="0" u="none" strike="noStrike" dirty="0" err="1">
                          <a:solidFill>
                            <a:schemeClr val="tx1">
                              <a:lumMod val="50000"/>
                            </a:schemeClr>
                          </a:solidFill>
                          <a:effectLst/>
                          <a:latin typeface="Calibri" panose="020F0502020204030204" pitchFamily="34" charset="0"/>
                        </a:rPr>
                        <a:t>Hartdefibrillatoren</a:t>
                      </a:r>
                      <a:r>
                        <a:rPr lang="en-US" sz="1400" b="0" i="0" u="none" strike="noStrike" dirty="0">
                          <a:solidFill>
                            <a:schemeClr val="tx1">
                              <a:lumMod val="50000"/>
                            </a:schemeClr>
                          </a:solidFill>
                          <a:effectLst/>
                          <a:latin typeface="Calibri" panose="020F0502020204030204" pitchFamily="34" charset="0"/>
                        </a:rPr>
                        <a:t>) the wrong NIHDI number has been sent. </a:t>
                      </a:r>
                    </a:p>
                    <a:p>
                      <a:pPr algn="l" fontAlgn="t"/>
                      <a:r>
                        <a:rPr lang="en-US" sz="1400" b="0" i="0" u="none" strike="noStrike" dirty="0">
                          <a:solidFill>
                            <a:schemeClr val="tx1">
                              <a:lumMod val="50000"/>
                            </a:schemeClr>
                          </a:solidFill>
                          <a:effectLst/>
                          <a:latin typeface="Calibri" panose="020F0502020204030204" pitchFamily="34" charset="0"/>
                        </a:rPr>
                        <a:t>The </a:t>
                      </a:r>
                      <a:r>
                        <a:rPr lang="en-US" sz="1400" b="0" i="0" u="none" strike="noStrike" dirty="0" err="1">
                          <a:solidFill>
                            <a:schemeClr val="tx1">
                              <a:lumMod val="50000"/>
                            </a:schemeClr>
                          </a:solidFill>
                          <a:effectLst/>
                          <a:latin typeface="Calibri" panose="020F0502020204030204" pitchFamily="34" charset="0"/>
                        </a:rPr>
                        <a:t>MyCareNet</a:t>
                      </a:r>
                      <a:r>
                        <a:rPr lang="en-US" sz="1400" b="0" i="0" u="none" strike="noStrike" dirty="0">
                          <a:solidFill>
                            <a:schemeClr val="tx1">
                              <a:lumMod val="50000"/>
                            </a:schemeClr>
                          </a:solidFill>
                          <a:effectLst/>
                          <a:latin typeface="Calibri" panose="020F0502020204030204" pitchFamily="34" charset="0"/>
                        </a:rPr>
                        <a:t> message contained the NIHDI number of the treating physician and not of the healthcare organization.</a:t>
                      </a:r>
                    </a:p>
                    <a:p>
                      <a:pPr algn="l" fontAlgn="t"/>
                      <a:r>
                        <a:rPr lang="en-US" sz="1400" b="0" i="0" u="none" strike="noStrike" dirty="0">
                          <a:solidFill>
                            <a:schemeClr val="tx1">
                              <a:lumMod val="50000"/>
                            </a:schemeClr>
                          </a:solidFill>
                          <a:effectLst/>
                          <a:latin typeface="Calibri" panose="020F0502020204030204" pitchFamily="34" charset="0"/>
                        </a:rPr>
                        <a:t>This issue is logged and indicated to be corrected with the highest priority.</a:t>
                      </a:r>
                    </a:p>
                  </a:txBody>
                  <a:tcPr>
                    <a:solidFill>
                      <a:schemeClr val="accent1">
                        <a:lumMod val="20000"/>
                        <a:lumOff val="80000"/>
                      </a:schemeClr>
                    </a:solidFill>
                  </a:tcPr>
                </a:tc>
                <a:extLst>
                  <a:ext uri="{0D108BD9-81ED-4DB2-BD59-A6C34878D82A}">
                    <a16:rowId xmlns:a16="http://schemas.microsoft.com/office/drawing/2014/main" val="3325640938"/>
                  </a:ext>
                </a:extLst>
              </a:tr>
              <a:tr h="794564">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4080834269"/>
                  </a:ext>
                </a:extLst>
              </a:tr>
              <a:tr h="794564">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When the issues are fixed, the </a:t>
                      </a:r>
                      <a:r>
                        <a:rPr lang="en-US" sz="1400" b="0" i="0" u="none" strike="noStrike" dirty="0" err="1">
                          <a:solidFill>
                            <a:schemeClr val="tx1">
                              <a:lumMod val="50000"/>
                            </a:schemeClr>
                          </a:solidFill>
                          <a:effectLst/>
                          <a:latin typeface="Calibri" panose="020F0502020204030204" pitchFamily="34" charset="0"/>
                        </a:rPr>
                        <a:t>MyCareNet</a:t>
                      </a:r>
                      <a:r>
                        <a:rPr lang="en-US" sz="1400" b="0" i="0" u="none" strike="noStrike" dirty="0">
                          <a:solidFill>
                            <a:schemeClr val="tx1">
                              <a:lumMod val="50000"/>
                            </a:schemeClr>
                          </a:solidFill>
                          <a:effectLst/>
                          <a:latin typeface="Calibri" panose="020F0502020204030204" pitchFamily="34" charset="0"/>
                        </a:rPr>
                        <a:t> messages will be recreated along with the backlog.</a:t>
                      </a:r>
                    </a:p>
                  </a:txBody>
                  <a:tcPr>
                    <a:solidFill>
                      <a:schemeClr val="accent1">
                        <a:lumMod val="20000"/>
                        <a:lumOff val="80000"/>
                      </a:schemeClr>
                    </a:solidFill>
                  </a:tcPr>
                </a:tc>
                <a:extLst>
                  <a:ext uri="{0D108BD9-81ED-4DB2-BD59-A6C34878D82A}">
                    <a16:rowId xmlns:a16="http://schemas.microsoft.com/office/drawing/2014/main" val="3442069471"/>
                  </a:ext>
                </a:extLst>
              </a:tr>
            </a:tbl>
          </a:graphicData>
        </a:graphic>
      </p:graphicFrame>
    </p:spTree>
    <p:extLst>
      <p:ext uri="{BB962C8B-B14F-4D97-AF65-F5344CB8AC3E}">
        <p14:creationId xmlns:p14="http://schemas.microsoft.com/office/powerpoint/2010/main" val="2772927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Updates &amp; communications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2484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195" y="304800"/>
            <a:ext cx="11267804" cy="990600"/>
          </a:xfrm>
        </p:spPr>
        <p:txBody>
          <a:bodyPr anchor="t">
            <a:normAutofit/>
          </a:bodyPr>
          <a:lstStyle/>
          <a:p>
            <a:pPr>
              <a:spcBef>
                <a:spcPct val="20000"/>
              </a:spcBef>
              <a:buClr>
                <a:srgbClr val="B2D235"/>
              </a:buClr>
              <a:defRPr/>
            </a:pPr>
            <a:r>
              <a:rPr kumimoji="0" lang="fr-BE" b="1" i="0" u="none" strike="noStrike" kern="1200" cap="none" spc="100" normalizeH="0" baseline="0" noProof="0" dirty="0" err="1">
                <a:ln>
                  <a:noFill/>
                </a:ln>
                <a:effectLst/>
                <a:uLnTx/>
                <a:uFillTx/>
              </a:rPr>
              <a:t>Contacting</a:t>
            </a:r>
            <a:r>
              <a:rPr kumimoji="0" lang="fr-BE" b="1" i="0" u="none" strike="noStrike" kern="1200" cap="none" spc="100" normalizeH="0" baseline="0" noProof="0" dirty="0">
                <a:ln>
                  <a:noFill/>
                </a:ln>
                <a:effectLst/>
                <a:uLnTx/>
                <a:uFillTx/>
              </a:rPr>
              <a:t> He</a:t>
            </a:r>
            <a:r>
              <a:rPr lang="fr-BE" spc="100" dirty="0" err="1"/>
              <a:t>althdata</a:t>
            </a:r>
            <a:r>
              <a:rPr lang="fr-BE" spc="100" dirty="0"/>
              <a:t> Support</a:t>
            </a:r>
            <a:endParaRPr kumimoji="0" lang="en-BE" b="1" i="0" u="none" strike="noStrike" kern="1200" cap="none" spc="100" normalizeH="0" baseline="0" noProof="0" dirty="0">
              <a:ln>
                <a:noFill/>
              </a:ln>
              <a:effectLst/>
              <a:uLnTx/>
              <a:uFillTx/>
            </a:endParaRPr>
          </a:p>
        </p:txBody>
      </p:sp>
      <p:sp>
        <p:nvSpPr>
          <p:cNvPr id="16" name="Content Placeholder 2">
            <a:extLst>
              <a:ext uri="{FF2B5EF4-FFF2-40B4-BE49-F238E27FC236}">
                <a16:creationId xmlns:a16="http://schemas.microsoft.com/office/drawing/2014/main" id="{98A9264D-CC40-88E2-D362-9E89D3E4544E}"/>
              </a:ext>
            </a:extLst>
          </p:cNvPr>
          <p:cNvSpPr>
            <a:spLocks noGrp="1"/>
          </p:cNvSpPr>
          <p:nvPr>
            <p:ph sz="half" idx="12"/>
          </p:nvPr>
        </p:nvSpPr>
        <p:spPr>
          <a:xfrm>
            <a:off x="406400" y="1706649"/>
            <a:ext cx="5384800" cy="4253883"/>
          </a:xfrm>
        </p:spPr>
        <p:txBody>
          <a:bodyPr/>
          <a:lstStyle/>
          <a:p>
            <a:pPr marL="342900" indent="-342900">
              <a:buFont typeface="Arial" panose="020B0604020202020204" pitchFamily="34" charset="0"/>
              <a:buChar char="•"/>
            </a:pPr>
            <a:r>
              <a:rPr lang="en-US" dirty="0"/>
              <a:t>https://sciensano.service-now.com/sp</a:t>
            </a:r>
          </a:p>
          <a:p>
            <a:pPr marL="342900" indent="-342900">
              <a:buFont typeface="Arial" panose="020B0604020202020204" pitchFamily="34" charset="0"/>
              <a:buChar char="•"/>
            </a:pPr>
            <a:r>
              <a:rPr lang="en-US" dirty="0"/>
              <a:t>Self service portal</a:t>
            </a:r>
          </a:p>
          <a:p>
            <a:pPr marL="342900" indent="-342900">
              <a:buFont typeface="Arial" panose="020B0604020202020204" pitchFamily="34" charset="0"/>
              <a:buChar char="•"/>
            </a:pPr>
            <a:r>
              <a:rPr lang="en-US" dirty="0"/>
              <a:t>365 view</a:t>
            </a:r>
          </a:p>
          <a:p>
            <a:pPr marL="342900" indent="-342900">
              <a:buFont typeface="Arial" panose="020B0604020202020204" pitchFamily="34" charset="0"/>
              <a:buChar char="•"/>
            </a:pPr>
            <a:r>
              <a:rPr lang="en-US" dirty="0"/>
              <a:t>Subject – ICT Session: Question</a:t>
            </a:r>
          </a:p>
          <a:p>
            <a:pPr marL="342900" indent="-342900">
              <a:buFont typeface="Arial" panose="020B0604020202020204" pitchFamily="34" charset="0"/>
              <a:buChar char="•"/>
            </a:pPr>
            <a:r>
              <a:rPr lang="en-US" dirty="0" err="1"/>
              <a:t>onboarding.healthdata@sciensano</a:t>
            </a:r>
            <a:endParaRPr lang="en-US" dirty="0"/>
          </a:p>
        </p:txBody>
      </p:sp>
      <p:pic>
        <p:nvPicPr>
          <p:cNvPr id="9" name="Afbeelding 8">
            <a:extLst>
              <a:ext uri="{FF2B5EF4-FFF2-40B4-BE49-F238E27FC236}">
                <a16:creationId xmlns:a16="http://schemas.microsoft.com/office/drawing/2014/main" id="{037B64CC-0B65-1A88-BA7A-98DF4BA1393E}"/>
              </a:ext>
            </a:extLst>
          </p:cNvPr>
          <p:cNvPicPr>
            <a:picLocks noChangeAspect="1"/>
          </p:cNvPicPr>
          <p:nvPr/>
        </p:nvPicPr>
        <p:blipFill>
          <a:blip r:embed="rId3"/>
          <a:stretch>
            <a:fillRect/>
          </a:stretch>
        </p:blipFill>
        <p:spPr>
          <a:xfrm>
            <a:off x="6299199" y="1895063"/>
            <a:ext cx="5384800" cy="3877055"/>
          </a:xfrm>
          <a:prstGeom prst="rect">
            <a:avLst/>
          </a:prstGeom>
          <a:noFill/>
        </p:spPr>
      </p:pic>
      <p:cxnSp>
        <p:nvCxnSpPr>
          <p:cNvPr id="12" name="Rechte verbindingslijn 11">
            <a:extLst>
              <a:ext uri="{FF2B5EF4-FFF2-40B4-BE49-F238E27FC236}">
                <a16:creationId xmlns:a16="http://schemas.microsoft.com/office/drawing/2014/main" id="{20E3963E-5A2D-A484-FF7D-C6375A46415B}"/>
              </a:ext>
            </a:extLst>
          </p:cNvPr>
          <p:cNvCxnSpPr/>
          <p:nvPr/>
        </p:nvCxnSpPr>
        <p:spPr>
          <a:xfrm>
            <a:off x="832207" y="3935002"/>
            <a:ext cx="483912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025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kumimoji="0" lang="nl-BE" sz="2800" b="1" i="0" u="none" strike="noStrike" kern="1200" cap="none" spc="100" normalizeH="0" baseline="0" noProof="0" dirty="0">
                <a:ln>
                  <a:noFill/>
                </a:ln>
                <a:solidFill>
                  <a:prstClr val="white"/>
                </a:solidFill>
                <a:effectLst/>
                <a:uLnTx/>
                <a:uFillTx/>
                <a:latin typeface="Arial"/>
                <a:ea typeface="+mn-ea"/>
                <a:cs typeface="Arial"/>
              </a:rPr>
              <a:t>Updates &amp; Communications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7" name="Content Placeholder 8">
            <a:extLst>
              <a:ext uri="{FF2B5EF4-FFF2-40B4-BE49-F238E27FC236}">
                <a16:creationId xmlns:a16="http://schemas.microsoft.com/office/drawing/2014/main" id="{B8FF74CC-2671-4F95-8111-C8B22AA13B54}"/>
              </a:ext>
            </a:extLst>
          </p:cNvPr>
          <p:cNvGraphicFramePr>
            <a:graphicFrameLocks/>
          </p:cNvGraphicFramePr>
          <p:nvPr>
            <p:extLst>
              <p:ext uri="{D42A27DB-BD31-4B8C-83A1-F6EECF244321}">
                <p14:modId xmlns:p14="http://schemas.microsoft.com/office/powerpoint/2010/main" val="2502851473"/>
              </p:ext>
            </p:extLst>
          </p:nvPr>
        </p:nvGraphicFramePr>
        <p:xfrm>
          <a:off x="348343" y="1522750"/>
          <a:ext cx="11462656" cy="4181554"/>
        </p:xfrm>
        <a:graphic>
          <a:graphicData uri="http://schemas.openxmlformats.org/drawingml/2006/table">
            <a:tbl>
              <a:tblPr firstRow="1" bandRow="1">
                <a:tableStyleId>{5C22544A-7EE6-4342-B048-85BDC9FD1C3A}</a:tableStyleId>
              </a:tblPr>
              <a:tblGrid>
                <a:gridCol w="2413189">
                  <a:extLst>
                    <a:ext uri="{9D8B030D-6E8A-4147-A177-3AD203B41FA5}">
                      <a16:colId xmlns:a16="http://schemas.microsoft.com/office/drawing/2014/main" val="1025559344"/>
                    </a:ext>
                  </a:extLst>
                </a:gridCol>
                <a:gridCol w="9049467">
                  <a:extLst>
                    <a:ext uri="{9D8B030D-6E8A-4147-A177-3AD203B41FA5}">
                      <a16:colId xmlns:a16="http://schemas.microsoft.com/office/drawing/2014/main" val="2714932952"/>
                    </a:ext>
                  </a:extLst>
                </a:gridCol>
              </a:tblGrid>
              <a:tr h="342202">
                <a:tc>
                  <a:txBody>
                    <a:bodyPr/>
                    <a:lstStyle/>
                    <a:p>
                      <a:r>
                        <a:rPr lang="fr-BE" dirty="0"/>
                        <a:t>Topic</a:t>
                      </a:r>
                    </a:p>
                  </a:txBody>
                  <a:tcPr/>
                </a:tc>
                <a:tc>
                  <a:txBody>
                    <a:bodyPr/>
                    <a:lstStyle/>
                    <a:p>
                      <a:r>
                        <a:rPr lang="fr-BE" dirty="0"/>
                        <a:t>Message</a:t>
                      </a:r>
                    </a:p>
                  </a:txBody>
                  <a:tcPr/>
                </a:tc>
                <a:extLst>
                  <a:ext uri="{0D108BD9-81ED-4DB2-BD59-A6C34878D82A}">
                    <a16:rowId xmlns:a16="http://schemas.microsoft.com/office/drawing/2014/main" val="400855173"/>
                  </a:ext>
                </a:extLst>
              </a:tr>
              <a:tr h="1281786">
                <a:tc>
                  <a:txBody>
                    <a:bodyPr/>
                    <a:lstStyle/>
                    <a:p>
                      <a:pPr algn="l" fontAlgn="t"/>
                      <a:r>
                        <a:rPr lang="fr-BE" sz="1400" b="0" i="0" u="none" strike="noStrike" dirty="0" err="1">
                          <a:solidFill>
                            <a:schemeClr val="tx1">
                              <a:lumMod val="50000"/>
                            </a:schemeClr>
                          </a:solidFill>
                          <a:effectLst/>
                          <a:latin typeface="Calibri" panose="020F0502020204030204" pitchFamily="34" charset="0"/>
                        </a:rPr>
                        <a:t>Discrepancies</a:t>
                      </a:r>
                      <a:r>
                        <a:rPr lang="fr-BE" sz="1400" b="0" i="0" u="none" strike="noStrike" dirty="0">
                          <a:solidFill>
                            <a:schemeClr val="tx1">
                              <a:lumMod val="50000"/>
                            </a:schemeClr>
                          </a:solidFill>
                          <a:effectLst/>
                          <a:latin typeface="Calibri" panose="020F0502020204030204" pitchFamily="34" charset="0"/>
                        </a:rPr>
                        <a:t> in documentation / DCD </a:t>
                      </a:r>
                      <a:r>
                        <a:rPr lang="fr-BE" sz="1400" b="0" i="0" u="none" strike="noStrike" dirty="0" err="1">
                          <a:solidFill>
                            <a:schemeClr val="tx1">
                              <a:lumMod val="50000"/>
                            </a:schemeClr>
                          </a:solidFill>
                          <a:effectLst/>
                          <a:latin typeface="Calibri" panose="020F0502020204030204" pitchFamily="34" charset="0"/>
                        </a:rPr>
                        <a:t>specs</a:t>
                      </a:r>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We regularly receive remarks that our documentation and/or DCD specifications contain a d</a:t>
                      </a:r>
                      <a:r>
                        <a:rPr lang="fr-BE" sz="1400" b="0" i="0" u="none" strike="noStrike" dirty="0" err="1">
                          <a:solidFill>
                            <a:schemeClr val="tx1">
                              <a:lumMod val="50000"/>
                            </a:schemeClr>
                          </a:solidFill>
                          <a:effectLst/>
                          <a:latin typeface="Calibri" panose="020F0502020204030204" pitchFamily="34" charset="0"/>
                        </a:rPr>
                        <a:t>iscrepancy</a:t>
                      </a:r>
                      <a:r>
                        <a:rPr lang="fr-BE" sz="1400" b="0" i="0" u="none" strike="noStrike" dirty="0">
                          <a:solidFill>
                            <a:schemeClr val="tx1">
                              <a:lumMod val="50000"/>
                            </a:schemeClr>
                          </a:solidFill>
                          <a:effectLst/>
                          <a:latin typeface="Calibri" panose="020F0502020204030204" pitchFamily="34" charset="0"/>
                        </a:rPr>
                        <a:t> in relation to the </a:t>
                      </a:r>
                      <a:r>
                        <a:rPr lang="fr-BE" sz="1400" b="0" i="0" u="none" strike="noStrike" dirty="0" err="1">
                          <a:solidFill>
                            <a:schemeClr val="tx1">
                              <a:lumMod val="50000"/>
                            </a:schemeClr>
                          </a:solidFill>
                          <a:effectLst/>
                          <a:latin typeface="Calibri" panose="020F0502020204030204" pitchFamily="34" charset="0"/>
                        </a:rPr>
                        <a:t>form</a:t>
                      </a:r>
                      <a:r>
                        <a:rPr lang="fr-BE" sz="1400" b="0" i="0" u="none" strike="noStrike" dirty="0">
                          <a:solidFill>
                            <a:schemeClr val="tx1">
                              <a:lumMod val="50000"/>
                            </a:schemeClr>
                          </a:solidFill>
                          <a:effectLst/>
                          <a:latin typeface="Calibri" panose="020F0502020204030204" pitchFamily="34" charset="0"/>
                        </a:rPr>
                        <a:t> or the feedback </a:t>
                      </a:r>
                      <a:r>
                        <a:rPr lang="fr-BE" sz="1400" b="0" i="0" u="none" strike="noStrike" dirty="0" err="1">
                          <a:solidFill>
                            <a:schemeClr val="tx1">
                              <a:lumMod val="50000"/>
                            </a:schemeClr>
                          </a:solidFill>
                          <a:effectLst/>
                          <a:latin typeface="Calibri" panose="020F0502020204030204" pitchFamily="34" charset="0"/>
                        </a:rPr>
                        <a:t>received</a:t>
                      </a:r>
                      <a:r>
                        <a:rPr lang="fr-BE" sz="1400" b="0" i="0" u="none" strike="noStrike" dirty="0">
                          <a:solidFill>
                            <a:schemeClr val="tx1">
                              <a:lumMod val="50000"/>
                            </a:schemeClr>
                          </a:solidFill>
                          <a:effectLst/>
                          <a:latin typeface="Calibri" panose="020F0502020204030204" pitchFamily="34" charset="0"/>
                        </a:rPr>
                        <a:t> </a:t>
                      </a:r>
                      <a:r>
                        <a:rPr lang="fr-BE" sz="1400" b="0" i="0" u="none" strike="noStrike" dirty="0" err="1">
                          <a:solidFill>
                            <a:schemeClr val="tx1">
                              <a:lumMod val="50000"/>
                            </a:schemeClr>
                          </a:solidFill>
                          <a:effectLst/>
                          <a:latin typeface="Calibri" panose="020F0502020204030204" pitchFamily="34" charset="0"/>
                        </a:rPr>
                        <a:t>from</a:t>
                      </a:r>
                      <a:r>
                        <a:rPr lang="fr-BE" sz="1400" b="0" i="0" u="none" strike="noStrike" dirty="0">
                          <a:solidFill>
                            <a:schemeClr val="tx1">
                              <a:lumMod val="50000"/>
                            </a:schemeClr>
                          </a:solidFill>
                          <a:effectLst/>
                          <a:latin typeface="Calibri" panose="020F0502020204030204" pitchFamily="34" charset="0"/>
                        </a:rPr>
                        <a:t> CSV or API </a:t>
                      </a:r>
                      <a:r>
                        <a:rPr lang="fr-BE" sz="1400" b="0" i="0" u="none" strike="noStrike" dirty="0" err="1">
                          <a:solidFill>
                            <a:schemeClr val="tx1">
                              <a:lumMod val="50000"/>
                            </a:schemeClr>
                          </a:solidFill>
                          <a:effectLst/>
                          <a:latin typeface="Calibri" panose="020F0502020204030204" pitchFamily="34" charset="0"/>
                        </a:rPr>
                        <a:t>transfer</a:t>
                      </a:r>
                      <a:r>
                        <a:rPr lang="fr-BE" sz="1400" b="0" i="0" u="none" strike="noStrike" dirty="0">
                          <a:solidFill>
                            <a:schemeClr val="tx1">
                              <a:lumMod val="50000"/>
                            </a:schemeClr>
                          </a:solidFill>
                          <a:effectLst/>
                          <a:latin typeface="Calibri" panose="020F0502020204030204" pitchFamily="34" charset="0"/>
                        </a:rPr>
                        <a:t>.</a:t>
                      </a:r>
                    </a:p>
                    <a:p>
                      <a:pPr algn="l" fontAlgn="t"/>
                      <a:r>
                        <a:rPr lang="fr-BE" sz="1400" b="0" i="0" u="none" strike="noStrike" dirty="0" err="1">
                          <a:solidFill>
                            <a:schemeClr val="tx1">
                              <a:lumMod val="50000"/>
                            </a:schemeClr>
                          </a:solidFill>
                          <a:effectLst/>
                          <a:latin typeface="Calibri" panose="020F0502020204030204" pitchFamily="34" charset="0"/>
                        </a:rPr>
                        <a:t>We</a:t>
                      </a:r>
                      <a:r>
                        <a:rPr lang="fr-BE" sz="1400" b="0" i="0" u="none" strike="noStrike" dirty="0">
                          <a:solidFill>
                            <a:schemeClr val="tx1">
                              <a:lumMod val="50000"/>
                            </a:schemeClr>
                          </a:solidFill>
                          <a:effectLst/>
                          <a:latin typeface="Calibri" panose="020F0502020204030204" pitchFamily="34" charset="0"/>
                        </a:rPr>
                        <a:t> </a:t>
                      </a:r>
                      <a:r>
                        <a:rPr lang="fr-BE" sz="1400" b="0" i="0" u="none" strike="noStrike" dirty="0" err="1">
                          <a:solidFill>
                            <a:schemeClr val="tx1">
                              <a:lumMod val="50000"/>
                            </a:schemeClr>
                          </a:solidFill>
                          <a:effectLst/>
                          <a:latin typeface="Calibri" panose="020F0502020204030204" pitchFamily="34" charset="0"/>
                        </a:rPr>
                        <a:t>apologize</a:t>
                      </a:r>
                      <a:r>
                        <a:rPr lang="fr-BE" sz="1400" b="0" i="0" u="none" strike="noStrike" dirty="0">
                          <a:solidFill>
                            <a:schemeClr val="tx1">
                              <a:lumMod val="50000"/>
                            </a:schemeClr>
                          </a:solidFill>
                          <a:effectLst/>
                          <a:latin typeface="Calibri" panose="020F0502020204030204" pitchFamily="34" charset="0"/>
                        </a:rPr>
                        <a:t> for the </a:t>
                      </a:r>
                      <a:r>
                        <a:rPr lang="fr-BE" sz="1400" b="0" i="0" u="none" strike="noStrike" dirty="0" err="1">
                          <a:solidFill>
                            <a:schemeClr val="tx1">
                              <a:lumMod val="50000"/>
                            </a:schemeClr>
                          </a:solidFill>
                          <a:effectLst/>
                          <a:latin typeface="Calibri" panose="020F0502020204030204" pitchFamily="34" charset="0"/>
                        </a:rPr>
                        <a:t>inconvenience</a:t>
                      </a:r>
                      <a:r>
                        <a:rPr lang="fr-BE" sz="1400" b="0" i="0" u="none" strike="noStrike" dirty="0">
                          <a:solidFill>
                            <a:schemeClr val="tx1">
                              <a:lumMod val="50000"/>
                            </a:schemeClr>
                          </a:solidFill>
                          <a:effectLst/>
                          <a:latin typeface="Calibri" panose="020F0502020204030204" pitchFamily="34" charset="0"/>
                        </a:rPr>
                        <a:t> and </a:t>
                      </a:r>
                      <a:r>
                        <a:rPr lang="fr-BE" sz="1400" b="0" i="0" u="none" strike="noStrike" dirty="0" err="1">
                          <a:solidFill>
                            <a:schemeClr val="tx1">
                              <a:lumMod val="50000"/>
                            </a:schemeClr>
                          </a:solidFill>
                          <a:effectLst/>
                          <a:latin typeface="Calibri" panose="020F0502020204030204" pitchFamily="34" charset="0"/>
                        </a:rPr>
                        <a:t>delay</a:t>
                      </a:r>
                      <a:r>
                        <a:rPr lang="fr-BE" sz="1400" b="0" i="0" u="none" strike="noStrike" dirty="0">
                          <a:solidFill>
                            <a:schemeClr val="tx1">
                              <a:lumMod val="50000"/>
                            </a:schemeClr>
                          </a:solidFill>
                          <a:effectLst/>
                          <a:latin typeface="Calibri" panose="020F0502020204030204" pitchFamily="34" charset="0"/>
                        </a:rPr>
                        <a:t> </a:t>
                      </a:r>
                      <a:r>
                        <a:rPr lang="fr-BE" sz="1400" b="0" i="0" u="none" strike="noStrike" dirty="0" err="1">
                          <a:solidFill>
                            <a:schemeClr val="tx1">
                              <a:lumMod val="50000"/>
                            </a:schemeClr>
                          </a:solidFill>
                          <a:effectLst/>
                          <a:latin typeface="Calibri" panose="020F0502020204030204" pitchFamily="34" charset="0"/>
                        </a:rPr>
                        <a:t>this</a:t>
                      </a:r>
                      <a:r>
                        <a:rPr lang="fr-BE" sz="1400" b="0" i="0" u="none" strike="noStrike" dirty="0">
                          <a:solidFill>
                            <a:schemeClr val="tx1">
                              <a:lumMod val="50000"/>
                            </a:schemeClr>
                          </a:solidFill>
                          <a:effectLst/>
                          <a:latin typeface="Calibri" panose="020F0502020204030204" pitchFamily="34" charset="0"/>
                        </a:rPr>
                        <a:t> causes </a:t>
                      </a:r>
                      <a:r>
                        <a:rPr lang="fr-BE" sz="1400" b="0" i="0" u="none" strike="noStrike" dirty="0" err="1">
                          <a:solidFill>
                            <a:schemeClr val="tx1">
                              <a:lumMod val="50000"/>
                            </a:schemeClr>
                          </a:solidFill>
                          <a:effectLst/>
                          <a:latin typeface="Calibri" panose="020F0502020204030204" pitchFamily="34" charset="0"/>
                        </a:rPr>
                        <a:t>during</a:t>
                      </a:r>
                      <a:r>
                        <a:rPr lang="fr-BE" sz="1400" b="0" i="0" u="none" strike="noStrike" dirty="0">
                          <a:solidFill>
                            <a:schemeClr val="tx1">
                              <a:lumMod val="50000"/>
                            </a:schemeClr>
                          </a:solidFill>
                          <a:effectLst/>
                          <a:latin typeface="Calibri" panose="020F0502020204030204" pitchFamily="34" charset="0"/>
                        </a:rPr>
                        <a:t> the </a:t>
                      </a:r>
                      <a:r>
                        <a:rPr lang="fr-BE" sz="1400" b="0" i="0" u="none" strike="noStrike" dirty="0" err="1">
                          <a:solidFill>
                            <a:schemeClr val="tx1">
                              <a:lumMod val="50000"/>
                            </a:schemeClr>
                          </a:solidFill>
                          <a:effectLst/>
                          <a:latin typeface="Calibri" panose="020F0502020204030204" pitchFamily="34" charset="0"/>
                        </a:rPr>
                        <a:t>development</a:t>
                      </a:r>
                      <a:r>
                        <a:rPr lang="fr-BE" sz="1400" b="0" i="0" u="none" strike="noStrike" dirty="0">
                          <a:solidFill>
                            <a:schemeClr val="tx1">
                              <a:lumMod val="50000"/>
                            </a:schemeClr>
                          </a:solidFill>
                          <a:effectLst/>
                          <a:latin typeface="Calibri" panose="020F0502020204030204" pitchFamily="34" charset="0"/>
                        </a:rPr>
                        <a:t> of a data </a:t>
                      </a:r>
                      <a:r>
                        <a:rPr lang="fr-BE" sz="1400" b="0" i="0" u="none" strike="noStrike" dirty="0" err="1">
                          <a:solidFill>
                            <a:schemeClr val="tx1">
                              <a:lumMod val="50000"/>
                            </a:schemeClr>
                          </a:solidFill>
                          <a:effectLst/>
                          <a:latin typeface="Calibri" panose="020F0502020204030204" pitchFamily="34" charset="0"/>
                        </a:rPr>
                        <a:t>transfer</a:t>
                      </a:r>
                      <a:r>
                        <a:rPr lang="fr-BE" sz="1400" b="0" i="0" u="none" strike="noStrike" dirty="0">
                          <a:solidFill>
                            <a:schemeClr val="tx1">
                              <a:lumMod val="50000"/>
                            </a:schemeClr>
                          </a:solidFill>
                          <a:effectLst/>
                          <a:latin typeface="Calibri" panose="020F0502020204030204" pitchFamily="34" charset="0"/>
                        </a:rPr>
                        <a:t>. </a:t>
                      </a:r>
                      <a:r>
                        <a:rPr lang="fr-BE" sz="1400" b="0" i="0" u="none" strike="noStrike" dirty="0" err="1">
                          <a:solidFill>
                            <a:schemeClr val="tx1">
                              <a:lumMod val="50000"/>
                            </a:schemeClr>
                          </a:solidFill>
                          <a:effectLst/>
                          <a:latin typeface="Calibri" panose="020F0502020204030204" pitchFamily="34" charset="0"/>
                        </a:rPr>
                        <a:t>We</a:t>
                      </a:r>
                      <a:r>
                        <a:rPr lang="fr-BE" sz="1400" b="0" i="0" u="none" strike="noStrike" dirty="0">
                          <a:solidFill>
                            <a:schemeClr val="tx1">
                              <a:lumMod val="50000"/>
                            </a:schemeClr>
                          </a:solidFill>
                          <a:effectLst/>
                          <a:latin typeface="Calibri" panose="020F0502020204030204" pitchFamily="34" charset="0"/>
                        </a:rPr>
                        <a:t> are </a:t>
                      </a:r>
                      <a:r>
                        <a:rPr lang="fr-BE" sz="1400" b="0" i="0" u="none" strike="noStrike" dirty="0" err="1">
                          <a:solidFill>
                            <a:schemeClr val="tx1">
                              <a:lumMod val="50000"/>
                            </a:schemeClr>
                          </a:solidFill>
                          <a:effectLst/>
                          <a:latin typeface="Calibri" panose="020F0502020204030204" pitchFamily="34" charset="0"/>
                        </a:rPr>
                        <a:t>constantly</a:t>
                      </a:r>
                      <a:r>
                        <a:rPr lang="fr-BE" sz="1400" b="0" i="0" u="none" strike="noStrike" dirty="0">
                          <a:solidFill>
                            <a:schemeClr val="tx1">
                              <a:lumMod val="50000"/>
                            </a:schemeClr>
                          </a:solidFill>
                          <a:effectLst/>
                          <a:latin typeface="Calibri" panose="020F0502020204030204" pitchFamily="34" charset="0"/>
                        </a:rPr>
                        <a:t> </a:t>
                      </a:r>
                      <a:r>
                        <a:rPr lang="fr-BE" sz="1400" b="0" i="0" u="none" strike="noStrike" dirty="0" err="1">
                          <a:solidFill>
                            <a:schemeClr val="tx1">
                              <a:lumMod val="50000"/>
                            </a:schemeClr>
                          </a:solidFill>
                          <a:effectLst/>
                          <a:latin typeface="Calibri" panose="020F0502020204030204" pitchFamily="34" charset="0"/>
                        </a:rPr>
                        <a:t>working</a:t>
                      </a:r>
                      <a:r>
                        <a:rPr lang="fr-BE" sz="1400" b="0" i="0" u="none" strike="noStrike" dirty="0">
                          <a:solidFill>
                            <a:schemeClr val="tx1">
                              <a:lumMod val="50000"/>
                            </a:schemeClr>
                          </a:solidFill>
                          <a:effectLst/>
                          <a:latin typeface="Calibri" panose="020F0502020204030204" pitchFamily="34" charset="0"/>
                        </a:rPr>
                        <a:t> to </a:t>
                      </a:r>
                      <a:r>
                        <a:rPr lang="fr-BE" sz="1400" b="0" i="0" u="none" strike="noStrike" dirty="0" err="1">
                          <a:solidFill>
                            <a:schemeClr val="tx1">
                              <a:lumMod val="50000"/>
                            </a:schemeClr>
                          </a:solidFill>
                          <a:effectLst/>
                          <a:latin typeface="Calibri" panose="020F0502020204030204" pitchFamily="34" charset="0"/>
                        </a:rPr>
                        <a:t>improve</a:t>
                      </a:r>
                      <a:r>
                        <a:rPr lang="fr-BE" sz="1400" b="0" i="0" u="none" strike="noStrike" dirty="0">
                          <a:solidFill>
                            <a:schemeClr val="tx1">
                              <a:lumMod val="50000"/>
                            </a:schemeClr>
                          </a:solidFill>
                          <a:effectLst/>
                          <a:latin typeface="Calibri" panose="020F0502020204030204" pitchFamily="34" charset="0"/>
                        </a:rPr>
                        <a:t> the </a:t>
                      </a:r>
                      <a:r>
                        <a:rPr lang="fr-BE" sz="1400" b="0" i="0" u="none" strike="noStrike" dirty="0" err="1">
                          <a:solidFill>
                            <a:schemeClr val="tx1">
                              <a:lumMod val="50000"/>
                            </a:schemeClr>
                          </a:solidFill>
                          <a:effectLst/>
                          <a:latin typeface="Calibri" panose="020F0502020204030204" pitchFamily="34" charset="0"/>
                        </a:rPr>
                        <a:t>quality</a:t>
                      </a:r>
                      <a:r>
                        <a:rPr lang="fr-BE" sz="1400" b="0" i="0" u="none" strike="noStrike" dirty="0">
                          <a:solidFill>
                            <a:schemeClr val="tx1">
                              <a:lumMod val="50000"/>
                            </a:schemeClr>
                          </a:solidFill>
                          <a:effectLst/>
                          <a:latin typeface="Calibri" panose="020F0502020204030204" pitchFamily="34" charset="0"/>
                        </a:rPr>
                        <a:t> of documentation and DCD </a:t>
                      </a:r>
                      <a:r>
                        <a:rPr lang="fr-BE" sz="1400" b="0" i="0" u="none" strike="noStrike" dirty="0" err="1">
                          <a:solidFill>
                            <a:schemeClr val="tx1">
                              <a:lumMod val="50000"/>
                            </a:schemeClr>
                          </a:solidFill>
                          <a:effectLst/>
                          <a:latin typeface="Calibri" panose="020F0502020204030204" pitchFamily="34" charset="0"/>
                        </a:rPr>
                        <a:t>specifications</a:t>
                      </a:r>
                      <a:r>
                        <a:rPr lang="fr-BE" sz="1400" b="0" i="0" u="none" strike="noStrike" dirty="0">
                          <a:solidFill>
                            <a:schemeClr val="tx1">
                              <a:lumMod val="50000"/>
                            </a:schemeClr>
                          </a:solidFill>
                          <a:effectLst/>
                          <a:latin typeface="Calibri" panose="020F0502020204030204" pitchFamily="34" charset="0"/>
                        </a:rPr>
                        <a:t> and </a:t>
                      </a:r>
                      <a:r>
                        <a:rPr lang="fr-BE" sz="1400" b="0" i="0" u="none" strike="noStrike" dirty="0" err="1">
                          <a:solidFill>
                            <a:schemeClr val="tx1">
                              <a:lumMod val="50000"/>
                            </a:schemeClr>
                          </a:solidFill>
                          <a:effectLst/>
                          <a:latin typeface="Calibri" panose="020F0502020204030204" pitchFamily="34" charset="0"/>
                        </a:rPr>
                        <a:t>we</a:t>
                      </a:r>
                      <a:r>
                        <a:rPr lang="fr-BE" sz="1400" b="0" i="0" u="none" strike="noStrike" dirty="0">
                          <a:solidFill>
                            <a:schemeClr val="tx1">
                              <a:lumMod val="50000"/>
                            </a:schemeClr>
                          </a:solidFill>
                          <a:effectLst/>
                          <a:latin typeface="Calibri" panose="020F0502020204030204" pitchFamily="34" charset="0"/>
                        </a:rPr>
                        <a:t> </a:t>
                      </a:r>
                      <a:r>
                        <a:rPr lang="fr-BE" sz="1400" b="0" i="0" u="none" strike="noStrike" dirty="0" err="1">
                          <a:solidFill>
                            <a:schemeClr val="tx1">
                              <a:lumMod val="50000"/>
                            </a:schemeClr>
                          </a:solidFill>
                          <a:effectLst/>
                          <a:latin typeface="Calibri" panose="020F0502020204030204" pitchFamily="34" charset="0"/>
                        </a:rPr>
                        <a:t>truly</a:t>
                      </a:r>
                      <a:r>
                        <a:rPr lang="fr-BE" sz="1400" b="0" i="0" u="none" strike="noStrike" dirty="0">
                          <a:solidFill>
                            <a:schemeClr val="tx1">
                              <a:lumMod val="50000"/>
                            </a:schemeClr>
                          </a:solidFill>
                          <a:effectLst/>
                          <a:latin typeface="Calibri" panose="020F0502020204030204" pitchFamily="34" charset="0"/>
                        </a:rPr>
                        <a:t> </a:t>
                      </a:r>
                      <a:r>
                        <a:rPr lang="fr-BE" sz="1400" b="0" i="0" u="none" strike="noStrike" dirty="0" err="1">
                          <a:solidFill>
                            <a:schemeClr val="tx1">
                              <a:lumMod val="50000"/>
                            </a:schemeClr>
                          </a:solidFill>
                          <a:effectLst/>
                          <a:latin typeface="Calibri" panose="020F0502020204030204" pitchFamily="34" charset="0"/>
                        </a:rPr>
                        <a:t>appreciate</a:t>
                      </a:r>
                      <a:r>
                        <a:rPr lang="fr-BE" sz="1400" b="0" i="0" u="none" strike="noStrike" dirty="0">
                          <a:solidFill>
                            <a:schemeClr val="tx1">
                              <a:lumMod val="50000"/>
                            </a:schemeClr>
                          </a:solidFill>
                          <a:effectLst/>
                          <a:latin typeface="Calibri" panose="020F0502020204030204" pitchFamily="34" charset="0"/>
                        </a:rPr>
                        <a:t> </a:t>
                      </a:r>
                      <a:r>
                        <a:rPr lang="fr-BE" sz="1400" b="0" i="0" u="none" strike="noStrike" dirty="0" err="1">
                          <a:solidFill>
                            <a:schemeClr val="tx1">
                              <a:lumMod val="50000"/>
                            </a:schemeClr>
                          </a:solidFill>
                          <a:effectLst/>
                          <a:latin typeface="Calibri" panose="020F0502020204030204" pitchFamily="34" charset="0"/>
                        </a:rPr>
                        <a:t>your</a:t>
                      </a:r>
                      <a:r>
                        <a:rPr lang="fr-BE" sz="1400" b="0" i="0" u="none" strike="noStrike" dirty="0">
                          <a:solidFill>
                            <a:schemeClr val="tx1">
                              <a:lumMod val="50000"/>
                            </a:schemeClr>
                          </a:solidFill>
                          <a:effectLst/>
                          <a:latin typeface="Calibri" panose="020F0502020204030204" pitchFamily="34" charset="0"/>
                        </a:rPr>
                        <a:t> </a:t>
                      </a:r>
                      <a:r>
                        <a:rPr lang="fr-BE" sz="1400" b="0" i="0" u="none" strike="noStrike" dirty="0" err="1">
                          <a:solidFill>
                            <a:schemeClr val="tx1">
                              <a:lumMod val="50000"/>
                            </a:schemeClr>
                          </a:solidFill>
                          <a:effectLst/>
                          <a:latin typeface="Calibri" panose="020F0502020204030204" pitchFamily="34" charset="0"/>
                        </a:rPr>
                        <a:t>remarks</a:t>
                      </a:r>
                      <a:r>
                        <a:rPr lang="fr-BE" sz="1400" b="0" i="0" u="none" strike="noStrike" dirty="0">
                          <a:solidFill>
                            <a:schemeClr val="tx1">
                              <a:lumMod val="50000"/>
                            </a:schemeClr>
                          </a:solidFill>
                          <a:effectLst/>
                          <a:latin typeface="Calibri" panose="020F0502020204030204" pitchFamily="34" charset="0"/>
                        </a:rPr>
                        <a:t>. Most of the time, the </a:t>
                      </a:r>
                      <a:r>
                        <a:rPr lang="fr-BE" sz="1400" b="0" i="0" u="none" strike="noStrike" dirty="0" err="1">
                          <a:solidFill>
                            <a:schemeClr val="tx1">
                              <a:lumMod val="50000"/>
                            </a:schemeClr>
                          </a:solidFill>
                          <a:effectLst/>
                          <a:latin typeface="Calibri" panose="020F0502020204030204" pitchFamily="34" charset="0"/>
                        </a:rPr>
                        <a:t>remarks</a:t>
                      </a:r>
                      <a:r>
                        <a:rPr lang="fr-BE" sz="1400" b="0" i="0" u="none" strike="noStrike" dirty="0">
                          <a:solidFill>
                            <a:schemeClr val="tx1">
                              <a:lumMod val="50000"/>
                            </a:schemeClr>
                          </a:solidFill>
                          <a:effectLst/>
                          <a:latin typeface="Calibri" panose="020F0502020204030204" pitchFamily="34" charset="0"/>
                        </a:rPr>
                        <a:t> are </a:t>
                      </a:r>
                      <a:r>
                        <a:rPr lang="fr-BE" sz="1400" b="0" i="0" u="none" strike="noStrike" dirty="0" err="1">
                          <a:solidFill>
                            <a:schemeClr val="tx1">
                              <a:lumMod val="50000"/>
                            </a:schemeClr>
                          </a:solidFill>
                          <a:effectLst/>
                          <a:latin typeface="Calibri" panose="020F0502020204030204" pitchFamily="34" charset="0"/>
                        </a:rPr>
                        <a:t>very</a:t>
                      </a:r>
                      <a:r>
                        <a:rPr lang="fr-BE" sz="1400" b="0" i="0" u="none" strike="noStrike" dirty="0">
                          <a:solidFill>
                            <a:schemeClr val="tx1">
                              <a:lumMod val="50000"/>
                            </a:schemeClr>
                          </a:solidFill>
                          <a:effectLst/>
                          <a:latin typeface="Calibri" panose="020F0502020204030204" pitchFamily="34" charset="0"/>
                        </a:rPr>
                        <a:t> </a:t>
                      </a:r>
                      <a:r>
                        <a:rPr lang="fr-BE" sz="1400" b="0" i="0" u="none" strike="noStrike" dirty="0" err="1">
                          <a:solidFill>
                            <a:schemeClr val="tx1">
                              <a:lumMod val="50000"/>
                            </a:schemeClr>
                          </a:solidFill>
                          <a:effectLst/>
                          <a:latin typeface="Calibri" panose="020F0502020204030204" pitchFamily="34" charset="0"/>
                        </a:rPr>
                        <a:t>detailed</a:t>
                      </a:r>
                      <a:r>
                        <a:rPr lang="fr-BE" sz="1400" b="0" i="0" u="none" strike="noStrike" dirty="0">
                          <a:solidFill>
                            <a:schemeClr val="tx1">
                              <a:lumMod val="50000"/>
                            </a:schemeClr>
                          </a:solidFill>
                          <a:effectLst/>
                          <a:latin typeface="Calibri" panose="020F0502020204030204" pitchFamily="34" charset="0"/>
                        </a:rPr>
                        <a:t>, </a:t>
                      </a:r>
                      <a:r>
                        <a:rPr lang="fr-BE" sz="1400" b="0" i="0" u="none" strike="noStrike" dirty="0" err="1">
                          <a:solidFill>
                            <a:schemeClr val="tx1">
                              <a:lumMod val="50000"/>
                            </a:schemeClr>
                          </a:solidFill>
                          <a:effectLst/>
                          <a:latin typeface="Calibri" panose="020F0502020204030204" pitchFamily="34" charset="0"/>
                        </a:rPr>
                        <a:t>which</a:t>
                      </a:r>
                      <a:r>
                        <a:rPr lang="fr-BE" sz="1400" b="0" i="0" u="none" strike="noStrike" dirty="0">
                          <a:solidFill>
                            <a:schemeClr val="tx1">
                              <a:lumMod val="50000"/>
                            </a:schemeClr>
                          </a:solidFill>
                          <a:effectLst/>
                          <a:latin typeface="Calibri" panose="020F0502020204030204" pitchFamily="34" charset="0"/>
                        </a:rPr>
                        <a:t> </a:t>
                      </a:r>
                      <a:r>
                        <a:rPr lang="fr-BE" sz="1400" b="0" i="0" u="none" strike="noStrike" dirty="0" err="1">
                          <a:solidFill>
                            <a:schemeClr val="tx1">
                              <a:lumMod val="50000"/>
                            </a:schemeClr>
                          </a:solidFill>
                          <a:effectLst/>
                          <a:latin typeface="Calibri" panose="020F0502020204030204" pitchFamily="34" charset="0"/>
                        </a:rPr>
                        <a:t>helps</a:t>
                      </a:r>
                      <a:r>
                        <a:rPr lang="fr-BE" sz="1400" b="0" i="0" u="none" strike="noStrike" dirty="0">
                          <a:solidFill>
                            <a:schemeClr val="tx1">
                              <a:lumMod val="50000"/>
                            </a:schemeClr>
                          </a:solidFill>
                          <a:effectLst/>
                          <a:latin typeface="Calibri" panose="020F0502020204030204" pitchFamily="34" charset="0"/>
                        </a:rPr>
                        <a:t> us to analyse and correct the </a:t>
                      </a:r>
                      <a:r>
                        <a:rPr lang="fr-BE" sz="1400" b="0" i="0" u="none" strike="noStrike" dirty="0" err="1">
                          <a:solidFill>
                            <a:schemeClr val="tx1">
                              <a:lumMod val="50000"/>
                            </a:schemeClr>
                          </a:solidFill>
                          <a:effectLst/>
                          <a:latin typeface="Calibri" panose="020F0502020204030204" pitchFamily="34" charset="0"/>
                        </a:rPr>
                        <a:t>problem</a:t>
                      </a:r>
                      <a:r>
                        <a:rPr lang="fr-BE" sz="1400" b="0" i="0" u="none" strike="noStrike" dirty="0">
                          <a:solidFill>
                            <a:schemeClr val="tx1">
                              <a:lumMod val="50000"/>
                            </a:schemeClr>
                          </a:solidFill>
                          <a:effectLst/>
                          <a:latin typeface="Calibri" panose="020F0502020204030204" pitchFamily="34" charset="0"/>
                        </a:rPr>
                        <a:t> more </a:t>
                      </a:r>
                      <a:r>
                        <a:rPr lang="fr-BE" sz="1400" b="0" i="0" u="none" strike="noStrike" dirty="0" err="1">
                          <a:solidFill>
                            <a:schemeClr val="tx1">
                              <a:lumMod val="50000"/>
                            </a:schemeClr>
                          </a:solidFill>
                          <a:effectLst/>
                          <a:latin typeface="Calibri" panose="020F0502020204030204" pitchFamily="34" charset="0"/>
                        </a:rPr>
                        <a:t>efficiently</a:t>
                      </a:r>
                      <a:r>
                        <a:rPr lang="fr-BE" sz="1400" b="0" i="0" u="none" strike="noStrike" dirty="0">
                          <a:solidFill>
                            <a:schemeClr val="tx1">
                              <a:lumMod val="50000"/>
                            </a:schemeClr>
                          </a:solidFill>
                          <a:effectLst/>
                          <a:latin typeface="Calibri" panose="020F0502020204030204" pitchFamily="34" charset="0"/>
                        </a:rPr>
                        <a:t>.</a:t>
                      </a:r>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1358531424"/>
                  </a:ext>
                </a:extLst>
              </a:tr>
              <a:tr h="865676">
                <a:tc>
                  <a:txBody>
                    <a:bodyPr/>
                    <a:lstStyle/>
                    <a:p>
                      <a:pPr algn="l" fontAlgn="t"/>
                      <a:r>
                        <a:rPr lang="fr-BE" sz="1400" b="0" i="0" u="none" strike="noStrike" dirty="0">
                          <a:solidFill>
                            <a:schemeClr val="tx1">
                              <a:lumMod val="50000"/>
                            </a:schemeClr>
                          </a:solidFill>
                          <a:effectLst/>
                          <a:latin typeface="Calibri" panose="020F0502020204030204" pitchFamily="34" charset="0"/>
                        </a:rPr>
                        <a:t>Release Architecture 2.5</a:t>
                      </a: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The HD Release Management Board didn’t approve the release of Architecture 2.5 due to incomplete documentation and training of our support services.</a:t>
                      </a:r>
                    </a:p>
                    <a:p>
                      <a:pPr algn="l" fontAlgn="t"/>
                      <a:r>
                        <a:rPr lang="en-US" sz="1400" b="0" i="0" u="none" strike="noStrike" dirty="0">
                          <a:solidFill>
                            <a:schemeClr val="tx1">
                              <a:lumMod val="50000"/>
                            </a:schemeClr>
                          </a:solidFill>
                          <a:effectLst/>
                          <a:latin typeface="Calibri" panose="020F0502020204030204" pitchFamily="34" charset="0"/>
                        </a:rPr>
                        <a:t>The release is schedule on next HD Release Management Board of Tuesday 26/10 (for a release on 2/10).</a:t>
                      </a:r>
                    </a:p>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3325640938"/>
                  </a:ext>
                </a:extLst>
              </a:tr>
              <a:tr h="794564">
                <a:tc>
                  <a:txBody>
                    <a:bodyPr/>
                    <a:lstStyle/>
                    <a:p>
                      <a:pPr algn="l" fontAlgn="t"/>
                      <a:r>
                        <a:rPr lang="fr-BE" sz="1400" b="0" i="0" u="none" strike="noStrike" dirty="0">
                          <a:solidFill>
                            <a:schemeClr val="tx1">
                              <a:lumMod val="50000"/>
                            </a:schemeClr>
                          </a:solidFill>
                          <a:effectLst/>
                          <a:latin typeface="Calibri" panose="020F0502020204030204" pitchFamily="34" charset="0"/>
                        </a:rPr>
                        <a:t>EAM 3.0</a:t>
                      </a: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Pilot testing couldn’t start due to additional discovered bugs during testing.</a:t>
                      </a:r>
                    </a:p>
                    <a:p>
                      <a:pPr algn="l" fontAlgn="t"/>
                      <a:r>
                        <a:rPr lang="en-US" sz="1400" b="0" i="0" u="none" strike="noStrike" dirty="0">
                          <a:solidFill>
                            <a:schemeClr val="tx1">
                              <a:lumMod val="50000"/>
                            </a:schemeClr>
                          </a:solidFill>
                          <a:effectLst/>
                          <a:latin typeface="Calibri" panose="020F0502020204030204" pitchFamily="34" charset="0"/>
                        </a:rPr>
                        <a:t>A release on 2/10 will be discussed on next week HD Release Board. </a:t>
                      </a:r>
                    </a:p>
                  </a:txBody>
                  <a:tcPr>
                    <a:solidFill>
                      <a:schemeClr val="accent1">
                        <a:lumMod val="20000"/>
                        <a:lumOff val="80000"/>
                      </a:schemeClr>
                    </a:solidFill>
                  </a:tcPr>
                </a:tc>
                <a:extLst>
                  <a:ext uri="{0D108BD9-81ED-4DB2-BD59-A6C34878D82A}">
                    <a16:rowId xmlns:a16="http://schemas.microsoft.com/office/drawing/2014/main" val="4080834269"/>
                  </a:ext>
                </a:extLst>
              </a:tr>
              <a:tr h="794564">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3442069471"/>
                  </a:ext>
                </a:extLst>
              </a:tr>
            </a:tbl>
          </a:graphicData>
        </a:graphic>
      </p:graphicFrame>
    </p:spTree>
    <p:extLst>
      <p:ext uri="{BB962C8B-B14F-4D97-AF65-F5344CB8AC3E}">
        <p14:creationId xmlns:p14="http://schemas.microsoft.com/office/powerpoint/2010/main" val="272007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dirty="0"/>
              <a:t>Q &amp; A</a:t>
            </a:r>
          </a:p>
        </p:txBody>
      </p:sp>
      <p:pic>
        <p:nvPicPr>
          <p:cNvPr id="3074" name="Picture 2" descr="Q&amp;a - Free education icons"/>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6702" y="2059886"/>
            <a:ext cx="3877344" cy="387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086724" y="2073569"/>
            <a:ext cx="2691825" cy="2032089"/>
            <a:chOff x="562723" y="2073568"/>
            <a:chExt cx="2691825" cy="2032089"/>
          </a:xfrm>
        </p:grpSpPr>
        <p:sp>
          <p:nvSpPr>
            <p:cNvPr id="4" name="TextBox 3"/>
            <p:cNvSpPr txBox="1"/>
            <p:nvPr/>
          </p:nvSpPr>
          <p:spPr>
            <a:xfrm>
              <a:off x="1130249" y="2614874"/>
              <a:ext cx="21242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healthdata@sciensano.be</a:t>
              </a:r>
            </a:p>
          </p:txBody>
        </p:sp>
        <p:pic>
          <p:nvPicPr>
            <p:cNvPr id="5" name="Picture 2" descr="http://2.bp.blogspot.com/-uELSm1FlBsE/T84a1hSie7I/AAAAAAAAAFY/hiUN3ybDb3o/s1600/InternetExplorer9.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2376" y="2073568"/>
              <a:ext cx="362483" cy="3624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0249" y="2075863"/>
              <a:ext cx="16786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www.healthdata.be</a:t>
              </a:r>
              <a:endParaRPr kumimoji="0" lang="en-GB" sz="18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4" descr="Phone And Email Logo 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0475" y="2614874"/>
              <a:ext cx="364384" cy="363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intouch-marketing.com/wp-content/uploads/2013/08/linkedin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0475" y="3165614"/>
              <a:ext cx="337679" cy="3376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30249" y="3175899"/>
              <a:ext cx="12234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 be</a:t>
              </a:r>
            </a:p>
          </p:txBody>
        </p:sp>
        <p:pic>
          <p:nvPicPr>
            <p:cNvPr id="10" name="Picture 10" descr="http://www.gosocialsignals.co.uk/wp-content/uploads/2014/12/twitter_new_bird-iphon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2723" y="3615771"/>
              <a:ext cx="653181" cy="4898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30249" y="3706825"/>
              <a:ext cx="13853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@healthdatabe </a:t>
              </a:r>
            </a:p>
          </p:txBody>
        </p:sp>
      </p:grpSp>
      <p:grpSp>
        <p:nvGrpSpPr>
          <p:cNvPr id="27" name="Group 26"/>
          <p:cNvGrpSpPr/>
          <p:nvPr/>
        </p:nvGrpSpPr>
        <p:grpSpPr>
          <a:xfrm>
            <a:off x="8032117" y="1944002"/>
            <a:ext cx="1463610" cy="3465893"/>
            <a:chOff x="6508117" y="1944001"/>
            <a:chExt cx="1463610" cy="3465893"/>
          </a:xfrm>
        </p:grpSpPr>
        <p:grpSp>
          <p:nvGrpSpPr>
            <p:cNvPr id="13" name="Group 12"/>
            <p:cNvGrpSpPr/>
            <p:nvPr/>
          </p:nvGrpSpPr>
          <p:grpSpPr>
            <a:xfrm>
              <a:off x="6764853" y="2702194"/>
              <a:ext cx="902010" cy="947410"/>
              <a:chOff x="3336713" y="500390"/>
              <a:chExt cx="902010" cy="947410"/>
            </a:xfrm>
          </p:grpSpPr>
          <p:grpSp>
            <p:nvGrpSpPr>
              <p:cNvPr id="23" name="Group 22"/>
              <p:cNvGrpSpPr/>
              <p:nvPr/>
            </p:nvGrpSpPr>
            <p:grpSpPr>
              <a:xfrm>
                <a:off x="3347147" y="501236"/>
                <a:ext cx="879355" cy="946564"/>
                <a:chOff x="3347147" y="501236"/>
                <a:chExt cx="879355" cy="946564"/>
              </a:xfrm>
            </p:grpSpPr>
            <p:sp>
              <p:nvSpPr>
                <p:cNvPr id="25" name="Rounded Rectangle 24"/>
                <p:cNvSpPr/>
                <p:nvPr/>
              </p:nvSpPr>
              <p:spPr>
                <a:xfrm>
                  <a:off x="3347147" y="501236"/>
                  <a:ext cx="879355" cy="946564"/>
                </a:xfrm>
                <a:prstGeom prst="round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26" name="Picture 8" descr="riziv_klei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98502" y="731222"/>
                  <a:ext cx="828000" cy="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p:cNvSpPr txBox="1"/>
              <p:nvPr/>
            </p:nvSpPr>
            <p:spPr>
              <a:xfrm>
                <a:off x="3336713" y="500390"/>
                <a:ext cx="90201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900" b="0" i="0" u="none" strike="noStrike" kern="0" cap="none" spc="0" normalizeH="0" baseline="0" noProof="0" dirty="0">
                    <a:ln>
                      <a:noFill/>
                    </a:ln>
                    <a:solidFill>
                      <a:srgbClr val="4BACC6">
                        <a:lumMod val="75000"/>
                      </a:srgbClr>
                    </a:solidFill>
                    <a:effectLst/>
                    <a:uLnTx/>
                    <a:uFillTx/>
                    <a:latin typeface="Arial" panose="020B0604020202020204"/>
                    <a:ea typeface="+mn-ea"/>
                    <a:cs typeface="+mn-cs"/>
                  </a:rPr>
                  <a:t>Sponsored by</a:t>
                </a:r>
              </a:p>
            </p:txBody>
          </p:sp>
        </p:grpSp>
        <p:grpSp>
          <p:nvGrpSpPr>
            <p:cNvPr id="14" name="Group 13"/>
            <p:cNvGrpSpPr/>
            <p:nvPr/>
          </p:nvGrpSpPr>
          <p:grpSpPr>
            <a:xfrm rot="21321240">
              <a:off x="6573233" y="3885710"/>
              <a:ext cx="1398494" cy="571500"/>
              <a:chOff x="-3048000" y="685800"/>
              <a:chExt cx="1398494" cy="571500"/>
            </a:xfrm>
          </p:grpSpPr>
          <p:sp>
            <p:nvSpPr>
              <p:cNvPr id="21" name="Rounded Rectangle 20"/>
              <p:cNvSpPr/>
              <p:nvPr/>
            </p:nvSpPr>
            <p:spPr bwMode="auto">
              <a:xfrm rot="504696">
                <a:off x="-3048000" y="685800"/>
                <a:ext cx="1398494" cy="571500"/>
              </a:xfrm>
              <a:prstGeom prst="round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charset="0"/>
                  <a:ea typeface="ＭＳ Ｐゴシック" pitchFamily="1" charset="-128"/>
                  <a:cs typeface="+mn-cs"/>
                </a:endParaRPr>
              </a:p>
            </p:txBody>
          </p:sp>
          <p:pic>
            <p:nvPicPr>
              <p:cNvPr id="22" name="Picture 2" descr="http://plan-egezondheid.be.178-208-48-194.yoolspreview.be/wp-content/uploads/nl-logo.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585198">
                <a:off x="-2944906" y="794999"/>
                <a:ext cx="1188720" cy="3061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717164" y="4661746"/>
              <a:ext cx="1210295" cy="748148"/>
              <a:chOff x="5831908" y="4171640"/>
              <a:chExt cx="2899205" cy="1723409"/>
            </a:xfrm>
          </p:grpSpPr>
          <p:pic>
            <p:nvPicPr>
              <p:cNvPr id="19" name="Picture 2">
                <a:hlinkClick r:id="rId8"/>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21420000">
                <a:off x="5831908" y="4264528"/>
                <a:ext cx="2858496" cy="163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https://www.youtube.com/yt/brand/media/image/YouTube-logo-full_color.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702157" y="4171640"/>
                <a:ext cx="1028956" cy="6402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6508117" y="1944001"/>
              <a:ext cx="1398494" cy="571500"/>
              <a:chOff x="10530596" y="3239259"/>
              <a:chExt cx="1398494" cy="571500"/>
            </a:xfrm>
          </p:grpSpPr>
          <p:sp>
            <p:nvSpPr>
              <p:cNvPr id="17" name="Rounded Rectangle 16"/>
              <p:cNvSpPr/>
              <p:nvPr/>
            </p:nvSpPr>
            <p:spPr bwMode="auto">
              <a:xfrm rot="21321240">
                <a:off x="10530596" y="3239259"/>
                <a:ext cx="1398494" cy="571500"/>
              </a:xfrm>
              <a:prstGeom prst="round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charset="0"/>
                  <a:ea typeface="ＭＳ Ｐゴシック" pitchFamily="1" charset="-128"/>
                  <a:cs typeface="+mn-cs"/>
                </a:endParaRPr>
              </a:p>
            </p:txBody>
          </p:sp>
          <p:pic>
            <p:nvPicPr>
              <p:cNvPr id="18" name="Picture 2" descr="Afbeeldingsresultaat voor sciensan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268552">
                <a:off x="10584999" y="3340340"/>
                <a:ext cx="1306677" cy="273586"/>
              </a:xfrm>
              <a:prstGeom prst="rect">
                <a:avLst/>
              </a:prstGeom>
              <a:solidFill>
                <a:schemeClr val="bg1"/>
              </a:solidFill>
            </p:spPr>
          </p:pic>
        </p:grpSp>
      </p:grpSp>
    </p:spTree>
    <p:extLst>
      <p:ext uri="{BB962C8B-B14F-4D97-AF65-F5344CB8AC3E}">
        <p14:creationId xmlns:p14="http://schemas.microsoft.com/office/powerpoint/2010/main" val="47578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3411853"/>
          </a:xfrm>
        </p:spPr>
        <p:txBody>
          <a:bodyPr vert="horz" lIns="91440" tIns="45720" rIns="91440" bIns="45720" rtlCol="0" anchor="t">
            <a:normAutofit fontScale="92500" lnSpcReduction="20000"/>
          </a:bodyPr>
          <a:lstStyle/>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cap="all" dirty="0">
                <a:solidFill>
                  <a:srgbClr val="FFFFFF"/>
                </a:solidFill>
                <a:latin typeface="+mn-lt"/>
                <a:cs typeface="+mn-cs"/>
              </a:rPr>
              <a:t>Q&amp;A </a:t>
            </a:r>
            <a:r>
              <a:rPr lang="fr-BE" sz="2400" cap="all" dirty="0" err="1">
                <a:solidFill>
                  <a:srgbClr val="FFFFFF"/>
                </a:solidFill>
                <a:latin typeface="+mn-lt"/>
                <a:cs typeface="+mn-cs"/>
              </a:rPr>
              <a:t>B</a:t>
            </a:r>
            <a:r>
              <a:rPr lang="fr-BE" sz="2400" dirty="0" err="1"/>
              <a:t>acklog</a:t>
            </a:r>
            <a:endParaRPr lang="fr-BE" sz="2400" dirty="0"/>
          </a:p>
          <a:p>
            <a:pPr marL="474300" indent="-457200" algn="l">
              <a:lnSpc>
                <a:spcPct val="100000"/>
              </a:lnSpc>
              <a:spcBef>
                <a:spcPts val="0"/>
              </a:spcBef>
              <a:spcAft>
                <a:spcPts val="600"/>
              </a:spcAft>
              <a:buFont typeface="Wingdings" panose="05000000000000000000" pitchFamily="2" charset="2"/>
              <a:buChar char="v"/>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dirty="0"/>
              <a:t>HD4DP2 </a:t>
            </a:r>
            <a:r>
              <a:rPr lang="fr-BE" sz="2400" dirty="0" err="1"/>
              <a:t>Metrics</a:t>
            </a:r>
            <a:endParaRPr lang="fr-BE" sz="2400" dirty="0"/>
          </a:p>
          <a:p>
            <a:pPr marL="474300" indent="-457200" algn="l">
              <a:lnSpc>
                <a:spcPct val="100000"/>
              </a:lnSpc>
              <a:spcBef>
                <a:spcPts val="0"/>
              </a:spcBef>
              <a:spcAft>
                <a:spcPts val="600"/>
              </a:spcAft>
              <a:buFont typeface="Wingdings" panose="05000000000000000000" pitchFamily="2" charset="2"/>
              <a:buChar char="v"/>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cap="none" spc="100" dirty="0"/>
              <a:t>Incidents Report</a:t>
            </a:r>
            <a:br>
              <a:rPr lang="fr-BE" sz="2400" cap="none" spc="100" dirty="0"/>
            </a:br>
            <a:endParaRPr lang="fr-BE" sz="2400" cap="none" spc="100" dirty="0"/>
          </a:p>
          <a:p>
            <a:pPr marL="474300" indent="-457200" algn="l">
              <a:lnSpc>
                <a:spcPct val="100000"/>
              </a:lnSpc>
              <a:spcBef>
                <a:spcPts val="0"/>
              </a:spcBef>
              <a:spcAft>
                <a:spcPts val="600"/>
              </a:spcAft>
              <a:buFont typeface="Wingdings" panose="05000000000000000000" pitchFamily="2" charset="2"/>
              <a:buChar char="v"/>
            </a:pPr>
            <a:r>
              <a:rPr lang="fr-BE" sz="2400" dirty="0"/>
              <a:t>Issues </a:t>
            </a:r>
            <a:r>
              <a:rPr lang="fr-BE" sz="2400" dirty="0" err="1"/>
              <a:t>MyCareNet</a:t>
            </a:r>
            <a:br>
              <a:rPr lang="fr-BE" sz="2400" cap="all" dirty="0">
                <a:solidFill>
                  <a:srgbClr val="FFFFFF"/>
                </a:solidFill>
                <a:latin typeface="+mn-lt"/>
                <a:cs typeface="+mn-cs"/>
              </a:rPr>
            </a:br>
            <a:endParaRPr lang="fr-BE" sz="2400"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dirty="0">
                <a:solidFill>
                  <a:srgbClr val="FFFFFF"/>
                </a:solidFill>
                <a:latin typeface="+mn-lt"/>
                <a:cs typeface="+mn-cs"/>
              </a:rPr>
              <a:t>Updates &amp;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156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err="1">
                <a:effectLst>
                  <a:outerShdw blurRad="38100" dist="38100" dir="2700000" algn="tl">
                    <a:srgbClr val="000000">
                      <a:alpha val="43137"/>
                    </a:srgbClr>
                  </a:outerShdw>
                </a:effectLst>
              </a:rPr>
              <a:t>Q&amp;a</a:t>
            </a:r>
            <a:r>
              <a:rPr lang="fr-BE" dirty="0">
                <a:effectLst>
                  <a:outerShdw blurRad="38100" dist="38100" dir="2700000" algn="tl">
                    <a:srgbClr val="000000">
                      <a:alpha val="43137"/>
                    </a:srgbClr>
                  </a:outerShdw>
                </a:effectLst>
              </a:rPr>
              <a:t> </a:t>
            </a:r>
            <a:r>
              <a:rPr lang="fr-BE" dirty="0" err="1">
                <a:effectLst>
                  <a:outerShdw blurRad="38100" dist="38100" dir="2700000" algn="tl">
                    <a:srgbClr val="000000">
                      <a:alpha val="43137"/>
                    </a:srgbClr>
                  </a:outerShdw>
                </a:effectLst>
              </a:rPr>
              <a:t>backlog</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8646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API</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939343776"/>
              </p:ext>
            </p:extLst>
          </p:nvPr>
        </p:nvGraphicFramePr>
        <p:xfrm>
          <a:off x="348342" y="1554590"/>
          <a:ext cx="11462657" cy="1287780"/>
        </p:xfrm>
        <a:graphic>
          <a:graphicData uri="http://schemas.openxmlformats.org/drawingml/2006/table">
            <a:tbl>
              <a:tblPr firstRow="1" bandRow="1">
                <a:tableStyleId>{5C22544A-7EE6-4342-B048-85BDC9FD1C3A}</a:tableStyleId>
              </a:tblPr>
              <a:tblGrid>
                <a:gridCol w="865316">
                  <a:extLst>
                    <a:ext uri="{9D8B030D-6E8A-4147-A177-3AD203B41FA5}">
                      <a16:colId xmlns:a16="http://schemas.microsoft.com/office/drawing/2014/main" val="1025559344"/>
                    </a:ext>
                  </a:extLst>
                </a:gridCol>
                <a:gridCol w="5151062">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240361">
                <a:tc>
                  <a:txBody>
                    <a:bodyPr/>
                    <a:lstStyle/>
                    <a:p>
                      <a:pPr algn="l"/>
                      <a:endParaRPr lang="fr-BE" dirty="0"/>
                    </a:p>
                  </a:txBody>
                  <a:tcPr/>
                </a:tc>
                <a:tc>
                  <a:txBody>
                    <a:bodyPr/>
                    <a:lstStyle/>
                    <a:p>
                      <a:r>
                        <a:rPr lang="fr-BE" dirty="0"/>
                        <a:t>Question</a:t>
                      </a:r>
                    </a:p>
                  </a:txBody>
                  <a:tcPr/>
                </a:tc>
                <a:tc>
                  <a:txBody>
                    <a:bodyPr/>
                    <a:lstStyle/>
                    <a:p>
                      <a:r>
                        <a:rPr lang="fr-BE" dirty="0" err="1"/>
                        <a:t>Answer</a:t>
                      </a:r>
                      <a:endParaRPr lang="fr-BE" dirty="0"/>
                    </a:p>
                  </a:txBody>
                  <a:tcPr/>
                </a:tc>
                <a:extLst>
                  <a:ext uri="{0D108BD9-81ED-4DB2-BD59-A6C34878D82A}">
                    <a16:rowId xmlns:a16="http://schemas.microsoft.com/office/drawing/2014/main" val="400855173"/>
                  </a:ext>
                </a:extLst>
              </a:tr>
              <a:tr h="690912">
                <a:tc>
                  <a:txBody>
                    <a:bodyPr/>
                    <a:lstStyle/>
                    <a:p>
                      <a:pPr algn="l" fontAlgn="t"/>
                      <a:r>
                        <a:rPr lang="fr-BE" sz="1200" kern="1200" dirty="0">
                          <a:solidFill>
                            <a:schemeClr val="dk1"/>
                          </a:solidFill>
                          <a:effectLst/>
                          <a:latin typeface="+mn-lt"/>
                          <a:ea typeface="+mn-ea"/>
                          <a:cs typeface="+mn-cs"/>
                        </a:rPr>
                        <a:t>Q1</a:t>
                      </a:r>
                    </a:p>
                  </a:txBody>
                  <a:tcPr marL="7620" marR="7620" marT="7620" marB="0"/>
                </a:tc>
                <a:tc>
                  <a:txBody>
                    <a:bodyPr/>
                    <a:lstStyle/>
                    <a:p>
                      <a:r>
                        <a:rPr lang="en-US" sz="1200" kern="1200" baseline="0" dirty="0">
                          <a:solidFill>
                            <a:schemeClr val="dk1"/>
                          </a:solidFill>
                          <a:effectLst/>
                          <a:latin typeface="+mn-lt"/>
                          <a:ea typeface="+mn-ea"/>
                          <a:cs typeface="+mn-cs"/>
                        </a:rPr>
                        <a:t>The account xxx@yyy.be does not allow us to register (via API) anymore since months, although it worked before.</a:t>
                      </a:r>
                    </a:p>
                    <a:p>
                      <a:r>
                        <a:rPr lang="en-US" sz="1200" kern="1200" baseline="0" dirty="0">
                          <a:solidFill>
                            <a:schemeClr val="dk1"/>
                          </a:solidFill>
                          <a:effectLst/>
                          <a:latin typeface="+mn-lt"/>
                          <a:ea typeface="+mn-ea"/>
                          <a:cs typeface="+mn-cs"/>
                        </a:rPr>
                        <a:t> </a:t>
                      </a:r>
                    </a:p>
                    <a:p>
                      <a:r>
                        <a:rPr lang="en-US" sz="1200" kern="1200" baseline="0" dirty="0">
                          <a:solidFill>
                            <a:schemeClr val="dk1"/>
                          </a:solidFill>
                          <a:effectLst/>
                          <a:latin typeface="+mn-lt"/>
                          <a:ea typeface="+mn-ea"/>
                          <a:cs typeface="+mn-cs"/>
                        </a:rPr>
                        <a:t>We keep getting :</a:t>
                      </a:r>
                    </a:p>
                    <a:p>
                      <a:r>
                        <a:rPr lang="en-US" sz="1200" kern="1200" baseline="0" dirty="0">
                          <a:solidFill>
                            <a:schemeClr val="dk1"/>
                          </a:solidFill>
                          <a:effectLst/>
                          <a:latin typeface="+mn-lt"/>
                          <a:ea typeface="+mn-ea"/>
                          <a:cs typeface="+mn-cs"/>
                        </a:rPr>
                        <a:t>TX_AUTHOR_GR must be correctly informed and exists on DB</a:t>
                      </a:r>
                    </a:p>
                  </a:txBody>
                  <a:tcPr marL="7620" marR="7620" marT="7620" marB="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This error message indicates that the author group for the account is not present in form.io or that the author group is not configured to be participating in the DCD for which registrations are being to be made.</a:t>
                      </a:r>
                    </a:p>
                  </a:txBody>
                  <a:tcPr marL="7620" marR="7620" marT="7620" marB="0"/>
                </a:tc>
                <a:extLst>
                  <a:ext uri="{0D108BD9-81ED-4DB2-BD59-A6C34878D82A}">
                    <a16:rowId xmlns:a16="http://schemas.microsoft.com/office/drawing/2014/main" val="1955356711"/>
                  </a:ext>
                </a:extLst>
              </a:tr>
            </a:tbl>
          </a:graphicData>
        </a:graphic>
      </p:graphicFrame>
    </p:spTree>
    <p:extLst>
      <p:ext uri="{BB962C8B-B14F-4D97-AF65-F5344CB8AC3E}">
        <p14:creationId xmlns:p14="http://schemas.microsoft.com/office/powerpoint/2010/main" val="140725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HD4DP2 </a:t>
            </a:r>
            <a:r>
              <a:rPr lang="fr-BE" dirty="0" err="1">
                <a:effectLst>
                  <a:outerShdw blurRad="38100" dist="38100" dir="2700000" algn="tl">
                    <a:srgbClr val="000000">
                      <a:alpha val="43137"/>
                    </a:srgbClr>
                  </a:outerShdw>
                </a:effectLst>
              </a:rPr>
              <a:t>Metrics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488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sz="2400" dirty="0"/>
              <a:t>HD4DP2 </a:t>
            </a:r>
            <a:r>
              <a:rPr lang="fr-BE" sz="2400" dirty="0" err="1"/>
              <a:t>Metrics</a:t>
            </a:r>
            <a:r>
              <a:rPr lang="fr-BE" sz="2400" dirty="0"/>
              <a:t> (as of 21/09 </a:t>
            </a:r>
            <a:r>
              <a:rPr lang="fr-BE" sz="2000" dirty="0"/>
              <a:t>– </a:t>
            </a:r>
            <a:r>
              <a:rPr lang="fr-BE" sz="2000" dirty="0" err="1"/>
              <a:t>compared</a:t>
            </a:r>
            <a:r>
              <a:rPr lang="fr-BE" sz="2000" dirty="0"/>
              <a:t> </a:t>
            </a:r>
            <a:r>
              <a:rPr lang="fr-BE" sz="2000" dirty="0" err="1"/>
              <a:t>with</a:t>
            </a:r>
            <a:r>
              <a:rPr lang="fr-BE" sz="2000" dirty="0"/>
              <a:t> 14/09</a:t>
            </a:r>
            <a:r>
              <a:rPr lang="fr-BE" dirty="0"/>
              <a:t>)</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405652320"/>
              </p:ext>
            </p:extLst>
          </p:nvPr>
        </p:nvGraphicFramePr>
        <p:xfrm>
          <a:off x="348342" y="1554589"/>
          <a:ext cx="11462657" cy="3178775"/>
        </p:xfrm>
        <a:graphic>
          <a:graphicData uri="http://schemas.openxmlformats.org/drawingml/2006/table">
            <a:tbl>
              <a:tblPr firstRow="1" bandRow="1">
                <a:tableStyleId>{5C22544A-7EE6-4342-B048-85BDC9FD1C3A}</a:tableStyleId>
              </a:tblPr>
              <a:tblGrid>
                <a:gridCol w="865316">
                  <a:extLst>
                    <a:ext uri="{9D8B030D-6E8A-4147-A177-3AD203B41FA5}">
                      <a16:colId xmlns:a16="http://schemas.microsoft.com/office/drawing/2014/main" val="1025559344"/>
                    </a:ext>
                  </a:extLst>
                </a:gridCol>
                <a:gridCol w="5151062">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589145">
                <a:tc>
                  <a:txBody>
                    <a:bodyPr/>
                    <a:lstStyle/>
                    <a:p>
                      <a:pPr algn="l"/>
                      <a:endParaRPr lang="fr-BE" dirty="0"/>
                    </a:p>
                  </a:txBody>
                  <a:tcPr/>
                </a:tc>
                <a:tc>
                  <a:txBody>
                    <a:bodyPr/>
                    <a:lstStyle/>
                    <a:p>
                      <a:r>
                        <a:rPr lang="fr-BE" dirty="0" err="1"/>
                        <a:t>Metric</a:t>
                      </a:r>
                      <a:endParaRPr lang="fr-BE" dirty="0"/>
                    </a:p>
                  </a:txBody>
                  <a:tcPr/>
                </a:tc>
                <a:tc>
                  <a:txBody>
                    <a:bodyPr/>
                    <a:lstStyle/>
                    <a:p>
                      <a:r>
                        <a:rPr lang="fr-BE" dirty="0"/>
                        <a:t>Count</a:t>
                      </a:r>
                    </a:p>
                  </a:txBody>
                  <a:tcPr/>
                </a:tc>
                <a:extLst>
                  <a:ext uri="{0D108BD9-81ED-4DB2-BD59-A6C34878D82A}">
                    <a16:rowId xmlns:a16="http://schemas.microsoft.com/office/drawing/2014/main" val="400855173"/>
                  </a:ext>
                </a:extLst>
              </a:tr>
              <a:tr h="1699111">
                <a:tc>
                  <a:txBody>
                    <a:bodyPr/>
                    <a:lstStyle/>
                    <a:p>
                      <a:pPr algn="l" fontAlgn="t"/>
                      <a:endParaRPr lang="fr-BE" sz="1200" kern="1200" dirty="0">
                        <a:solidFill>
                          <a:schemeClr val="dk1"/>
                        </a:solidFill>
                        <a:effectLst/>
                        <a:latin typeface="+mn-lt"/>
                        <a:ea typeface="+mn-ea"/>
                        <a:cs typeface="+mn-cs"/>
                      </a:endParaRPr>
                    </a:p>
                  </a:txBody>
                  <a:tcPr marL="7620" marR="7620" marT="7620" marB="0"/>
                </a:tc>
                <a:tc>
                  <a:txBody>
                    <a:bodyPr/>
                    <a:lstStyle/>
                    <a:p>
                      <a:pPr algn="l" fontAlgn="b"/>
                      <a:r>
                        <a:rPr lang="en-US" sz="1600" kern="1200" baseline="0" dirty="0">
                          <a:solidFill>
                            <a:schemeClr val="dk1"/>
                          </a:solidFill>
                          <a:effectLst/>
                          <a:latin typeface="+mn-lt"/>
                          <a:ea typeface="+mn-ea"/>
                          <a:cs typeface="+mn-cs"/>
                        </a:rPr>
                        <a:t>Number of records received</a:t>
                      </a:r>
                    </a:p>
                  </a:txBody>
                  <a:tcPr marL="7620" marR="7620" marT="7620" marB="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kern="1200" baseline="0" dirty="0">
                          <a:solidFill>
                            <a:schemeClr val="dk1"/>
                          </a:solidFill>
                          <a:effectLst/>
                          <a:latin typeface="+mn-lt"/>
                          <a:ea typeface="+mn-ea"/>
                          <a:cs typeface="+mn-cs"/>
                        </a:rPr>
                        <a:t>Total :      61207</a:t>
                      </a:r>
                      <a:r>
                        <a:rPr lang="en-US" sz="1800" kern="1200" baseline="0" dirty="0">
                          <a:solidFill>
                            <a:schemeClr val="dk1"/>
                          </a:solidFill>
                          <a:effectLst/>
                          <a:latin typeface="+mn-lt"/>
                          <a:ea typeface="+mn-ea"/>
                          <a:cs typeface="+mn-cs"/>
                        </a:rPr>
                        <a:t>  </a:t>
                      </a:r>
                      <a:r>
                        <a:rPr lang="en-US" sz="1700" kern="1200" baseline="0" dirty="0">
                          <a:solidFill>
                            <a:srgbClr val="00B050"/>
                          </a:solidFill>
                          <a:effectLst/>
                          <a:latin typeface="+mn-lt"/>
                          <a:ea typeface="+mn-ea"/>
                          <a:cs typeface="+mn-cs"/>
                        </a:rPr>
                        <a:t>(+2706)</a:t>
                      </a:r>
                      <a:br>
                        <a:rPr lang="en-US" sz="1600" kern="1200" baseline="0" dirty="0">
                          <a:solidFill>
                            <a:schemeClr val="dk1"/>
                          </a:solidFill>
                          <a:effectLst/>
                          <a:latin typeface="+mn-lt"/>
                          <a:ea typeface="+mn-ea"/>
                          <a:cs typeface="+mn-cs"/>
                        </a:rPr>
                      </a:br>
                      <a:r>
                        <a:rPr lang="en-US" sz="1600" kern="1200" baseline="0" dirty="0">
                          <a:solidFill>
                            <a:schemeClr val="dk1"/>
                          </a:solidFill>
                          <a:effectLst/>
                          <a:latin typeface="+mn-lt"/>
                          <a:ea typeface="+mn-ea"/>
                          <a:cs typeface="+mn-cs"/>
                        </a:rPr>
                        <a:t>- Manual  56465  </a:t>
                      </a:r>
                      <a:r>
                        <a:rPr lang="en-US" sz="1700" kern="1200" baseline="0" dirty="0">
                          <a:solidFill>
                            <a:srgbClr val="00B050"/>
                          </a:solidFill>
                          <a:effectLst/>
                          <a:latin typeface="+mn-lt"/>
                          <a:ea typeface="+mn-ea"/>
                          <a:cs typeface="+mn-cs"/>
                        </a:rPr>
                        <a:t>(+2226)</a:t>
                      </a:r>
                      <a:br>
                        <a:rPr lang="en-US" sz="1700" kern="1200" baseline="0" dirty="0">
                          <a:solidFill>
                            <a:srgbClr val="00B050"/>
                          </a:solidFill>
                          <a:effectLst/>
                          <a:latin typeface="+mn-lt"/>
                          <a:ea typeface="+mn-ea"/>
                          <a:cs typeface="+mn-cs"/>
                        </a:rPr>
                      </a:br>
                      <a:r>
                        <a:rPr lang="en-US" sz="1600" kern="1200" baseline="0" dirty="0">
                          <a:solidFill>
                            <a:schemeClr val="dk1"/>
                          </a:solidFill>
                          <a:effectLst/>
                          <a:latin typeface="+mn-lt"/>
                          <a:ea typeface="+mn-ea"/>
                          <a:cs typeface="+mn-cs"/>
                        </a:rPr>
                        <a:t>- CSV        1730  </a:t>
                      </a:r>
                      <a:r>
                        <a:rPr lang="en-US" sz="1700" kern="1200" baseline="0" dirty="0">
                          <a:solidFill>
                            <a:srgbClr val="00B050"/>
                          </a:solidFill>
                          <a:effectLst/>
                          <a:latin typeface="+mn-lt"/>
                          <a:ea typeface="+mn-ea"/>
                          <a:cs typeface="+mn-cs"/>
                        </a:rPr>
                        <a:t>(+187) </a:t>
                      </a:r>
                      <a:br>
                        <a:rPr lang="en-US" sz="1700" kern="1200" baseline="0" dirty="0">
                          <a:solidFill>
                            <a:srgbClr val="00B050"/>
                          </a:solidFill>
                          <a:effectLst/>
                          <a:latin typeface="+mn-lt"/>
                          <a:ea typeface="+mn-ea"/>
                          <a:cs typeface="+mn-cs"/>
                        </a:rPr>
                      </a:br>
                      <a:r>
                        <a:rPr lang="en-US" sz="1600" kern="1200" baseline="0" dirty="0">
                          <a:solidFill>
                            <a:schemeClr val="dk1"/>
                          </a:solidFill>
                          <a:effectLst/>
                          <a:latin typeface="+mn-lt"/>
                          <a:ea typeface="+mn-ea"/>
                          <a:cs typeface="+mn-cs"/>
                        </a:rPr>
                        <a:t>- API          3012  </a:t>
                      </a:r>
                      <a:r>
                        <a:rPr lang="en-US" sz="1700" kern="1200" baseline="0" dirty="0">
                          <a:solidFill>
                            <a:srgbClr val="00B050"/>
                          </a:solidFill>
                          <a:effectLst/>
                          <a:latin typeface="+mn-lt"/>
                          <a:ea typeface="+mn-ea"/>
                          <a:cs typeface="+mn-cs"/>
                        </a:rPr>
                        <a:t>(+293)</a:t>
                      </a:r>
                    </a:p>
                    <a:p>
                      <a:pPr marL="0" marR="0" lvl="0" indent="0" algn="l" defTabSz="457200" rtl="0" eaLnBrk="1" fontAlgn="b" latinLnBrk="0" hangingPunct="1">
                        <a:lnSpc>
                          <a:spcPct val="100000"/>
                        </a:lnSpc>
                        <a:spcBef>
                          <a:spcPts val="0"/>
                        </a:spcBef>
                        <a:spcAft>
                          <a:spcPts val="0"/>
                        </a:spcAft>
                        <a:buClrTx/>
                        <a:buSzTx/>
                        <a:buFontTx/>
                        <a:buNone/>
                        <a:tabLst/>
                        <a:defRPr/>
                      </a:pPr>
                      <a:endParaRPr lang="en-US" sz="1700" kern="1200" baseline="0" dirty="0">
                        <a:solidFill>
                          <a:srgbClr val="00B050"/>
                        </a:solidFill>
                        <a:effectLst/>
                        <a:latin typeface="+mn-lt"/>
                        <a:ea typeface="+mn-ea"/>
                        <a:cs typeface="+mn-cs"/>
                      </a:endParaRPr>
                    </a:p>
                  </a:txBody>
                  <a:tcPr marL="7620" marR="7620" marT="7620" marB="0"/>
                </a:tc>
                <a:extLst>
                  <a:ext uri="{0D108BD9-81ED-4DB2-BD59-A6C34878D82A}">
                    <a16:rowId xmlns:a16="http://schemas.microsoft.com/office/drawing/2014/main" val="1955356711"/>
                  </a:ext>
                </a:extLst>
              </a:tr>
              <a:tr h="890519">
                <a:tc>
                  <a:txBody>
                    <a:bodyPr/>
                    <a:lstStyle/>
                    <a:p>
                      <a:pPr algn="l" fontAlgn="t"/>
                      <a:endParaRPr lang="fr-BE" sz="1200" kern="1200" dirty="0">
                        <a:solidFill>
                          <a:schemeClr val="dk1"/>
                        </a:solidFill>
                        <a:effectLst/>
                        <a:latin typeface="+mn-lt"/>
                        <a:ea typeface="+mn-ea"/>
                        <a:cs typeface="+mn-cs"/>
                      </a:endParaRPr>
                    </a:p>
                  </a:txBody>
                  <a:tcPr marL="7620" marR="7620" marT="7620" marB="0"/>
                </a:tc>
                <a:tc>
                  <a:txBody>
                    <a:bodyPr/>
                    <a:lstStyle/>
                    <a:p>
                      <a:pPr algn="l" fontAlgn="b"/>
                      <a:r>
                        <a:rPr lang="en-US" sz="1600" kern="1200" baseline="0" dirty="0">
                          <a:solidFill>
                            <a:schemeClr val="dk1"/>
                          </a:solidFill>
                          <a:effectLst/>
                          <a:latin typeface="+mn-lt"/>
                          <a:ea typeface="+mn-ea"/>
                          <a:cs typeface="+mn-cs"/>
                        </a:rPr>
                        <a:t>User Accounts</a:t>
                      </a:r>
                    </a:p>
                  </a:txBody>
                  <a:tcPr marL="7620" marR="7620" marT="7620" marB="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kern="1200" baseline="0" dirty="0">
                          <a:solidFill>
                            <a:schemeClr val="dk1"/>
                          </a:solidFill>
                          <a:effectLst/>
                          <a:latin typeface="+mn-lt"/>
                          <a:ea typeface="+mn-ea"/>
                          <a:cs typeface="+mn-cs"/>
                        </a:rPr>
                        <a:t>Total :        7630  </a:t>
                      </a:r>
                      <a:r>
                        <a:rPr lang="en-US" sz="1700" kern="1200" baseline="0" dirty="0">
                          <a:solidFill>
                            <a:srgbClr val="00B050"/>
                          </a:solidFill>
                          <a:effectLst/>
                          <a:latin typeface="+mn-lt"/>
                          <a:ea typeface="+mn-ea"/>
                          <a:cs typeface="+mn-cs"/>
                        </a:rPr>
                        <a:t>(+142)</a:t>
                      </a:r>
                    </a:p>
                  </a:txBody>
                  <a:tcPr marL="7620" marR="7620" marT="7620" marB="0"/>
                </a:tc>
                <a:extLst>
                  <a:ext uri="{0D108BD9-81ED-4DB2-BD59-A6C34878D82A}">
                    <a16:rowId xmlns:a16="http://schemas.microsoft.com/office/drawing/2014/main" val="281410430"/>
                  </a:ext>
                </a:extLst>
              </a:tr>
            </a:tbl>
          </a:graphicData>
        </a:graphic>
      </p:graphicFrame>
    </p:spTree>
    <p:extLst>
      <p:ext uri="{BB962C8B-B14F-4D97-AF65-F5344CB8AC3E}">
        <p14:creationId xmlns:p14="http://schemas.microsoft.com/office/powerpoint/2010/main" val="3566460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sz="2400" dirty="0"/>
              <a:t>HD4DP2 </a:t>
            </a:r>
            <a:r>
              <a:rPr lang="fr-BE" sz="2400" dirty="0" err="1"/>
              <a:t>Metrics</a:t>
            </a:r>
            <a:r>
              <a:rPr lang="fr-BE" sz="2400" dirty="0"/>
              <a:t> (as of 21/09): </a:t>
            </a:r>
            <a:r>
              <a:rPr lang="fr-BE" sz="2400" dirty="0" err="1"/>
              <a:t>received</a:t>
            </a:r>
            <a:r>
              <a:rPr lang="fr-BE" sz="2400" dirty="0"/>
              <a:t> registration per </a:t>
            </a:r>
            <a:r>
              <a:rPr lang="fr-BE" sz="2400" dirty="0" err="1"/>
              <a:t>project</a:t>
            </a:r>
            <a:endParaRPr kumimoji="0" lang="en-BE" sz="2400" b="1" i="0" u="none" strike="noStrike" kern="1200" cap="none" spc="100" normalizeH="0" baseline="0" noProof="0" dirty="0">
              <a:ln>
                <a:noFill/>
              </a:ln>
              <a:solidFill>
                <a:prstClr val="white"/>
              </a:solidFill>
              <a:effectLst/>
              <a:uLnTx/>
              <a:uFillTx/>
              <a:ea typeface="+mn-ea"/>
            </a:endParaRPr>
          </a:p>
        </p:txBody>
      </p:sp>
      <p:pic>
        <p:nvPicPr>
          <p:cNvPr id="3" name="Afbeelding 2">
            <a:extLst>
              <a:ext uri="{FF2B5EF4-FFF2-40B4-BE49-F238E27FC236}">
                <a16:creationId xmlns:a16="http://schemas.microsoft.com/office/drawing/2014/main" id="{9A01968F-6429-DB0F-E1C2-A34CF12DCD33}"/>
              </a:ext>
            </a:extLst>
          </p:cNvPr>
          <p:cNvPicPr>
            <a:picLocks noChangeAspect="1"/>
          </p:cNvPicPr>
          <p:nvPr/>
        </p:nvPicPr>
        <p:blipFill>
          <a:blip r:embed="rId3"/>
          <a:stretch>
            <a:fillRect/>
          </a:stretch>
        </p:blipFill>
        <p:spPr>
          <a:xfrm>
            <a:off x="753991" y="1837184"/>
            <a:ext cx="10846212" cy="3338891"/>
          </a:xfrm>
          <a:prstGeom prst="rect">
            <a:avLst/>
          </a:prstGeom>
        </p:spPr>
      </p:pic>
    </p:spTree>
    <p:extLst>
      <p:ext uri="{BB962C8B-B14F-4D97-AF65-F5344CB8AC3E}">
        <p14:creationId xmlns:p14="http://schemas.microsoft.com/office/powerpoint/2010/main" val="212630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Incidents report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7767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Total Open Incidents And </a:t>
            </a:r>
            <a:r>
              <a:rPr lang="fr-BE" dirty="0" err="1"/>
              <a:t>Requests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6" name="Grafiek 5">
            <a:extLst>
              <a:ext uri="{FF2B5EF4-FFF2-40B4-BE49-F238E27FC236}">
                <a16:creationId xmlns:a16="http://schemas.microsoft.com/office/drawing/2014/main" id="{0B015284-F19E-4017-4ADF-AE774572EB74}"/>
              </a:ext>
            </a:extLst>
          </p:cNvPr>
          <p:cNvGraphicFramePr/>
          <p:nvPr>
            <p:extLst>
              <p:ext uri="{D42A27DB-BD31-4B8C-83A1-F6EECF244321}">
                <p14:modId xmlns:p14="http://schemas.microsoft.com/office/powerpoint/2010/main" val="1694379972"/>
              </p:ext>
            </p:extLst>
          </p:nvPr>
        </p:nvGraphicFramePr>
        <p:xfrm>
          <a:off x="356615" y="1500027"/>
          <a:ext cx="11454383" cy="4638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2753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34388</TotalTime>
  <Words>863</Words>
  <Application>Microsoft Office PowerPoint</Application>
  <PresentationFormat>Breedbeeld</PresentationFormat>
  <Paragraphs>142</Paragraphs>
  <Slides>19</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Wingdings</vt:lpstr>
      <vt:lpstr>SC_theme</vt:lpstr>
      <vt:lpstr>ICT Info session 22 / 09 / 2023</vt:lpstr>
      <vt:lpstr>Agenda</vt:lpstr>
      <vt:lpstr>Q&amp;a backlog</vt:lpstr>
      <vt:lpstr>API</vt:lpstr>
      <vt:lpstr>HD4DP2 Metrics</vt:lpstr>
      <vt:lpstr>HD4DP2 Metrics (as of 21/09 – compared with 14/09)</vt:lpstr>
      <vt:lpstr>HD4DP2 Metrics (as of 21/09): received registration per project</vt:lpstr>
      <vt:lpstr>Incidents report</vt:lpstr>
      <vt:lpstr>Total Open Incidents And Requests</vt:lpstr>
      <vt:lpstr>Total Closed Incidents And Requests</vt:lpstr>
      <vt:lpstr>Decrease Open Tickets</vt:lpstr>
      <vt:lpstr>Incidents and request per Project – not ‘closed’ state </vt:lpstr>
      <vt:lpstr>Issues Mycarenet</vt:lpstr>
      <vt:lpstr>Issues MyCareNet</vt:lpstr>
      <vt:lpstr>Updates &amp; communications</vt:lpstr>
      <vt:lpstr>Contacting Healthdata Support</vt:lpstr>
      <vt:lpstr>Updates &amp; Communications</vt:lpstr>
      <vt:lpstr>Q &amp; A</vt:lpstr>
      <vt:lpstr>PowerPoint-presentatie</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Kurt.Vanbrabant@sciensano.be</cp:lastModifiedBy>
  <cp:revision>926</cp:revision>
  <dcterms:created xsi:type="dcterms:W3CDTF">2018-09-19T06:42:22Z</dcterms:created>
  <dcterms:modified xsi:type="dcterms:W3CDTF">2023-09-22T07:36:03Z</dcterms:modified>
</cp:coreProperties>
</file>