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1"/>
  </p:notesMasterIdLst>
  <p:handoutMasterIdLst>
    <p:handoutMasterId r:id="rId22"/>
  </p:handoutMasterIdLst>
  <p:sldIdLst>
    <p:sldId id="305" r:id="rId2"/>
    <p:sldId id="653" r:id="rId3"/>
    <p:sldId id="671" r:id="rId4"/>
    <p:sldId id="629" r:id="rId5"/>
    <p:sldId id="677" r:id="rId6"/>
    <p:sldId id="675" r:id="rId7"/>
    <p:sldId id="680" r:id="rId8"/>
    <p:sldId id="678" r:id="rId9"/>
    <p:sldId id="659" r:id="rId10"/>
    <p:sldId id="666" r:id="rId11"/>
    <p:sldId id="668" r:id="rId12"/>
    <p:sldId id="665" r:id="rId13"/>
    <p:sldId id="681" r:id="rId14"/>
    <p:sldId id="662" r:id="rId15"/>
    <p:sldId id="667" r:id="rId16"/>
    <p:sldId id="679" r:id="rId17"/>
    <p:sldId id="622" r:id="rId18"/>
    <p:sldId id="628" r:id="rId19"/>
    <p:sldId id="600" r:id="rId20"/>
  </p:sldIdLst>
  <p:sldSz cx="12192000" cy="6858000"/>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49" userDrawn="1">
          <p15:clr>
            <a:srgbClr val="A4A3A4"/>
          </p15:clr>
        </p15:guide>
        <p15:guide id="2" pos="340" userDrawn="1">
          <p15:clr>
            <a:srgbClr val="A4A3A4"/>
          </p15:clr>
        </p15:guide>
        <p15:guide id="3" pos="7427"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D195DE3-1241-A2F3-D432-39B1642F9FD9}" name="Hélène Ameels" initials="HA" userId="nS9adEN9oohL3Jtww3/2cp7BBTUKoJxJDMkRs6VgoCg=" providerId="None"/>
  <p188:author id="{1F6331FD-ED35-1311-89F0-923698E7BE4B}" name="Luc De Peuter" initials="LDP [2]" userId="Luc De Peuter"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osewick, Nicolas" initials="RN" lastIdx="5" clrIdx="0">
    <p:extLst>
      <p:ext uri="{19B8F6BF-5375-455C-9EA6-DF929625EA0E}">
        <p15:presenceInfo xmlns:p15="http://schemas.microsoft.com/office/powerpoint/2012/main" userId="S-1-5-21-1672835442-599339703-324685044-21552" providerId="AD"/>
      </p:ext>
    </p:extLst>
  </p:cmAuthor>
  <p:cmAuthor id="2" name="Luc De Peuter" initials="LDP" lastIdx="6" clrIdx="1">
    <p:extLst>
      <p:ext uri="{19B8F6BF-5375-455C-9EA6-DF929625EA0E}">
        <p15:presenceInfo xmlns:p15="http://schemas.microsoft.com/office/powerpoint/2012/main" userId="6b48b71d65b62205" providerId="Windows Live"/>
      </p:ext>
    </p:extLst>
  </p:cmAuthor>
  <p:cmAuthor id="3" name="Luc De Peuter" initials="LDP [2]" lastIdx="8" clrIdx="2">
    <p:extLst>
      <p:ext uri="{19B8F6BF-5375-455C-9EA6-DF929625EA0E}">
        <p15:presenceInfo xmlns:p15="http://schemas.microsoft.com/office/powerpoint/2012/main" userId="Luc De Peut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9AA41"/>
    <a:srgbClr val="39B54A"/>
    <a:srgbClr val="EEEFF1"/>
    <a:srgbClr val="6DD1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144" autoAdjust="0"/>
    <p:restoredTop sz="84649" autoAdjust="0"/>
  </p:normalViewPr>
  <p:slideViewPr>
    <p:cSldViewPr snapToGrid="0" showGuides="1">
      <p:cViewPr varScale="1">
        <p:scale>
          <a:sx n="96" d="100"/>
          <a:sy n="96" d="100"/>
        </p:scale>
        <p:origin x="108" y="1326"/>
      </p:cViewPr>
      <p:guideLst>
        <p:guide orient="horz" pos="4149"/>
        <p:guide pos="340"/>
        <p:guide pos="7427"/>
      </p:guideLst>
    </p:cSldViewPr>
  </p:slideViewPr>
  <p:outlineViewPr>
    <p:cViewPr>
      <p:scale>
        <a:sx n="33" d="100"/>
        <a:sy n="33" d="100"/>
      </p:scale>
      <p:origin x="0" y="0"/>
    </p:cViewPr>
  </p:outlineViewPr>
  <p:notesTextViewPr>
    <p:cViewPr>
      <p:scale>
        <a:sx n="1" d="1"/>
        <a:sy n="1" d="1"/>
      </p:scale>
      <p:origin x="0" y="0"/>
    </p:cViewPr>
  </p:notesTextViewPr>
  <p:sorterViewPr>
    <p:cViewPr>
      <p:scale>
        <a:sx n="200" d="100"/>
        <a:sy n="200" d="100"/>
      </p:scale>
      <p:origin x="0" y="0"/>
    </p:cViewPr>
  </p:sorterViewPr>
  <p:notesViewPr>
    <p:cSldViewPr snapToGrid="0" showGuides="1">
      <p:cViewPr varScale="1">
        <p:scale>
          <a:sx n="86" d="100"/>
          <a:sy n="86" d="100"/>
        </p:scale>
        <p:origin x="3786"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28"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Blad1!$B$1</c:f>
              <c:strCache>
                <c:ptCount val="1"/>
                <c:pt idx="0">
                  <c:v>Incidents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ln>
                      <a:noFill/>
                    </a:ln>
                    <a:solidFill>
                      <a:schemeClr val="bg1"/>
                    </a:solidFill>
                    <a:latin typeface="+mn-lt"/>
                    <a:ea typeface="+mn-ea"/>
                    <a:cs typeface="+mn-cs"/>
                  </a:defRPr>
                </a:pPr>
                <a:endParaRPr lang="nl-B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Blad1!$A$2:$A$4</c:f>
              <c:strCache>
                <c:ptCount val="3"/>
                <c:pt idx="0">
                  <c:v>01/09</c:v>
                </c:pt>
                <c:pt idx="1">
                  <c:v>08/09</c:v>
                </c:pt>
                <c:pt idx="2">
                  <c:v>15/09</c:v>
                </c:pt>
              </c:strCache>
            </c:strRef>
          </c:cat>
          <c:val>
            <c:numRef>
              <c:f>Blad1!$B$2:$B$4</c:f>
              <c:numCache>
                <c:formatCode>General</c:formatCode>
                <c:ptCount val="3"/>
                <c:pt idx="0">
                  <c:v>303</c:v>
                </c:pt>
                <c:pt idx="1">
                  <c:v>269</c:v>
                </c:pt>
                <c:pt idx="2">
                  <c:v>230</c:v>
                </c:pt>
              </c:numCache>
            </c:numRef>
          </c:val>
          <c:extLst>
            <c:ext xmlns:c16="http://schemas.microsoft.com/office/drawing/2014/chart" uri="{C3380CC4-5D6E-409C-BE32-E72D297353CC}">
              <c16:uniqueId val="{00000000-6C3F-4764-ADA4-72DF2BFC8128}"/>
            </c:ext>
          </c:extLst>
        </c:ser>
        <c:ser>
          <c:idx val="1"/>
          <c:order val="1"/>
          <c:tx>
            <c:strRef>
              <c:f>Blad1!$C$1</c:f>
              <c:strCache>
                <c:ptCount val="1"/>
                <c:pt idx="0">
                  <c:v>Requests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nl-B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Blad1!$A$2:$A$4</c:f>
              <c:strCache>
                <c:ptCount val="3"/>
                <c:pt idx="0">
                  <c:v>01/09</c:v>
                </c:pt>
                <c:pt idx="1">
                  <c:v>08/09</c:v>
                </c:pt>
                <c:pt idx="2">
                  <c:v>15/09</c:v>
                </c:pt>
              </c:strCache>
            </c:strRef>
          </c:cat>
          <c:val>
            <c:numRef>
              <c:f>Blad1!$C$2:$C$4</c:f>
              <c:numCache>
                <c:formatCode>General</c:formatCode>
                <c:ptCount val="3"/>
                <c:pt idx="0">
                  <c:v>332</c:v>
                </c:pt>
                <c:pt idx="1">
                  <c:v>303</c:v>
                </c:pt>
                <c:pt idx="2">
                  <c:v>306</c:v>
                </c:pt>
              </c:numCache>
            </c:numRef>
          </c:val>
          <c:extLst>
            <c:ext xmlns:c16="http://schemas.microsoft.com/office/drawing/2014/chart" uri="{C3380CC4-5D6E-409C-BE32-E72D297353CC}">
              <c16:uniqueId val="{00000001-6C3F-4764-ADA4-72DF2BFC8128}"/>
            </c:ext>
          </c:extLst>
        </c:ser>
        <c:dLbls>
          <c:showLegendKey val="0"/>
          <c:showVal val="0"/>
          <c:showCatName val="0"/>
          <c:showSerName val="0"/>
          <c:showPercent val="0"/>
          <c:showBubbleSize val="0"/>
        </c:dLbls>
        <c:gapWidth val="219"/>
        <c:overlap val="-27"/>
        <c:axId val="1897018736"/>
        <c:axId val="1912989200"/>
      </c:barChart>
      <c:catAx>
        <c:axId val="1897018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nl-BE"/>
          </a:p>
        </c:txPr>
        <c:crossAx val="1912989200"/>
        <c:crosses val="autoZero"/>
        <c:auto val="1"/>
        <c:lblAlgn val="ctr"/>
        <c:lblOffset val="100"/>
        <c:noMultiLvlLbl val="0"/>
      </c:catAx>
      <c:valAx>
        <c:axId val="19129892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nl-BE"/>
          </a:p>
        </c:txPr>
        <c:crossAx val="18970187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nl-B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1"/>
      </a:solidFill>
    </a:ln>
    <a:effectLst/>
  </c:spPr>
  <c:txPr>
    <a:bodyPr/>
    <a:lstStyle/>
    <a:p>
      <a:pPr>
        <a:defRPr/>
      </a:pPr>
      <a:endParaRPr lang="nl-BE"/>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Blad1!$B$1</c:f>
              <c:strCache>
                <c:ptCount val="1"/>
                <c:pt idx="0">
                  <c:v>Incidents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nl-B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Blad1!$A$2:$A$3</c:f>
              <c:strCache>
                <c:ptCount val="2"/>
                <c:pt idx="0">
                  <c:v>08/09</c:v>
                </c:pt>
                <c:pt idx="1">
                  <c:v>15/09</c:v>
                </c:pt>
              </c:strCache>
            </c:strRef>
          </c:cat>
          <c:val>
            <c:numRef>
              <c:f>Blad1!$B$2:$B$3</c:f>
              <c:numCache>
                <c:formatCode>General</c:formatCode>
                <c:ptCount val="2"/>
                <c:pt idx="0">
                  <c:v>31</c:v>
                </c:pt>
                <c:pt idx="1">
                  <c:v>41</c:v>
                </c:pt>
              </c:numCache>
            </c:numRef>
          </c:val>
          <c:extLst>
            <c:ext xmlns:c16="http://schemas.microsoft.com/office/drawing/2014/chart" uri="{C3380CC4-5D6E-409C-BE32-E72D297353CC}">
              <c16:uniqueId val="{00000000-0319-451A-8CB3-33B03F670B76}"/>
            </c:ext>
          </c:extLst>
        </c:ser>
        <c:ser>
          <c:idx val="1"/>
          <c:order val="1"/>
          <c:tx>
            <c:strRef>
              <c:f>Blad1!$C$1</c:f>
              <c:strCache>
                <c:ptCount val="1"/>
                <c:pt idx="0">
                  <c:v>Requests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nl-B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Blad1!$A$2:$A$3</c:f>
              <c:strCache>
                <c:ptCount val="2"/>
                <c:pt idx="0">
                  <c:v>08/09</c:v>
                </c:pt>
                <c:pt idx="1">
                  <c:v>15/09</c:v>
                </c:pt>
              </c:strCache>
            </c:strRef>
          </c:cat>
          <c:val>
            <c:numRef>
              <c:f>Blad1!$C$2:$C$3</c:f>
              <c:numCache>
                <c:formatCode>General</c:formatCode>
                <c:ptCount val="2"/>
                <c:pt idx="0">
                  <c:v>40</c:v>
                </c:pt>
                <c:pt idx="1">
                  <c:v>72</c:v>
                </c:pt>
              </c:numCache>
            </c:numRef>
          </c:val>
          <c:extLst>
            <c:ext xmlns:c16="http://schemas.microsoft.com/office/drawing/2014/chart" uri="{C3380CC4-5D6E-409C-BE32-E72D297353CC}">
              <c16:uniqueId val="{00000003-0319-451A-8CB3-33B03F670B76}"/>
            </c:ext>
          </c:extLst>
        </c:ser>
        <c:dLbls>
          <c:showLegendKey val="0"/>
          <c:showVal val="0"/>
          <c:showCatName val="0"/>
          <c:showSerName val="0"/>
          <c:showPercent val="0"/>
          <c:showBubbleSize val="0"/>
        </c:dLbls>
        <c:gapWidth val="219"/>
        <c:overlap val="-27"/>
        <c:axId val="1847731919"/>
        <c:axId val="1170937615"/>
      </c:barChart>
      <c:catAx>
        <c:axId val="18477319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nl-BE"/>
          </a:p>
        </c:txPr>
        <c:crossAx val="1170937615"/>
        <c:crosses val="autoZero"/>
        <c:auto val="1"/>
        <c:lblAlgn val="ctr"/>
        <c:lblOffset val="100"/>
        <c:noMultiLvlLbl val="0"/>
      </c:catAx>
      <c:valAx>
        <c:axId val="117093761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nl-BE"/>
          </a:p>
        </c:txPr>
        <c:crossAx val="184773191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nl-B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1"/>
      </a:solidFill>
    </a:ln>
    <a:effectLst/>
  </c:spPr>
  <c:txPr>
    <a:bodyPr/>
    <a:lstStyle/>
    <a:p>
      <a:pPr>
        <a:defRPr/>
      </a:pPr>
      <a:endParaRPr lang="nl-B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Blad1!$B$1</c:f>
              <c:strCache>
                <c:ptCount val="1"/>
                <c:pt idx="0">
                  <c:v>Open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nl-B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Blad1!$A$2:$A$3</c:f>
              <c:strCache>
                <c:ptCount val="2"/>
                <c:pt idx="0">
                  <c:v>07/09</c:v>
                </c:pt>
                <c:pt idx="1">
                  <c:v>15/09</c:v>
                </c:pt>
              </c:strCache>
            </c:strRef>
          </c:cat>
          <c:val>
            <c:numRef>
              <c:f>Blad1!$B$2:$B$3</c:f>
              <c:numCache>
                <c:formatCode>General</c:formatCode>
                <c:ptCount val="2"/>
                <c:pt idx="0">
                  <c:v>6</c:v>
                </c:pt>
                <c:pt idx="1">
                  <c:v>9</c:v>
                </c:pt>
              </c:numCache>
            </c:numRef>
          </c:val>
          <c:extLst>
            <c:ext xmlns:c16="http://schemas.microsoft.com/office/drawing/2014/chart" uri="{C3380CC4-5D6E-409C-BE32-E72D297353CC}">
              <c16:uniqueId val="{00000000-570F-43DD-9663-148AD088DB5F}"/>
            </c:ext>
          </c:extLst>
        </c:ser>
        <c:dLbls>
          <c:showLegendKey val="0"/>
          <c:showVal val="0"/>
          <c:showCatName val="0"/>
          <c:showSerName val="0"/>
          <c:showPercent val="0"/>
          <c:showBubbleSize val="0"/>
        </c:dLbls>
        <c:gapWidth val="219"/>
        <c:overlap val="-27"/>
        <c:axId val="1670208271"/>
        <c:axId val="1170932335"/>
      </c:barChart>
      <c:catAx>
        <c:axId val="16702082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nl-BE"/>
          </a:p>
        </c:txPr>
        <c:crossAx val="1170932335"/>
        <c:crosses val="autoZero"/>
        <c:auto val="1"/>
        <c:lblAlgn val="ctr"/>
        <c:lblOffset val="100"/>
        <c:noMultiLvlLbl val="0"/>
      </c:catAx>
      <c:valAx>
        <c:axId val="117093233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nl-BE"/>
          </a:p>
        </c:txPr>
        <c:crossAx val="167020827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nl-B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1"/>
      </a:solidFill>
    </a:ln>
    <a:effectLst/>
  </c:spPr>
  <c:txPr>
    <a:bodyPr/>
    <a:lstStyle/>
    <a:p>
      <a:pPr>
        <a:defRPr/>
      </a:pPr>
      <a:endParaRPr lang="nl-B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0.25023</cdr:x>
      <cdr:y>0.15505</cdr:y>
    </cdr:from>
    <cdr:to>
      <cdr:x>0.87982</cdr:x>
      <cdr:y>0.31011</cdr:y>
    </cdr:to>
    <cdr:cxnSp macro="">
      <cdr:nvCxnSpPr>
        <cdr:cNvPr id="3" name="Rechte verbindingslijn met pijl 2">
          <a:extLst xmlns:a="http://schemas.openxmlformats.org/drawingml/2006/main">
            <a:ext uri="{FF2B5EF4-FFF2-40B4-BE49-F238E27FC236}">
              <a16:creationId xmlns:a16="http://schemas.microsoft.com/office/drawing/2014/main" id="{82B64BF2-C3D1-4F6E-6686-18FBCD72E83A}"/>
            </a:ext>
          </a:extLst>
        </cdr:cNvPr>
        <cdr:cNvCxnSpPr/>
      </cdr:nvCxnSpPr>
      <cdr:spPr>
        <a:xfrm xmlns:a="http://schemas.openxmlformats.org/drawingml/2006/main">
          <a:off x="1882454" y="719191"/>
          <a:ext cx="4736386" cy="719191"/>
        </a:xfrm>
        <a:prstGeom xmlns:a="http://schemas.openxmlformats.org/drawingml/2006/main" prst="straightConnector1">
          <a:avLst/>
        </a:prstGeom>
        <a:ln xmlns:a="http://schemas.openxmlformats.org/drawingml/2006/main" w="76200">
          <a:tailEnd type="triangle"/>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dirty="0"/>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1D292A0-805A-4059-9AA9-877A887A1296}" type="datetimeFigureOut">
              <a:rPr lang="fr-BE" sz="900" smtClean="0">
                <a:solidFill>
                  <a:schemeClr val="tx2"/>
                </a:solidFill>
                <a:latin typeface="Arial" panose="020B0604020202020204" pitchFamily="34" charset="0"/>
                <a:cs typeface="Arial" panose="020B0604020202020204" pitchFamily="34" charset="0"/>
              </a:rPr>
              <a:t>15-09-23</a:t>
            </a:fld>
            <a:endParaRPr lang="fr-BE" sz="900" dirty="0">
              <a:solidFill>
                <a:schemeClr val="tx2"/>
              </a:solidFill>
              <a:latin typeface="Arial" panose="020B0604020202020204" pitchFamily="34" charset="0"/>
              <a:cs typeface="Arial" panose="020B0604020202020204" pitchFamily="34" charset="0"/>
            </a:endParaRP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dirty="0"/>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5221B27-C6B0-4811-8D88-B545EBB0EB35}" type="slidenum">
              <a:rPr lang="fr-BE" sz="900" smtClean="0">
                <a:solidFill>
                  <a:schemeClr val="tx2"/>
                </a:solidFill>
                <a:latin typeface="Arial" panose="020B0604020202020204" pitchFamily="34" charset="0"/>
                <a:cs typeface="Arial" panose="020B0604020202020204" pitchFamily="34" charset="0"/>
              </a:rPr>
              <a:t>‹nr.›</a:t>
            </a:fld>
            <a:endParaRPr lang="fr-BE" sz="900" dirty="0">
              <a:solidFill>
                <a:schemeClr val="tx2"/>
              </a:solidFill>
              <a:latin typeface="Arial" panose="020B0604020202020204" pitchFamily="34" charset="0"/>
              <a:cs typeface="Arial" panose="020B0604020202020204" pitchFamily="34" charset="0"/>
            </a:endParaRPr>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971800" cy="622809"/>
          </a:xfrm>
          <a:prstGeom prst="rect">
            <a:avLst/>
          </a:prstGeom>
        </p:spPr>
      </p:pic>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7" y="8577555"/>
            <a:ext cx="2973387" cy="566445"/>
          </a:xfrm>
          <a:prstGeom prst="rect">
            <a:avLst/>
          </a:prstGeom>
        </p:spPr>
      </p:pic>
    </p:spTree>
    <p:extLst>
      <p:ext uri="{BB962C8B-B14F-4D97-AF65-F5344CB8AC3E}">
        <p14:creationId xmlns:p14="http://schemas.microsoft.com/office/powerpoint/2010/main" val="26634929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900">
                <a:solidFill>
                  <a:schemeClr val="tx2"/>
                </a:solidFill>
                <a:latin typeface="Arial" panose="020B0604020202020204" pitchFamily="34" charset="0"/>
                <a:cs typeface="Arial" panose="020B0604020202020204" pitchFamily="34" charset="0"/>
              </a:defRPr>
            </a:lvl1pPr>
          </a:lstStyle>
          <a:p>
            <a:endParaRPr lang="fr-BE"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900">
                <a:solidFill>
                  <a:schemeClr val="tx2"/>
                </a:solidFill>
                <a:latin typeface="Arial" panose="020B0604020202020204" pitchFamily="34" charset="0"/>
                <a:cs typeface="Arial" panose="020B0604020202020204" pitchFamily="34" charset="0"/>
              </a:defRPr>
            </a:lvl1pPr>
          </a:lstStyle>
          <a:p>
            <a:fld id="{1943BE28-ECCD-4C41-8FE2-D9623EDDEB89}" type="datetimeFigureOut">
              <a:rPr lang="fr-BE" smtClean="0"/>
              <a:pPr/>
              <a:t>15-09-23</a:t>
            </a:fld>
            <a:endParaRPr lang="fr-BE"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BE" dirty="0"/>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900">
                <a:solidFill>
                  <a:schemeClr val="tx2"/>
                </a:solidFill>
                <a:latin typeface="Arial" panose="020B0604020202020204" pitchFamily="34" charset="0"/>
                <a:cs typeface="Arial" panose="020B0604020202020204" pitchFamily="34" charset="0"/>
              </a:defRPr>
            </a:lvl1pPr>
          </a:lstStyle>
          <a:p>
            <a:endParaRPr lang="fr-BE"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900">
                <a:solidFill>
                  <a:schemeClr val="tx2"/>
                </a:solidFill>
                <a:latin typeface="Arial" panose="020B0604020202020204" pitchFamily="34" charset="0"/>
                <a:cs typeface="Arial" panose="020B0604020202020204" pitchFamily="34" charset="0"/>
              </a:defRPr>
            </a:lvl1pPr>
          </a:lstStyle>
          <a:p>
            <a:fld id="{09929560-9267-4A0D-9C12-28DEC81F28C9}" type="slidenum">
              <a:rPr lang="fr-BE" smtClean="0"/>
              <a:pPr/>
              <a:t>‹nr.›</a:t>
            </a:fld>
            <a:endParaRPr lang="fr-BE" dirty="0"/>
          </a:p>
        </p:txBody>
      </p:sp>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971800" cy="622809"/>
          </a:xfrm>
          <a:prstGeom prst="rect">
            <a:avLst/>
          </a:prstGeom>
        </p:spPr>
      </p:pic>
      <p:pic>
        <p:nvPicPr>
          <p:cNvPr id="9" name="Imag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77857"/>
            <a:ext cx="2971800" cy="566143"/>
          </a:xfrm>
          <a:prstGeom prst="rect">
            <a:avLst/>
          </a:prstGeom>
        </p:spPr>
      </p:pic>
    </p:spTree>
    <p:extLst>
      <p:ext uri="{BB962C8B-B14F-4D97-AF65-F5344CB8AC3E}">
        <p14:creationId xmlns:p14="http://schemas.microsoft.com/office/powerpoint/2010/main" val="991737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09929560-9267-4A0D-9C12-28DEC81F28C9}" type="slidenum">
              <a:rPr lang="fr-BE" smtClean="0"/>
              <a:pPr/>
              <a:t>1</a:t>
            </a:fld>
            <a:endParaRPr lang="fr-BE" dirty="0"/>
          </a:p>
        </p:txBody>
      </p:sp>
    </p:spTree>
    <p:extLst>
      <p:ext uri="{BB962C8B-B14F-4D97-AF65-F5344CB8AC3E}">
        <p14:creationId xmlns:p14="http://schemas.microsoft.com/office/powerpoint/2010/main" val="27234239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noProof="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9929560-9267-4A0D-9C12-28DEC81F28C9}" type="slidenum">
              <a:rPr kumimoji="0" lang="fr-BE" sz="900" b="0" i="0" u="none" strike="noStrike" kern="1200" cap="none" spc="0" normalizeH="0" baseline="0" noProof="0" smtClean="0">
                <a:ln>
                  <a:noFill/>
                </a:ln>
                <a:solidFill>
                  <a:srgbClr val="58595B"/>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fr-BE" sz="900" b="0" i="0" u="none" strike="noStrike" kern="1200" cap="none" spc="0" normalizeH="0" baseline="0" noProof="0" dirty="0">
              <a:ln>
                <a:noFill/>
              </a:ln>
              <a:solidFill>
                <a:srgbClr val="58595B"/>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8004927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noProof="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9929560-9267-4A0D-9C12-28DEC81F28C9}" type="slidenum">
              <a:rPr kumimoji="0" lang="fr-BE" sz="900" b="0" i="0" u="none" strike="noStrike" kern="1200" cap="none" spc="0" normalizeH="0" baseline="0" noProof="0" smtClean="0">
                <a:ln>
                  <a:noFill/>
                </a:ln>
                <a:solidFill>
                  <a:srgbClr val="58595B"/>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fr-BE" sz="900" b="0" i="0" u="none" strike="noStrike" kern="1200" cap="none" spc="0" normalizeH="0" baseline="0" noProof="0" dirty="0">
              <a:ln>
                <a:noFill/>
              </a:ln>
              <a:solidFill>
                <a:srgbClr val="58595B"/>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4736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09929560-9267-4A0D-9C12-28DEC81F28C9}" type="slidenum">
              <a:rPr lang="fr-BE" smtClean="0"/>
              <a:pPr/>
              <a:t>15</a:t>
            </a:fld>
            <a:endParaRPr lang="fr-BE" dirty="0"/>
          </a:p>
        </p:txBody>
      </p:sp>
    </p:spTree>
    <p:extLst>
      <p:ext uri="{BB962C8B-B14F-4D97-AF65-F5344CB8AC3E}">
        <p14:creationId xmlns:p14="http://schemas.microsoft.com/office/powerpoint/2010/main" val="4799582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09929560-9267-4A0D-9C12-28DEC81F28C9}" type="slidenum">
              <a:rPr lang="fr-BE" smtClean="0"/>
              <a:pPr/>
              <a:t>16</a:t>
            </a:fld>
            <a:endParaRPr lang="fr-BE" dirty="0"/>
          </a:p>
        </p:txBody>
      </p:sp>
    </p:spTree>
    <p:extLst>
      <p:ext uri="{BB962C8B-B14F-4D97-AF65-F5344CB8AC3E}">
        <p14:creationId xmlns:p14="http://schemas.microsoft.com/office/powerpoint/2010/main" val="12275806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noProof="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9929560-9267-4A0D-9C12-28DEC81F28C9}" type="slidenum">
              <a:rPr kumimoji="0" lang="fr-BE" sz="900" b="0" i="0" u="none" strike="noStrike" kern="1200" cap="none" spc="0" normalizeH="0" baseline="0" noProof="0" smtClean="0">
                <a:ln>
                  <a:noFill/>
                </a:ln>
                <a:solidFill>
                  <a:srgbClr val="58595B"/>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fr-BE" sz="900" b="0" i="0" u="none" strike="noStrike" kern="1200" cap="none" spc="0" normalizeH="0" baseline="0" noProof="0" dirty="0">
              <a:ln>
                <a:noFill/>
              </a:ln>
              <a:solidFill>
                <a:srgbClr val="58595B"/>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09604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09929560-9267-4A0D-9C12-28DEC81F28C9}" type="slidenum">
              <a:rPr lang="fr-BE" smtClean="0"/>
              <a:pPr/>
              <a:t>2</a:t>
            </a:fld>
            <a:endParaRPr lang="fr-BE" dirty="0"/>
          </a:p>
        </p:txBody>
      </p:sp>
    </p:spTree>
    <p:extLst>
      <p:ext uri="{BB962C8B-B14F-4D97-AF65-F5344CB8AC3E}">
        <p14:creationId xmlns:p14="http://schemas.microsoft.com/office/powerpoint/2010/main" val="31662715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09929560-9267-4A0D-9C12-28DEC81F28C9}" type="slidenum">
              <a:rPr lang="fr-BE" smtClean="0"/>
              <a:pPr/>
              <a:t>3</a:t>
            </a:fld>
            <a:endParaRPr lang="fr-BE" dirty="0"/>
          </a:p>
        </p:txBody>
      </p:sp>
    </p:spTree>
    <p:extLst>
      <p:ext uri="{BB962C8B-B14F-4D97-AF65-F5344CB8AC3E}">
        <p14:creationId xmlns:p14="http://schemas.microsoft.com/office/powerpoint/2010/main" val="20103650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noProof="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9929560-9267-4A0D-9C12-28DEC81F28C9}" type="slidenum">
              <a:rPr kumimoji="0" lang="fr-BE" sz="900" b="0" i="0" u="none" strike="noStrike" kern="1200" cap="none" spc="0" normalizeH="0" baseline="0" noProof="0" smtClean="0">
                <a:ln>
                  <a:noFill/>
                </a:ln>
                <a:solidFill>
                  <a:srgbClr val="58595B"/>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fr-BE" sz="900" b="0" i="0" u="none" strike="noStrike" kern="1200" cap="none" spc="0" normalizeH="0" baseline="0" noProof="0" dirty="0">
              <a:ln>
                <a:noFill/>
              </a:ln>
              <a:solidFill>
                <a:srgbClr val="58595B"/>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1581380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09929560-9267-4A0D-9C12-28DEC81F28C9}" type="slidenum">
              <a:rPr lang="fr-BE" smtClean="0"/>
              <a:pPr/>
              <a:t>5</a:t>
            </a:fld>
            <a:endParaRPr lang="fr-BE" dirty="0"/>
          </a:p>
        </p:txBody>
      </p:sp>
    </p:spTree>
    <p:extLst>
      <p:ext uri="{BB962C8B-B14F-4D97-AF65-F5344CB8AC3E}">
        <p14:creationId xmlns:p14="http://schemas.microsoft.com/office/powerpoint/2010/main" val="2329672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noProof="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9929560-9267-4A0D-9C12-28DEC81F28C9}" type="slidenum">
              <a:rPr kumimoji="0" lang="fr-BE" sz="900" b="0" i="0" u="none" strike="noStrike" kern="1200" cap="none" spc="0" normalizeH="0" baseline="0" noProof="0" smtClean="0">
                <a:ln>
                  <a:noFill/>
                </a:ln>
                <a:solidFill>
                  <a:srgbClr val="58595B"/>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fr-BE" sz="900" b="0" i="0" u="none" strike="noStrike" kern="1200" cap="none" spc="0" normalizeH="0" baseline="0" noProof="0" dirty="0">
              <a:ln>
                <a:noFill/>
              </a:ln>
              <a:solidFill>
                <a:srgbClr val="58595B"/>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2982756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noProof="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9929560-9267-4A0D-9C12-28DEC81F28C9}" type="slidenum">
              <a:rPr kumimoji="0" lang="fr-BE" sz="900" b="0" i="0" u="none" strike="noStrike" kern="1200" cap="none" spc="0" normalizeH="0" baseline="0" noProof="0" smtClean="0">
                <a:ln>
                  <a:noFill/>
                </a:ln>
                <a:solidFill>
                  <a:srgbClr val="58595B"/>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fr-BE" sz="900" b="0" i="0" u="none" strike="noStrike" kern="1200" cap="none" spc="0" normalizeH="0" baseline="0" noProof="0" dirty="0">
              <a:ln>
                <a:noFill/>
              </a:ln>
              <a:solidFill>
                <a:srgbClr val="58595B"/>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0456359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09929560-9267-4A0D-9C12-28DEC81F28C9}" type="slidenum">
              <a:rPr lang="fr-BE" smtClean="0"/>
              <a:pPr/>
              <a:t>8</a:t>
            </a:fld>
            <a:endParaRPr lang="fr-BE" dirty="0"/>
          </a:p>
        </p:txBody>
      </p:sp>
    </p:spTree>
    <p:extLst>
      <p:ext uri="{BB962C8B-B14F-4D97-AF65-F5344CB8AC3E}">
        <p14:creationId xmlns:p14="http://schemas.microsoft.com/office/powerpoint/2010/main" val="42212715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noProof="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9929560-9267-4A0D-9C12-28DEC81F28C9}" type="slidenum">
              <a:rPr kumimoji="0" lang="fr-BE" sz="900" b="0" i="0" u="none" strike="noStrike" kern="1200" cap="none" spc="0" normalizeH="0" baseline="0" noProof="0" smtClean="0">
                <a:ln>
                  <a:noFill/>
                </a:ln>
                <a:solidFill>
                  <a:srgbClr val="58595B"/>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fr-BE" sz="900" b="0" i="0" u="none" strike="noStrike" kern="1200" cap="none" spc="0" normalizeH="0" baseline="0" noProof="0" dirty="0">
              <a:ln>
                <a:noFill/>
              </a:ln>
              <a:solidFill>
                <a:srgbClr val="58595B"/>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1910774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0" y="2286"/>
            <a:ext cx="12182520" cy="6853429"/>
          </a:xfrm>
          <a:prstGeom prst="rect">
            <a:avLst/>
          </a:prstGeom>
        </p:spPr>
      </p:pic>
      <p:sp>
        <p:nvSpPr>
          <p:cNvPr id="2" name="Titre 1"/>
          <p:cNvSpPr>
            <a:spLocks noGrp="1"/>
          </p:cNvSpPr>
          <p:nvPr>
            <p:ph type="ctrTitle" hasCustomPrompt="1"/>
          </p:nvPr>
        </p:nvSpPr>
        <p:spPr>
          <a:xfrm>
            <a:off x="1862665" y="1631398"/>
            <a:ext cx="8477955" cy="1288433"/>
          </a:xfrm>
        </p:spPr>
        <p:txBody>
          <a:bodyPr anchor="t" anchorCtr="0">
            <a:noAutofit/>
          </a:bodyPr>
          <a:lstStyle>
            <a:lvl1pPr algn="ctr">
              <a:lnSpc>
                <a:spcPts val="4500"/>
              </a:lnSpc>
              <a:defRPr sz="4000" b="1" cap="all" spc="200">
                <a:solidFill>
                  <a:schemeClr val="bg1"/>
                </a:solidFill>
                <a:latin typeface="Arial"/>
                <a:cs typeface="Arial"/>
              </a:defRPr>
            </a:lvl1pPr>
          </a:lstStyle>
          <a:p>
            <a:r>
              <a:rPr lang="en-GB" noProof="0" dirty="0"/>
              <a:t>&lt;Click to add title&gt;</a:t>
            </a:r>
            <a:br>
              <a:rPr lang="en-GB" noProof="0" dirty="0"/>
            </a:br>
            <a:endParaRPr lang="en-GB" noProof="0" dirty="0"/>
          </a:p>
        </p:txBody>
      </p:sp>
      <p:sp>
        <p:nvSpPr>
          <p:cNvPr id="3" name="Sous-titre 2"/>
          <p:cNvSpPr>
            <a:spLocks noGrp="1"/>
          </p:cNvSpPr>
          <p:nvPr>
            <p:ph type="subTitle" idx="1" hasCustomPrompt="1"/>
          </p:nvPr>
        </p:nvSpPr>
        <p:spPr>
          <a:xfrm>
            <a:off x="1862665" y="2919830"/>
            <a:ext cx="8477956" cy="952500"/>
          </a:xfrm>
        </p:spPr>
        <p:txBody>
          <a:bodyPr>
            <a:normAutofit/>
          </a:bodyPr>
          <a:lstStyle>
            <a:lvl1pPr marL="0" indent="0" algn="ctr">
              <a:lnSpc>
                <a:spcPts val="2500"/>
              </a:lnSpc>
              <a:buNone/>
              <a:defRPr sz="2000" b="1" spc="10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a:t>&lt;Click to add subtitle&gt;</a:t>
            </a:r>
          </a:p>
        </p:txBody>
      </p:sp>
      <p:sp>
        <p:nvSpPr>
          <p:cNvPr id="6" name="Espace réservé du contenu 2"/>
          <p:cNvSpPr>
            <a:spLocks noGrp="1"/>
          </p:cNvSpPr>
          <p:nvPr>
            <p:ph idx="10" hasCustomPrompt="1"/>
          </p:nvPr>
        </p:nvSpPr>
        <p:spPr>
          <a:xfrm>
            <a:off x="561473" y="5954848"/>
            <a:ext cx="10988843" cy="382786"/>
          </a:xfrm>
        </p:spPr>
        <p:txBody>
          <a:bodyPr>
            <a:noAutofit/>
          </a:bodyPr>
          <a:lstStyle>
            <a:lvl1pPr marL="0" indent="0" algn="ctr">
              <a:lnSpc>
                <a:spcPts val="2750"/>
              </a:lnSpc>
              <a:buFontTx/>
              <a:buNone/>
              <a:defRPr sz="1250" b="1" spc="30">
                <a:solidFill>
                  <a:schemeClr val="bg1"/>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&lt;Click to add text&gt;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slide">
    <p:spTree>
      <p:nvGrpSpPr>
        <p:cNvPr id="1" name=""/>
        <p:cNvGrpSpPr/>
        <p:nvPr/>
      </p:nvGrpSpPr>
      <p:grpSpPr>
        <a:xfrm>
          <a:off x="0" y="0"/>
          <a:ext cx="0" cy="0"/>
          <a:chOff x="0" y="0"/>
          <a:chExt cx="0" cy="0"/>
        </a:xfrm>
      </p:grpSpPr>
      <p:pic>
        <p:nvPicPr>
          <p:cNvPr id="3" name="Image 2"/>
          <p:cNvPicPr preferRelativeResize="0">
            <a:picLocks/>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13" name="Sous-titre 2"/>
          <p:cNvSpPr>
            <a:spLocks noGrp="1"/>
          </p:cNvSpPr>
          <p:nvPr>
            <p:ph type="subTitle" idx="1" hasCustomPrompt="1"/>
          </p:nvPr>
        </p:nvSpPr>
        <p:spPr>
          <a:xfrm>
            <a:off x="2327253" y="3463781"/>
            <a:ext cx="7525876" cy="952500"/>
          </a:xfrm>
        </p:spPr>
        <p:txBody>
          <a:bodyPr>
            <a:normAutofit/>
          </a:bodyPr>
          <a:lstStyle>
            <a:lvl1pPr marL="0" indent="0" algn="ctr">
              <a:lnSpc>
                <a:spcPts val="2500"/>
              </a:lnSpc>
              <a:buNone/>
              <a:defRPr sz="2000" b="1" spc="10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a:t>&lt;Click to add subtitle&gt;</a:t>
            </a:r>
          </a:p>
        </p:txBody>
      </p:sp>
      <p:sp>
        <p:nvSpPr>
          <p:cNvPr id="4" name="Titre 1"/>
          <p:cNvSpPr>
            <a:spLocks noGrp="1"/>
          </p:cNvSpPr>
          <p:nvPr>
            <p:ph type="ctrTitle" hasCustomPrompt="1"/>
          </p:nvPr>
        </p:nvSpPr>
        <p:spPr>
          <a:xfrm>
            <a:off x="1862665" y="1631398"/>
            <a:ext cx="8477955" cy="1288433"/>
          </a:xfrm>
        </p:spPr>
        <p:txBody>
          <a:bodyPr anchor="t" anchorCtr="0">
            <a:noAutofit/>
          </a:bodyPr>
          <a:lstStyle>
            <a:lvl1pPr algn="ctr">
              <a:lnSpc>
                <a:spcPts val="4500"/>
              </a:lnSpc>
              <a:defRPr sz="4000" b="1" cap="all" spc="200">
                <a:solidFill>
                  <a:schemeClr val="bg1"/>
                </a:solidFill>
                <a:latin typeface="Arial"/>
                <a:cs typeface="Arial"/>
              </a:defRPr>
            </a:lvl1pPr>
          </a:lstStyle>
          <a:p>
            <a:r>
              <a:rPr lang="en-GB" noProof="0" dirty="0"/>
              <a:t>&lt;Click to add title&gt;</a:t>
            </a:r>
            <a:br>
              <a:rPr lang="en-GB" noProof="0" dirty="0"/>
            </a:br>
            <a:endParaRPr lang="en-GB" noProof="0" dirty="0"/>
          </a:p>
        </p:txBody>
      </p:sp>
    </p:spTree>
    <p:extLst>
      <p:ext uri="{BB962C8B-B14F-4D97-AF65-F5344CB8AC3E}">
        <p14:creationId xmlns:p14="http://schemas.microsoft.com/office/powerpoint/2010/main" val="3601036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act slide">
    <p:spTree>
      <p:nvGrpSpPr>
        <p:cNvPr id="1" name=""/>
        <p:cNvGrpSpPr/>
        <p:nvPr/>
      </p:nvGrpSpPr>
      <p:grpSpPr>
        <a:xfrm>
          <a:off x="0" y="0"/>
          <a:ext cx="0" cy="0"/>
          <a:chOff x="0" y="0"/>
          <a:chExt cx="0" cy="0"/>
        </a:xfrm>
      </p:grpSpPr>
      <p:pic>
        <p:nvPicPr>
          <p:cNvPr id="6" name="Imag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40" y="-82383"/>
            <a:ext cx="12182520" cy="6853429"/>
          </a:xfrm>
          <a:prstGeom prst="rect">
            <a:avLst/>
          </a:prstGeom>
        </p:spPr>
      </p:pic>
      <p:sp>
        <p:nvSpPr>
          <p:cNvPr id="9" name="Titre 6"/>
          <p:cNvSpPr txBox="1">
            <a:spLocks/>
          </p:cNvSpPr>
          <p:nvPr userDrawn="1"/>
        </p:nvSpPr>
        <p:spPr>
          <a:xfrm>
            <a:off x="576260" y="1772028"/>
            <a:ext cx="1568629" cy="776437"/>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000" b="0" i="0" kern="1200" baseline="0">
                <a:solidFill>
                  <a:schemeClr val="bg1"/>
                </a:solidFill>
                <a:latin typeface="+mn-lt"/>
                <a:ea typeface="+mj-ea"/>
                <a:cs typeface="+mj-cs"/>
              </a:defRPr>
            </a:lvl1pPr>
          </a:lstStyle>
          <a:p>
            <a:pPr>
              <a:lnSpc>
                <a:spcPts val="2500"/>
              </a:lnSpc>
            </a:pPr>
            <a:r>
              <a:rPr lang="fr-FR" sz="2000" b="1" dirty="0"/>
              <a:t>Contact</a:t>
            </a:r>
            <a:endParaRPr lang="fr-FR" sz="2200" dirty="0"/>
          </a:p>
        </p:txBody>
      </p:sp>
      <p:sp>
        <p:nvSpPr>
          <p:cNvPr id="10" name="Titre 6"/>
          <p:cNvSpPr>
            <a:spLocks noGrp="1"/>
          </p:cNvSpPr>
          <p:nvPr>
            <p:ph type="title" hasCustomPrompt="1"/>
          </p:nvPr>
        </p:nvSpPr>
        <p:spPr>
          <a:xfrm>
            <a:off x="542402" y="2446865"/>
            <a:ext cx="11231909" cy="499533"/>
          </a:xfrm>
        </p:spPr>
        <p:txBody>
          <a:bodyPr>
            <a:normAutofit/>
          </a:bodyPr>
          <a:lstStyle>
            <a:lvl1pPr algn="l">
              <a:lnSpc>
                <a:spcPts val="2500"/>
              </a:lnSpc>
              <a:defRPr sz="2000" b="0" i="0" baseline="0">
                <a:solidFill>
                  <a:schemeClr val="bg1"/>
                </a:solidFill>
                <a:latin typeface="+mn-lt"/>
              </a:defRPr>
            </a:lvl1pPr>
          </a:lstStyle>
          <a:p>
            <a:pPr>
              <a:lnSpc>
                <a:spcPts val="2500"/>
              </a:lnSpc>
            </a:pPr>
            <a:r>
              <a:rPr lang="fr-FR" dirty="0"/>
              <a:t>&lt;</a:t>
            </a:r>
            <a:r>
              <a:rPr lang="fr-FR" sz="2200" dirty="0"/>
              <a:t>First </a:t>
            </a:r>
            <a:r>
              <a:rPr lang="en-GB" sz="2200" noProof="0" dirty="0"/>
              <a:t>Name</a:t>
            </a:r>
            <a:r>
              <a:rPr lang="fr-FR" sz="2200" dirty="0"/>
              <a:t>&gt; &lt;Last Name&gt;, &lt;first </a:t>
            </a:r>
            <a:r>
              <a:rPr lang="fr-FR" sz="2200" dirty="0" err="1"/>
              <a:t>name.last</a:t>
            </a:r>
            <a:r>
              <a:rPr lang="fr-FR" sz="2200" dirty="0"/>
              <a:t> </a:t>
            </a:r>
            <a:r>
              <a:rPr lang="fr-FR" sz="2200" dirty="0" err="1"/>
              <a:t>name</a:t>
            </a:r>
            <a:r>
              <a:rPr lang="fr-FR" sz="2200" dirty="0"/>
              <a:t>&gt;@sciensano.be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 content">
    <p:spTree>
      <p:nvGrpSpPr>
        <p:cNvPr id="1" name=""/>
        <p:cNvGrpSpPr/>
        <p:nvPr/>
      </p:nvGrpSpPr>
      <p:grpSpPr>
        <a:xfrm>
          <a:off x="0" y="0"/>
          <a:ext cx="0" cy="0"/>
          <a:chOff x="0" y="0"/>
          <a:chExt cx="0" cy="0"/>
        </a:xfrm>
      </p:grpSpPr>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
            <a:ext cx="12191997" cy="6857999"/>
          </a:xfrm>
          <a:prstGeom prst="rect">
            <a:avLst/>
          </a:prstGeom>
        </p:spPr>
      </p:pic>
      <p:sp>
        <p:nvSpPr>
          <p:cNvPr id="2" name="Titre 1"/>
          <p:cNvSpPr>
            <a:spLocks noGrp="1"/>
          </p:cNvSpPr>
          <p:nvPr>
            <p:ph type="title" hasCustomPrompt="1"/>
          </p:nvPr>
        </p:nvSpPr>
        <p:spPr>
          <a:xfrm>
            <a:off x="543195" y="304800"/>
            <a:ext cx="11267804" cy="990600"/>
          </a:xfrm>
        </p:spPr>
        <p:txBody>
          <a:bodyPr tIns="72000" anchor="t" anchorCtr="0">
            <a:normAutofit/>
          </a:bodyPr>
          <a:lstStyle>
            <a:lvl1pPr algn="l">
              <a:defRPr sz="2750" b="1" spc="200">
                <a:solidFill>
                  <a:srgbClr val="FFFFFF"/>
                </a:solidFill>
                <a:latin typeface="Arial"/>
                <a:cs typeface="Arial"/>
              </a:defRPr>
            </a:lvl1pPr>
          </a:lstStyle>
          <a:p>
            <a:r>
              <a:rPr lang="en-GB" noProof="0" dirty="0"/>
              <a:t>&lt;CLICK TO ADD TITLE&gt;</a:t>
            </a:r>
          </a:p>
        </p:txBody>
      </p:sp>
      <p:sp>
        <p:nvSpPr>
          <p:cNvPr id="3" name="Espace réservé du contenu 2"/>
          <p:cNvSpPr>
            <a:spLocks noGrp="1"/>
          </p:cNvSpPr>
          <p:nvPr>
            <p:ph idx="1" hasCustomPrompt="1"/>
          </p:nvPr>
        </p:nvSpPr>
        <p:spPr>
          <a:xfrm>
            <a:off x="539750" y="1689081"/>
            <a:ext cx="11271249" cy="3854469"/>
          </a:xfrm>
        </p:spPr>
        <p:txBody>
          <a:bodyPr>
            <a:normAutofit/>
          </a:bodyPr>
          <a:lstStyle>
            <a:lvl1pPr marL="0" indent="0">
              <a:lnSpc>
                <a:spcPts val="2750"/>
              </a:lnSpc>
              <a:buFontTx/>
              <a:buNone/>
              <a:defRPr sz="2000" b="0" spc="30" baseline="0">
                <a:solidFill>
                  <a:schemeClr val="tx2"/>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&lt;Click to add text&gt;</a:t>
            </a:r>
          </a:p>
        </p:txBody>
      </p:sp>
      <p:sp>
        <p:nvSpPr>
          <p:cNvPr id="5" name="Rectangle 4"/>
          <p:cNvSpPr/>
          <p:nvPr userDrawn="1"/>
        </p:nvSpPr>
        <p:spPr>
          <a:xfrm>
            <a:off x="68580" y="1127200"/>
            <a:ext cx="11944350" cy="858300"/>
          </a:xfrm>
          <a:prstGeom prst="rect">
            <a:avLst/>
          </a:prstGeom>
          <a:solidFill>
            <a:schemeClr val="bg1"/>
          </a:solidFill>
          <a:ln w="12700" cap="flat">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sp>
        <p:nvSpPr>
          <p:cNvPr id="6" name="Rectangle 5"/>
          <p:cNvSpPr/>
          <p:nvPr userDrawn="1"/>
        </p:nvSpPr>
        <p:spPr>
          <a:xfrm>
            <a:off x="2" y="5676281"/>
            <a:ext cx="11944350" cy="858300"/>
          </a:xfrm>
          <a:prstGeom prst="rect">
            <a:avLst/>
          </a:prstGeom>
          <a:solidFill>
            <a:schemeClr val="bg1"/>
          </a:solidFill>
          <a:ln w="12700" cap="flat">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pic>
        <p:nvPicPr>
          <p:cNvPr id="7" name="Imag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0" cy="6857999"/>
          </a:xfrm>
          <a:prstGeom prst="rect">
            <a:avLst/>
          </a:prstGeom>
        </p:spPr>
      </p:pic>
    </p:spTree>
    <p:extLst>
      <p:ext uri="{BB962C8B-B14F-4D97-AF65-F5344CB8AC3E}">
        <p14:creationId xmlns:p14="http://schemas.microsoft.com/office/powerpoint/2010/main" val="3811757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content + partners">
    <p:spTree>
      <p:nvGrpSpPr>
        <p:cNvPr id="1" name=""/>
        <p:cNvGrpSpPr/>
        <p:nvPr/>
      </p:nvGrpSpPr>
      <p:grpSpPr>
        <a:xfrm>
          <a:off x="0" y="0"/>
          <a:ext cx="0" cy="0"/>
          <a:chOff x="0" y="0"/>
          <a:chExt cx="0" cy="0"/>
        </a:xfrm>
      </p:grpSpPr>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
            <a:ext cx="12191997" cy="6857999"/>
          </a:xfrm>
          <a:prstGeom prst="rect">
            <a:avLst/>
          </a:prstGeom>
        </p:spPr>
      </p:pic>
      <p:sp>
        <p:nvSpPr>
          <p:cNvPr id="3" name="Espace réservé du contenu 2"/>
          <p:cNvSpPr>
            <a:spLocks noGrp="1"/>
          </p:cNvSpPr>
          <p:nvPr>
            <p:ph idx="1" hasCustomPrompt="1"/>
          </p:nvPr>
        </p:nvSpPr>
        <p:spPr>
          <a:xfrm>
            <a:off x="539750" y="1689081"/>
            <a:ext cx="11271249" cy="3854469"/>
          </a:xfrm>
        </p:spPr>
        <p:txBody>
          <a:bodyPr>
            <a:normAutofit/>
          </a:bodyPr>
          <a:lstStyle>
            <a:lvl1pPr marL="0" indent="0">
              <a:lnSpc>
                <a:spcPts val="2750"/>
              </a:lnSpc>
              <a:buFontTx/>
              <a:buNone/>
              <a:defRPr sz="2000" b="0" spc="30">
                <a:solidFill>
                  <a:schemeClr val="tx2"/>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&lt;Click to add text&gt;</a:t>
            </a:r>
          </a:p>
        </p:txBody>
      </p:sp>
      <p:sp>
        <p:nvSpPr>
          <p:cNvPr id="6" name="Espace réservé du contenu 2"/>
          <p:cNvSpPr>
            <a:spLocks noGrp="1"/>
          </p:cNvSpPr>
          <p:nvPr>
            <p:ph idx="11" hasCustomPrompt="1"/>
          </p:nvPr>
        </p:nvSpPr>
        <p:spPr>
          <a:xfrm>
            <a:off x="5812960" y="5937229"/>
            <a:ext cx="1055857" cy="700574"/>
          </a:xfrm>
        </p:spPr>
        <p:txBody>
          <a:bodyPr>
            <a:normAutofit/>
          </a:bodyPr>
          <a:lstStyle>
            <a:lvl1pPr marL="0" indent="0">
              <a:lnSpc>
                <a:spcPts val="2750"/>
              </a:lnSpc>
              <a:buNone/>
              <a:defRPr sz="1600" b="0" spc="30">
                <a:solidFill>
                  <a:srgbClr val="39B54A"/>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image</a:t>
            </a:r>
          </a:p>
        </p:txBody>
      </p:sp>
      <p:sp>
        <p:nvSpPr>
          <p:cNvPr id="7" name="Espace réservé du contenu 2"/>
          <p:cNvSpPr>
            <a:spLocks noGrp="1"/>
          </p:cNvSpPr>
          <p:nvPr>
            <p:ph idx="12" hasCustomPrompt="1"/>
          </p:nvPr>
        </p:nvSpPr>
        <p:spPr>
          <a:xfrm>
            <a:off x="7093845" y="5942674"/>
            <a:ext cx="1055857" cy="700574"/>
          </a:xfrm>
        </p:spPr>
        <p:txBody>
          <a:bodyPr>
            <a:normAutofit/>
          </a:bodyPr>
          <a:lstStyle>
            <a:lvl1pPr marL="0" indent="0">
              <a:lnSpc>
                <a:spcPts val="2750"/>
              </a:lnSpc>
              <a:buNone/>
              <a:defRPr sz="1600" b="0" spc="30">
                <a:solidFill>
                  <a:srgbClr val="39B54A"/>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image</a:t>
            </a:r>
          </a:p>
        </p:txBody>
      </p:sp>
      <p:sp>
        <p:nvSpPr>
          <p:cNvPr id="9" name="Espace réservé du contenu 2"/>
          <p:cNvSpPr>
            <a:spLocks noGrp="1"/>
          </p:cNvSpPr>
          <p:nvPr>
            <p:ph idx="13" hasCustomPrompt="1"/>
          </p:nvPr>
        </p:nvSpPr>
        <p:spPr>
          <a:xfrm>
            <a:off x="8385645" y="5931784"/>
            <a:ext cx="1055857" cy="700574"/>
          </a:xfrm>
        </p:spPr>
        <p:txBody>
          <a:bodyPr>
            <a:normAutofit/>
          </a:bodyPr>
          <a:lstStyle>
            <a:lvl1pPr marL="0" indent="0">
              <a:lnSpc>
                <a:spcPts val="2750"/>
              </a:lnSpc>
              <a:buNone/>
              <a:defRPr sz="1600" b="0" spc="30">
                <a:solidFill>
                  <a:srgbClr val="39B54A"/>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image</a:t>
            </a:r>
          </a:p>
        </p:txBody>
      </p:sp>
      <p:sp>
        <p:nvSpPr>
          <p:cNvPr id="10" name="Espace réservé du contenu 2"/>
          <p:cNvSpPr>
            <a:spLocks noGrp="1"/>
          </p:cNvSpPr>
          <p:nvPr>
            <p:ph idx="14" hasCustomPrompt="1"/>
          </p:nvPr>
        </p:nvSpPr>
        <p:spPr>
          <a:xfrm>
            <a:off x="9666530" y="5937229"/>
            <a:ext cx="1055857" cy="700574"/>
          </a:xfrm>
        </p:spPr>
        <p:txBody>
          <a:bodyPr>
            <a:normAutofit/>
          </a:bodyPr>
          <a:lstStyle>
            <a:lvl1pPr marL="0" indent="0">
              <a:lnSpc>
                <a:spcPts val="2750"/>
              </a:lnSpc>
              <a:buNone/>
              <a:defRPr sz="1600" b="0" spc="30">
                <a:solidFill>
                  <a:srgbClr val="39B54A"/>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image</a:t>
            </a:r>
          </a:p>
        </p:txBody>
      </p:sp>
      <p:sp>
        <p:nvSpPr>
          <p:cNvPr id="11" name="Titre 1"/>
          <p:cNvSpPr>
            <a:spLocks noGrp="1"/>
          </p:cNvSpPr>
          <p:nvPr>
            <p:ph type="title" hasCustomPrompt="1"/>
          </p:nvPr>
        </p:nvSpPr>
        <p:spPr>
          <a:xfrm>
            <a:off x="543195" y="304800"/>
            <a:ext cx="11267804" cy="990600"/>
          </a:xfrm>
        </p:spPr>
        <p:txBody>
          <a:bodyPr tIns="72000" anchor="t" anchorCtr="0">
            <a:normAutofit/>
          </a:bodyPr>
          <a:lstStyle>
            <a:lvl1pPr algn="l">
              <a:defRPr sz="2750" b="1" spc="200">
                <a:solidFill>
                  <a:srgbClr val="FFFFFF"/>
                </a:solidFill>
                <a:latin typeface="Arial"/>
                <a:cs typeface="Arial"/>
              </a:defRPr>
            </a:lvl1pPr>
          </a:lstStyle>
          <a:p>
            <a:r>
              <a:rPr lang="fr-FR" dirty="0"/>
              <a:t>&lt;CLICK TO ADD TITLE&gt;</a:t>
            </a:r>
          </a:p>
        </p:txBody>
      </p:sp>
    </p:spTree>
    <p:extLst>
      <p:ext uri="{BB962C8B-B14F-4D97-AF65-F5344CB8AC3E}">
        <p14:creationId xmlns:p14="http://schemas.microsoft.com/office/powerpoint/2010/main" val="1717528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with caption">
    <p:spTree>
      <p:nvGrpSpPr>
        <p:cNvPr id="1" name=""/>
        <p:cNvGrpSpPr/>
        <p:nvPr/>
      </p:nvGrpSpPr>
      <p:grpSpPr>
        <a:xfrm>
          <a:off x="0" y="0"/>
          <a:ext cx="0" cy="0"/>
          <a:chOff x="0" y="0"/>
          <a:chExt cx="0" cy="0"/>
        </a:xfrm>
      </p:grpSpPr>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
            <a:ext cx="12191997" cy="6857999"/>
          </a:xfrm>
          <a:prstGeom prst="rect">
            <a:avLst/>
          </a:prstGeom>
        </p:spPr>
      </p:pic>
      <p:sp>
        <p:nvSpPr>
          <p:cNvPr id="3" name="Espace réservé du contenu 2"/>
          <p:cNvSpPr>
            <a:spLocks noGrp="1"/>
          </p:cNvSpPr>
          <p:nvPr>
            <p:ph idx="1" hasCustomPrompt="1"/>
          </p:nvPr>
        </p:nvSpPr>
        <p:spPr>
          <a:xfrm>
            <a:off x="539750" y="1689081"/>
            <a:ext cx="11271249" cy="3854469"/>
          </a:xfrm>
        </p:spPr>
        <p:txBody>
          <a:bodyPr>
            <a:normAutofit/>
          </a:bodyPr>
          <a:lstStyle>
            <a:lvl1pPr marL="0" indent="0">
              <a:lnSpc>
                <a:spcPts val="2750"/>
              </a:lnSpc>
              <a:buFontTx/>
              <a:buNone/>
              <a:defRPr sz="2000" b="0" spc="30">
                <a:solidFill>
                  <a:schemeClr val="tx2"/>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&lt;Insert image&gt;</a:t>
            </a:r>
          </a:p>
        </p:txBody>
      </p:sp>
      <p:sp>
        <p:nvSpPr>
          <p:cNvPr id="5" name="Espace réservé du contenu 2"/>
          <p:cNvSpPr>
            <a:spLocks noGrp="1"/>
          </p:cNvSpPr>
          <p:nvPr>
            <p:ph idx="10" hasCustomPrompt="1"/>
          </p:nvPr>
        </p:nvSpPr>
        <p:spPr>
          <a:xfrm>
            <a:off x="527309" y="5654356"/>
            <a:ext cx="11271249" cy="251926"/>
          </a:xfrm>
        </p:spPr>
        <p:txBody>
          <a:bodyPr>
            <a:normAutofit/>
          </a:bodyPr>
          <a:lstStyle>
            <a:lvl1pPr marL="0" indent="0">
              <a:lnSpc>
                <a:spcPct val="100000"/>
              </a:lnSpc>
              <a:spcBef>
                <a:spcPts val="0"/>
              </a:spcBef>
              <a:buFontTx/>
              <a:buNone/>
              <a:defRPr sz="900" b="0" i="1" spc="30">
                <a:solidFill>
                  <a:schemeClr val="accent1"/>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&lt;caption&gt;</a:t>
            </a:r>
          </a:p>
        </p:txBody>
      </p:sp>
      <p:sp>
        <p:nvSpPr>
          <p:cNvPr id="6" name="Titre 1"/>
          <p:cNvSpPr>
            <a:spLocks noGrp="1"/>
          </p:cNvSpPr>
          <p:nvPr>
            <p:ph type="title" hasCustomPrompt="1"/>
          </p:nvPr>
        </p:nvSpPr>
        <p:spPr>
          <a:xfrm>
            <a:off x="543195" y="304800"/>
            <a:ext cx="11267804" cy="990600"/>
          </a:xfrm>
        </p:spPr>
        <p:txBody>
          <a:bodyPr tIns="72000" anchor="t" anchorCtr="0">
            <a:normAutofit/>
          </a:bodyPr>
          <a:lstStyle>
            <a:lvl1pPr algn="l">
              <a:defRPr sz="2750" b="1" spc="200">
                <a:solidFill>
                  <a:srgbClr val="FFFFFF"/>
                </a:solidFill>
                <a:latin typeface="Arial"/>
                <a:cs typeface="Arial"/>
              </a:defRPr>
            </a:lvl1pPr>
          </a:lstStyle>
          <a:p>
            <a:r>
              <a:rPr lang="fr-FR" dirty="0"/>
              <a:t>&lt;CLICK TO ADD TITLE&gt;</a:t>
            </a:r>
          </a:p>
        </p:txBody>
      </p:sp>
    </p:spTree>
    <p:extLst>
      <p:ext uri="{BB962C8B-B14F-4D97-AF65-F5344CB8AC3E}">
        <p14:creationId xmlns:p14="http://schemas.microsoft.com/office/powerpoint/2010/main" val="294653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s slide">
    <p:spTree>
      <p:nvGrpSpPr>
        <p:cNvPr id="1" name=""/>
        <p:cNvGrpSpPr/>
        <p:nvPr/>
      </p:nvGrpSpPr>
      <p:grpSpPr>
        <a:xfrm>
          <a:off x="0" y="0"/>
          <a:ext cx="0" cy="0"/>
          <a:chOff x="0" y="0"/>
          <a:chExt cx="0" cy="0"/>
        </a:xfrm>
      </p:grpSpPr>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
            <a:ext cx="12191997" cy="6857999"/>
          </a:xfrm>
          <a:prstGeom prst="rect">
            <a:avLst/>
          </a:prstGeom>
        </p:spPr>
      </p:pic>
      <p:sp>
        <p:nvSpPr>
          <p:cNvPr id="6" name="Titre 1"/>
          <p:cNvSpPr>
            <a:spLocks noGrp="1"/>
          </p:cNvSpPr>
          <p:nvPr>
            <p:ph type="title" hasCustomPrompt="1"/>
          </p:nvPr>
        </p:nvSpPr>
        <p:spPr>
          <a:xfrm>
            <a:off x="543195" y="304800"/>
            <a:ext cx="11267804" cy="990600"/>
          </a:xfrm>
        </p:spPr>
        <p:txBody>
          <a:bodyPr tIns="72000" anchor="t" anchorCtr="0">
            <a:normAutofit/>
          </a:bodyPr>
          <a:lstStyle>
            <a:lvl1pPr algn="l">
              <a:defRPr sz="2750" b="1" spc="200">
                <a:solidFill>
                  <a:srgbClr val="FFFFFF"/>
                </a:solidFill>
                <a:latin typeface="Arial"/>
                <a:cs typeface="Arial"/>
              </a:defRPr>
            </a:lvl1pPr>
          </a:lstStyle>
          <a:p>
            <a:r>
              <a:rPr lang="fr-FR" dirty="0"/>
              <a:t>&lt;CLICK TO ADD TITLE&gt;</a:t>
            </a:r>
          </a:p>
        </p:txBody>
      </p:sp>
      <p:sp>
        <p:nvSpPr>
          <p:cNvPr id="15" name="Espace réservé du contenu 2"/>
          <p:cNvSpPr>
            <a:spLocks noGrp="1"/>
          </p:cNvSpPr>
          <p:nvPr>
            <p:ph sz="half" idx="12" hasCustomPrompt="1"/>
          </p:nvPr>
        </p:nvSpPr>
        <p:spPr>
          <a:xfrm>
            <a:off x="406400" y="1706649"/>
            <a:ext cx="5384800" cy="4253883"/>
          </a:xfrm>
        </p:spPr>
        <p:txBody>
          <a:bodyPr/>
          <a:lstStyle>
            <a:lvl1pPr marL="0" indent="0">
              <a:buClr>
                <a:schemeClr val="accent2"/>
              </a:buClr>
              <a:buFont typeface="Arial" panose="020B0604020202020204" pitchFamily="34" charset="0"/>
              <a:buNone/>
              <a:defRPr sz="2250" b="1">
                <a:solidFill>
                  <a:schemeClr val="accent2"/>
                </a:solidFill>
                <a:latin typeface="Arial"/>
                <a:cs typeface="Arial"/>
              </a:defRPr>
            </a:lvl1pPr>
            <a:lvl2pPr marL="180000" indent="0">
              <a:buClr>
                <a:schemeClr val="accent2"/>
              </a:buClr>
              <a:buFontTx/>
              <a:buNone/>
              <a:defRPr sz="2250" b="0">
                <a:solidFill>
                  <a:schemeClr val="tx2"/>
                </a:solidFill>
                <a:latin typeface="Arial"/>
                <a:cs typeface="Arial"/>
              </a:defRPr>
            </a:lvl2pPr>
            <a:lvl3pPr marL="360000" indent="0">
              <a:buClr>
                <a:schemeClr val="accent2"/>
              </a:buClr>
              <a:buFontTx/>
              <a:buNone/>
              <a:defRPr sz="2250" b="0">
                <a:solidFill>
                  <a:schemeClr val="tx2"/>
                </a:solidFill>
                <a:latin typeface="Arial"/>
                <a:cs typeface="Arial"/>
              </a:defRPr>
            </a:lvl3pPr>
            <a:lvl4pPr marL="720000" indent="-180000">
              <a:buClr>
                <a:schemeClr val="accent2"/>
              </a:buClr>
              <a:buFont typeface="Arial"/>
              <a:buChar char="•"/>
              <a:defRPr sz="2000" baseline="0">
                <a:solidFill>
                  <a:schemeClr val="tx2"/>
                </a:solidFill>
                <a:latin typeface="Arial"/>
                <a:cs typeface="Arial"/>
              </a:defRPr>
            </a:lvl4pPr>
            <a:lvl5pPr marL="720000" indent="0">
              <a:buClr>
                <a:schemeClr val="accent2"/>
              </a:buClr>
              <a:buFontTx/>
              <a:buNone/>
              <a:defRPr sz="2250" b="0">
                <a:solidFill>
                  <a:schemeClr val="tx2"/>
                </a:solidFill>
                <a:latin typeface="Arial"/>
                <a:cs typeface="Arial"/>
              </a:defRPr>
            </a:lvl5pPr>
            <a:lvl6pPr>
              <a:defRPr sz="1800"/>
            </a:lvl6pPr>
            <a:lvl7pPr>
              <a:defRPr sz="1800"/>
            </a:lvl7pPr>
            <a:lvl8pPr>
              <a:defRPr sz="1800"/>
            </a:lvl8pPr>
            <a:lvl9pPr>
              <a:defRPr sz="1800"/>
            </a:lvl9pPr>
          </a:lstStyle>
          <a:p>
            <a:pPr lvl="0"/>
            <a:r>
              <a:rPr lang="fr-FR" dirty="0"/>
              <a:t>&lt;Click to insert </a:t>
            </a:r>
            <a:r>
              <a:rPr lang="fr-FR" dirty="0" err="1"/>
              <a:t>title</a:t>
            </a:r>
            <a:r>
              <a:rPr lang="fr-FR" dirty="0"/>
              <a:t>&gt;</a:t>
            </a:r>
          </a:p>
          <a:p>
            <a:pPr lvl="1"/>
            <a:r>
              <a:rPr lang="en-US" dirty="0"/>
              <a:t>&lt;Click to insert text level 2&gt;</a:t>
            </a:r>
          </a:p>
          <a:p>
            <a:pPr lvl="2"/>
            <a:r>
              <a:rPr lang="en-US" dirty="0"/>
              <a:t>&lt;Click to insert text level 3&gt;</a:t>
            </a:r>
          </a:p>
          <a:p>
            <a:pPr lvl="4"/>
            <a:r>
              <a:rPr lang="en-US" dirty="0"/>
              <a:t>&lt;Click to insert text level 4&gt;</a:t>
            </a:r>
          </a:p>
          <a:p>
            <a:pPr lvl="0"/>
            <a:endParaRPr lang="en-US" dirty="0"/>
          </a:p>
        </p:txBody>
      </p:sp>
      <p:sp>
        <p:nvSpPr>
          <p:cNvPr id="10" name="Espace réservé du contenu 2"/>
          <p:cNvSpPr>
            <a:spLocks noGrp="1"/>
          </p:cNvSpPr>
          <p:nvPr>
            <p:ph sz="half" idx="13" hasCustomPrompt="1"/>
          </p:nvPr>
        </p:nvSpPr>
        <p:spPr>
          <a:xfrm>
            <a:off x="6299199" y="1706649"/>
            <a:ext cx="5384800" cy="4253883"/>
          </a:xfrm>
        </p:spPr>
        <p:txBody>
          <a:bodyPr/>
          <a:lstStyle>
            <a:lvl1pPr marL="0" indent="0">
              <a:buClr>
                <a:schemeClr val="accent2"/>
              </a:buClr>
              <a:buFont typeface="Arial" panose="020B0604020202020204" pitchFamily="34" charset="0"/>
              <a:buNone/>
              <a:defRPr sz="2250" b="1">
                <a:solidFill>
                  <a:schemeClr val="accent2"/>
                </a:solidFill>
                <a:latin typeface="Arial"/>
                <a:cs typeface="Arial"/>
              </a:defRPr>
            </a:lvl1pPr>
            <a:lvl2pPr marL="180000" indent="0">
              <a:buClr>
                <a:schemeClr val="accent2"/>
              </a:buClr>
              <a:buFontTx/>
              <a:buNone/>
              <a:defRPr sz="2250" b="0">
                <a:solidFill>
                  <a:schemeClr val="tx2"/>
                </a:solidFill>
                <a:latin typeface="Arial"/>
                <a:cs typeface="Arial"/>
              </a:defRPr>
            </a:lvl2pPr>
            <a:lvl3pPr marL="360000" indent="0">
              <a:buClr>
                <a:schemeClr val="accent2"/>
              </a:buClr>
              <a:buFontTx/>
              <a:buNone/>
              <a:defRPr sz="2250" b="0">
                <a:solidFill>
                  <a:schemeClr val="tx2"/>
                </a:solidFill>
                <a:latin typeface="Arial"/>
                <a:cs typeface="Arial"/>
              </a:defRPr>
            </a:lvl3pPr>
            <a:lvl4pPr marL="720000" indent="-180000">
              <a:buClr>
                <a:schemeClr val="accent2"/>
              </a:buClr>
              <a:buFont typeface="Arial"/>
              <a:buChar char="•"/>
              <a:defRPr sz="2000" baseline="0">
                <a:solidFill>
                  <a:schemeClr val="tx2"/>
                </a:solidFill>
                <a:latin typeface="Arial"/>
                <a:cs typeface="Arial"/>
              </a:defRPr>
            </a:lvl4pPr>
            <a:lvl5pPr marL="720000" indent="0">
              <a:buClr>
                <a:schemeClr val="accent2"/>
              </a:buClr>
              <a:buFontTx/>
              <a:buNone/>
              <a:defRPr sz="2250" b="0">
                <a:solidFill>
                  <a:schemeClr val="tx2"/>
                </a:solidFill>
                <a:latin typeface="Arial"/>
                <a:cs typeface="Arial"/>
              </a:defRPr>
            </a:lvl5pPr>
            <a:lvl6pPr>
              <a:defRPr sz="1800"/>
            </a:lvl6pPr>
            <a:lvl7pPr>
              <a:defRPr sz="1800"/>
            </a:lvl7pPr>
            <a:lvl8pPr>
              <a:defRPr sz="1800"/>
            </a:lvl8pPr>
            <a:lvl9pPr>
              <a:defRPr sz="1800"/>
            </a:lvl9pPr>
          </a:lstStyle>
          <a:p>
            <a:pPr lvl="0"/>
            <a:r>
              <a:rPr lang="fr-FR" dirty="0"/>
              <a:t>&lt;Click to insert </a:t>
            </a:r>
            <a:r>
              <a:rPr lang="fr-FR" dirty="0" err="1"/>
              <a:t>title</a:t>
            </a:r>
            <a:r>
              <a:rPr lang="fr-FR" dirty="0"/>
              <a:t>&gt;</a:t>
            </a:r>
          </a:p>
          <a:p>
            <a:pPr lvl="1"/>
            <a:r>
              <a:rPr lang="en-US" dirty="0"/>
              <a:t>&lt;Click to insert text level 2&gt;</a:t>
            </a:r>
          </a:p>
          <a:p>
            <a:pPr lvl="2"/>
            <a:r>
              <a:rPr lang="en-US" dirty="0"/>
              <a:t>&lt;Click to insert text level 3&gt;</a:t>
            </a:r>
          </a:p>
          <a:p>
            <a:pPr lvl="4"/>
            <a:r>
              <a:rPr lang="en-US" dirty="0"/>
              <a:t>&lt;Click to insert text level 4&gt;</a:t>
            </a:r>
          </a:p>
          <a:p>
            <a:pPr lvl="0"/>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
            <a:ext cx="12191997" cy="6857999"/>
          </a:xfrm>
          <a:prstGeom prst="rect">
            <a:avLst/>
          </a:prstGeom>
        </p:spPr>
      </p:pic>
      <p:sp>
        <p:nvSpPr>
          <p:cNvPr id="3" name="Espace réservé du texte 2"/>
          <p:cNvSpPr>
            <a:spLocks noGrp="1"/>
          </p:cNvSpPr>
          <p:nvPr>
            <p:ph type="body" idx="1" hasCustomPrompt="1"/>
          </p:nvPr>
        </p:nvSpPr>
        <p:spPr>
          <a:xfrm>
            <a:off x="542400" y="1713456"/>
            <a:ext cx="5386917" cy="639763"/>
          </a:xfrm>
        </p:spPr>
        <p:txBody>
          <a:bodyPr anchor="t" anchorCtr="0">
            <a:noAutofit/>
          </a:bodyPr>
          <a:lstStyle>
            <a:lvl1pPr marL="0" marR="0" indent="0" algn="ctr" defTabSz="457200" rtl="0" eaLnBrk="1" fontAlgn="auto" latinLnBrk="0" hangingPunct="1">
              <a:lnSpc>
                <a:spcPct val="100000"/>
              </a:lnSpc>
              <a:spcBef>
                <a:spcPct val="20000"/>
              </a:spcBef>
              <a:spcAft>
                <a:spcPts val="0"/>
              </a:spcAft>
              <a:buClr>
                <a:schemeClr val="accent2"/>
              </a:buClr>
              <a:buSzTx/>
              <a:buFont typeface="Arial" panose="020B0604020202020204" pitchFamily="34" charset="0"/>
              <a:buNone/>
              <a:tabLst/>
              <a:defRPr sz="2200" b="1">
                <a:solidFill>
                  <a:schemeClr val="accent2"/>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0"/>
              </a:spcAft>
              <a:buClr>
                <a:schemeClr val="accent2"/>
              </a:buClr>
              <a:buSzTx/>
              <a:buFont typeface="Arial" panose="020B0604020202020204" pitchFamily="34" charset="0"/>
              <a:buNone/>
              <a:tabLst/>
              <a:defRPr/>
            </a:pPr>
            <a:r>
              <a:rPr lang="fr-FR" dirty="0"/>
              <a:t>&lt;</a:t>
            </a:r>
            <a:r>
              <a:rPr lang="en-GB" noProof="0" dirty="0"/>
              <a:t>Click</a:t>
            </a:r>
            <a:r>
              <a:rPr lang="fr-FR" dirty="0"/>
              <a:t> to </a:t>
            </a:r>
            <a:r>
              <a:rPr lang="fr-FR" dirty="0" err="1"/>
              <a:t>add</a:t>
            </a:r>
            <a:r>
              <a:rPr lang="fr-FR" dirty="0"/>
              <a:t> </a:t>
            </a:r>
            <a:r>
              <a:rPr lang="fr-FR" dirty="0" err="1"/>
              <a:t>title</a:t>
            </a:r>
            <a:r>
              <a:rPr lang="fr-FR" dirty="0"/>
              <a:t>&gt;</a:t>
            </a:r>
          </a:p>
        </p:txBody>
      </p:sp>
      <p:sp>
        <p:nvSpPr>
          <p:cNvPr id="5" name="Espace réservé du texte 4"/>
          <p:cNvSpPr>
            <a:spLocks noGrp="1"/>
          </p:cNvSpPr>
          <p:nvPr>
            <p:ph type="body" sz="quarter" idx="3" hasCustomPrompt="1"/>
          </p:nvPr>
        </p:nvSpPr>
        <p:spPr>
          <a:xfrm>
            <a:off x="6193370" y="1713456"/>
            <a:ext cx="5389033" cy="639763"/>
          </a:xfrm>
        </p:spPr>
        <p:txBody>
          <a:bodyPr anchor="t" anchorCtr="0">
            <a:noAutofit/>
          </a:bodyPr>
          <a:lstStyle>
            <a:lvl1pPr marL="0" marR="0" indent="0" algn="ctr" defTabSz="457200" rtl="0" eaLnBrk="1" fontAlgn="auto" latinLnBrk="0" hangingPunct="1">
              <a:lnSpc>
                <a:spcPct val="100000"/>
              </a:lnSpc>
              <a:spcBef>
                <a:spcPct val="20000"/>
              </a:spcBef>
              <a:spcAft>
                <a:spcPts val="0"/>
              </a:spcAft>
              <a:buClr>
                <a:schemeClr val="accent2"/>
              </a:buClr>
              <a:buSzTx/>
              <a:buFont typeface="Arial" panose="020B0604020202020204" pitchFamily="34" charset="0"/>
              <a:buNone/>
              <a:tabLst/>
              <a:defRPr sz="2200" b="1">
                <a:solidFill>
                  <a:schemeClr val="accent2"/>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0"/>
              </a:spcAft>
              <a:buClr>
                <a:schemeClr val="accent2"/>
              </a:buClr>
              <a:buSzTx/>
              <a:buFont typeface="Arial" panose="020B0604020202020204" pitchFamily="34" charset="0"/>
              <a:buNone/>
              <a:tabLst/>
              <a:defRPr/>
            </a:pPr>
            <a:r>
              <a:rPr lang="fr-FR" dirty="0"/>
              <a:t>&lt;Click to </a:t>
            </a:r>
            <a:r>
              <a:rPr lang="fr-FR" dirty="0" err="1"/>
              <a:t>add</a:t>
            </a:r>
            <a:r>
              <a:rPr lang="fr-FR" dirty="0"/>
              <a:t> </a:t>
            </a:r>
            <a:r>
              <a:rPr lang="fr-FR" dirty="0" err="1"/>
              <a:t>title</a:t>
            </a:r>
            <a:r>
              <a:rPr lang="fr-FR" dirty="0"/>
              <a:t>&gt;</a:t>
            </a:r>
          </a:p>
          <a:p>
            <a:pPr lvl="0"/>
            <a:endParaRPr lang="en-GB" noProof="0" dirty="0"/>
          </a:p>
        </p:txBody>
      </p:sp>
      <p:sp>
        <p:nvSpPr>
          <p:cNvPr id="8" name="Titre 1"/>
          <p:cNvSpPr>
            <a:spLocks noGrp="1"/>
          </p:cNvSpPr>
          <p:nvPr>
            <p:ph type="title" hasCustomPrompt="1"/>
          </p:nvPr>
        </p:nvSpPr>
        <p:spPr>
          <a:xfrm>
            <a:off x="543195" y="304800"/>
            <a:ext cx="11267804" cy="990600"/>
          </a:xfrm>
        </p:spPr>
        <p:txBody>
          <a:bodyPr tIns="72000" anchor="t" anchorCtr="0">
            <a:normAutofit/>
          </a:bodyPr>
          <a:lstStyle>
            <a:lvl1pPr algn="l">
              <a:defRPr sz="2750" b="1" spc="200">
                <a:solidFill>
                  <a:srgbClr val="FFFFFF"/>
                </a:solidFill>
                <a:latin typeface="Arial"/>
                <a:cs typeface="Arial"/>
              </a:defRPr>
            </a:lvl1pPr>
          </a:lstStyle>
          <a:p>
            <a:r>
              <a:rPr lang="fr-FR" dirty="0"/>
              <a:t>&lt;CLICK TO ADD TITLE&gt;</a:t>
            </a:r>
          </a:p>
        </p:txBody>
      </p:sp>
      <p:sp>
        <p:nvSpPr>
          <p:cNvPr id="12" name="Espace réservé du contenu 2"/>
          <p:cNvSpPr>
            <a:spLocks noGrp="1"/>
          </p:cNvSpPr>
          <p:nvPr>
            <p:ph sz="half" idx="11" hasCustomPrompt="1"/>
          </p:nvPr>
        </p:nvSpPr>
        <p:spPr>
          <a:xfrm>
            <a:off x="542400" y="2456594"/>
            <a:ext cx="5384800" cy="4253883"/>
          </a:xfrm>
        </p:spPr>
        <p:txBody>
          <a:bodyPr/>
          <a:lstStyle>
            <a:lvl1pPr marL="180000" indent="-180000">
              <a:buClr>
                <a:schemeClr val="accent1"/>
              </a:buClr>
              <a:defRPr sz="2250" b="1">
                <a:solidFill>
                  <a:schemeClr val="accent1"/>
                </a:solidFill>
                <a:latin typeface="Arial"/>
                <a:cs typeface="Arial"/>
              </a:defRPr>
            </a:lvl1pPr>
            <a:lvl2pPr marL="360000" indent="-180000">
              <a:buClr>
                <a:schemeClr val="accent1"/>
              </a:buClr>
              <a:buFont typeface="Arial"/>
              <a:buChar char="•"/>
              <a:defRPr sz="2250" b="0">
                <a:solidFill>
                  <a:schemeClr val="tx2"/>
                </a:solidFill>
                <a:latin typeface="Arial"/>
                <a:cs typeface="Arial"/>
              </a:defRPr>
            </a:lvl2pPr>
            <a:lvl3pPr marL="540000" indent="-180000">
              <a:buClr>
                <a:schemeClr val="accent1"/>
              </a:buClr>
              <a:buFont typeface="Arial"/>
              <a:buChar char="•"/>
              <a:defRPr sz="2000" b="0">
                <a:solidFill>
                  <a:schemeClr val="tx2"/>
                </a:solidFill>
                <a:latin typeface="Arial"/>
                <a:cs typeface="Arial"/>
              </a:defRPr>
            </a:lvl3pPr>
            <a:lvl4pPr marL="720000" indent="-180000">
              <a:buClr>
                <a:schemeClr val="accent1"/>
              </a:buClr>
              <a:buFont typeface="Arial"/>
              <a:buChar char="•"/>
              <a:defRPr sz="2000">
                <a:solidFill>
                  <a:schemeClr val="tx2"/>
                </a:solidFill>
                <a:latin typeface="Arial"/>
                <a:cs typeface="Arial"/>
              </a:defRPr>
            </a:lvl4pPr>
            <a:lvl5pPr marL="900000" indent="-180000">
              <a:buClr>
                <a:schemeClr val="accent1"/>
              </a:buClr>
              <a:buFont typeface="Arial"/>
              <a:buChar char="•"/>
              <a:defRPr sz="2000">
                <a:solidFill>
                  <a:schemeClr val="tx2"/>
                </a:solidFill>
                <a:latin typeface="Arial"/>
                <a:cs typeface="Arial"/>
              </a:defRPr>
            </a:lvl5pPr>
            <a:lvl6pPr>
              <a:defRPr sz="1800"/>
            </a:lvl6pPr>
            <a:lvl7pPr>
              <a:defRPr sz="1800"/>
            </a:lvl7pPr>
            <a:lvl8pPr>
              <a:defRPr sz="1800"/>
            </a:lvl8pPr>
            <a:lvl9pPr>
              <a:defRPr sz="1800"/>
            </a:lvl9pPr>
          </a:lstStyle>
          <a:p>
            <a:pPr lvl="0"/>
            <a:r>
              <a:rPr lang="fr-FR" dirty="0"/>
              <a:t>&lt;Click to insert </a:t>
            </a:r>
            <a:r>
              <a:rPr lang="fr-FR" dirty="0" err="1"/>
              <a:t>text</a:t>
            </a:r>
            <a:r>
              <a:rPr lang="fr-FR" dirty="0"/>
              <a:t> </a:t>
            </a:r>
            <a:r>
              <a:rPr lang="fr-FR" dirty="0" err="1"/>
              <a:t>level</a:t>
            </a:r>
            <a:r>
              <a:rPr lang="fr-FR" dirty="0"/>
              <a:t> 1&gt;</a:t>
            </a:r>
          </a:p>
          <a:p>
            <a:pPr lvl="1"/>
            <a:r>
              <a:rPr lang="en-US" dirty="0"/>
              <a:t>&lt;Click to insert text level 2&gt;</a:t>
            </a:r>
          </a:p>
          <a:p>
            <a:pPr lvl="2"/>
            <a:r>
              <a:rPr lang="en-US" dirty="0"/>
              <a:t>&lt;Click to insert text level 3&gt;</a:t>
            </a:r>
          </a:p>
          <a:p>
            <a:pPr lvl="3"/>
            <a:r>
              <a:rPr lang="en-US" dirty="0"/>
              <a:t>&lt;Click to insert text level 4&gt;</a:t>
            </a:r>
          </a:p>
          <a:p>
            <a:pPr lvl="4"/>
            <a:r>
              <a:rPr lang="en-US" dirty="0"/>
              <a:t>&lt;Click to insert text level 5&gt;</a:t>
            </a:r>
          </a:p>
        </p:txBody>
      </p:sp>
      <p:sp>
        <p:nvSpPr>
          <p:cNvPr id="14" name="Espace réservé du contenu 2"/>
          <p:cNvSpPr>
            <a:spLocks noGrp="1"/>
          </p:cNvSpPr>
          <p:nvPr>
            <p:ph sz="half" idx="12" hasCustomPrompt="1"/>
          </p:nvPr>
        </p:nvSpPr>
        <p:spPr>
          <a:xfrm>
            <a:off x="6197603" y="2456593"/>
            <a:ext cx="5384800" cy="4253883"/>
          </a:xfrm>
        </p:spPr>
        <p:txBody>
          <a:bodyPr/>
          <a:lstStyle>
            <a:lvl1pPr marL="180000" indent="-180000">
              <a:buClr>
                <a:schemeClr val="accent1"/>
              </a:buClr>
              <a:defRPr sz="2250" b="1">
                <a:solidFill>
                  <a:schemeClr val="accent1"/>
                </a:solidFill>
                <a:latin typeface="Arial"/>
                <a:cs typeface="Arial"/>
              </a:defRPr>
            </a:lvl1pPr>
            <a:lvl2pPr marL="360000" indent="-180000">
              <a:buClr>
                <a:schemeClr val="accent1"/>
              </a:buClr>
              <a:buFont typeface="Arial"/>
              <a:buChar char="•"/>
              <a:defRPr sz="2250" b="0">
                <a:solidFill>
                  <a:schemeClr val="tx2"/>
                </a:solidFill>
                <a:latin typeface="Arial"/>
                <a:cs typeface="Arial"/>
              </a:defRPr>
            </a:lvl2pPr>
            <a:lvl3pPr marL="540000" indent="-180000">
              <a:buClr>
                <a:schemeClr val="accent1"/>
              </a:buClr>
              <a:buFont typeface="Arial"/>
              <a:buChar char="•"/>
              <a:defRPr sz="2000">
                <a:solidFill>
                  <a:schemeClr val="tx2"/>
                </a:solidFill>
                <a:latin typeface="Arial"/>
                <a:cs typeface="Arial"/>
              </a:defRPr>
            </a:lvl3pPr>
            <a:lvl4pPr marL="720000" indent="-180000">
              <a:buClr>
                <a:schemeClr val="accent1"/>
              </a:buClr>
              <a:buFont typeface="Arial"/>
              <a:buChar char="•"/>
              <a:defRPr sz="2000">
                <a:solidFill>
                  <a:schemeClr val="tx2"/>
                </a:solidFill>
                <a:latin typeface="Arial"/>
                <a:cs typeface="Arial"/>
              </a:defRPr>
            </a:lvl4pPr>
            <a:lvl5pPr marL="900000" indent="-180000">
              <a:buClr>
                <a:schemeClr val="accent1"/>
              </a:buClr>
              <a:buFont typeface="Arial"/>
              <a:buChar char="•"/>
              <a:defRPr sz="2000">
                <a:solidFill>
                  <a:schemeClr val="tx2"/>
                </a:solidFill>
                <a:latin typeface="Arial"/>
                <a:cs typeface="Arial"/>
              </a:defRPr>
            </a:lvl5pPr>
            <a:lvl6pPr>
              <a:defRPr sz="1800"/>
            </a:lvl6pPr>
            <a:lvl7pPr>
              <a:defRPr sz="1800"/>
            </a:lvl7pPr>
            <a:lvl8pPr>
              <a:defRPr sz="1800"/>
            </a:lvl8pPr>
            <a:lvl9pPr>
              <a:defRPr sz="1800"/>
            </a:lvl9pPr>
          </a:lstStyle>
          <a:p>
            <a:pPr lvl="0"/>
            <a:r>
              <a:rPr lang="fr-FR" dirty="0"/>
              <a:t>&lt;Click to insert </a:t>
            </a:r>
            <a:r>
              <a:rPr lang="fr-FR" dirty="0" err="1"/>
              <a:t>text</a:t>
            </a:r>
            <a:r>
              <a:rPr lang="fr-FR" dirty="0"/>
              <a:t> </a:t>
            </a:r>
            <a:r>
              <a:rPr lang="fr-FR" dirty="0" err="1"/>
              <a:t>level</a:t>
            </a:r>
            <a:r>
              <a:rPr lang="fr-FR" dirty="0"/>
              <a:t> 1&gt;</a:t>
            </a:r>
          </a:p>
          <a:p>
            <a:pPr lvl="1"/>
            <a:r>
              <a:rPr lang="en-US" dirty="0"/>
              <a:t>&lt;Click to insert text level 2&gt;</a:t>
            </a:r>
          </a:p>
          <a:p>
            <a:pPr lvl="2"/>
            <a:r>
              <a:rPr lang="en-US" dirty="0"/>
              <a:t>&lt;Click to insert text level 3&gt;</a:t>
            </a:r>
          </a:p>
          <a:p>
            <a:pPr lvl="3"/>
            <a:r>
              <a:rPr lang="en-US" dirty="0"/>
              <a:t>&lt;Click to insert text level 4&gt;</a:t>
            </a:r>
          </a:p>
          <a:p>
            <a:pPr lvl="4"/>
            <a:r>
              <a:rPr lang="en-US" dirty="0"/>
              <a:t>&lt;Click to insert text level 5&gt;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cSld name="En-tête de section">
    <p:spTree>
      <p:nvGrpSpPr>
        <p:cNvPr id="1" name=""/>
        <p:cNvGrpSpPr/>
        <p:nvPr/>
      </p:nvGrpSpPr>
      <p:grpSpPr>
        <a:xfrm>
          <a:off x="0" y="0"/>
          <a:ext cx="0" cy="0"/>
          <a:chOff x="0" y="0"/>
          <a:chExt cx="0" cy="0"/>
        </a:xfrm>
      </p:grpSpPr>
      <p:pic>
        <p:nvPicPr>
          <p:cNvPr id="6" name="Image 5" descr="Sciensano_PTT_Backcover_FR.jpg"/>
          <p:cNvPicPr>
            <a:picLocks noChangeAspect="1"/>
          </p:cNvPicPr>
          <p:nvPr/>
        </p:nvPicPr>
        <p:blipFill>
          <a:blip r:embed="rId2"/>
          <a:stretch>
            <a:fillRect/>
          </a:stretch>
        </p:blipFill>
        <p:spPr>
          <a:xfrm>
            <a:off x="0" y="0"/>
            <a:ext cx="12192000" cy="6858000"/>
          </a:xfrm>
          <a:prstGeom prst="rect">
            <a:avLst/>
          </a:prstGeom>
        </p:spPr>
      </p:pic>
      <p:sp>
        <p:nvSpPr>
          <p:cNvPr id="3" name="Espace réservé du texte 2"/>
          <p:cNvSpPr>
            <a:spLocks noGrp="1"/>
          </p:cNvSpPr>
          <p:nvPr>
            <p:ph type="body" idx="1"/>
          </p:nvPr>
        </p:nvSpPr>
        <p:spPr>
          <a:xfrm>
            <a:off x="542400" y="3091770"/>
            <a:ext cx="10363200" cy="1500187"/>
          </a:xfrm>
        </p:spPr>
        <p:txBody>
          <a:bodyPr anchor="t" anchorCtr="0">
            <a:normAutofit/>
          </a:bodyPr>
          <a:lstStyle>
            <a:lvl1pPr marL="0" indent="0">
              <a:buNone/>
              <a:defRPr sz="1800">
                <a:solidFill>
                  <a:srgbClr val="FFFFFF"/>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7" name="Titre 6"/>
          <p:cNvSpPr>
            <a:spLocks noGrp="1"/>
          </p:cNvSpPr>
          <p:nvPr>
            <p:ph type="title"/>
          </p:nvPr>
        </p:nvSpPr>
        <p:spPr>
          <a:xfrm>
            <a:off x="542400" y="1729695"/>
            <a:ext cx="10363200" cy="1362075"/>
          </a:xfrm>
        </p:spPr>
        <p:txBody>
          <a:bodyPr>
            <a:normAutofit/>
          </a:bodyPr>
          <a:lstStyle>
            <a:lvl1pPr algn="l">
              <a:lnSpc>
                <a:spcPts val="2500"/>
              </a:lnSpc>
              <a:defRPr sz="2400">
                <a:solidFill>
                  <a:schemeClr val="bg1"/>
                </a:solidFill>
              </a:defRPr>
            </a:lvl1pPr>
          </a:lstStyle>
          <a:p>
            <a:pPr>
              <a:lnSpc>
                <a:spcPts val="2500"/>
              </a:lnSpc>
            </a:pPr>
            <a:r>
              <a:rPr lang="en-US" b="1"/>
              <a:t>Click to edit Master title style</a:t>
            </a:r>
            <a:endParaRPr lang="fr-FR" sz="2200" dirty="0"/>
          </a:p>
        </p:txBody>
      </p:sp>
    </p:spTree>
    <p:extLst>
      <p:ext uri="{BB962C8B-B14F-4D97-AF65-F5344CB8AC3E}">
        <p14:creationId xmlns:p14="http://schemas.microsoft.com/office/powerpoint/2010/main" val="36815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GB" noProof="0" dirty="0" err="1"/>
              <a:t>Cliquez</a:t>
            </a:r>
            <a:r>
              <a:rPr lang="en-GB" noProof="0" dirty="0"/>
              <a:t> et </a:t>
            </a:r>
            <a:r>
              <a:rPr lang="en-GB" noProof="0" dirty="0" err="1"/>
              <a:t>modifiez</a:t>
            </a:r>
            <a:r>
              <a:rPr lang="en-GB" noProof="0" dirty="0"/>
              <a:t> le titre</a:t>
            </a:r>
          </a:p>
        </p:txBody>
      </p:sp>
      <p:sp>
        <p:nvSpPr>
          <p:cNvPr id="3" name="Espace réservé du texte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GB" noProof="0" dirty="0" err="1"/>
              <a:t>Cliquez</a:t>
            </a:r>
            <a:r>
              <a:rPr lang="en-GB" noProof="0" dirty="0"/>
              <a:t> pour modifier les styles du </a:t>
            </a:r>
            <a:r>
              <a:rPr lang="en-GB" noProof="0" dirty="0" err="1"/>
              <a:t>texte</a:t>
            </a:r>
            <a:r>
              <a:rPr lang="en-GB" noProof="0" dirty="0"/>
              <a:t> du masque</a:t>
            </a:r>
          </a:p>
          <a:p>
            <a:pPr lvl="1"/>
            <a:r>
              <a:rPr lang="en-GB" noProof="0" dirty="0" err="1"/>
              <a:t>Deuxième</a:t>
            </a:r>
            <a:r>
              <a:rPr lang="en-GB" noProof="0" dirty="0"/>
              <a:t> </a:t>
            </a:r>
            <a:r>
              <a:rPr lang="en-GB" noProof="0" dirty="0" err="1"/>
              <a:t>niveau</a:t>
            </a:r>
            <a:endParaRPr lang="en-GB" noProof="0" dirty="0"/>
          </a:p>
          <a:p>
            <a:pPr lvl="2"/>
            <a:r>
              <a:rPr lang="en-GB" noProof="0" dirty="0" err="1"/>
              <a:t>Troisième</a:t>
            </a:r>
            <a:r>
              <a:rPr lang="en-GB" noProof="0" dirty="0"/>
              <a:t> </a:t>
            </a:r>
            <a:r>
              <a:rPr lang="en-GB" noProof="0" dirty="0" err="1"/>
              <a:t>niveau</a:t>
            </a:r>
            <a:endParaRPr lang="en-GB" noProof="0" dirty="0"/>
          </a:p>
          <a:p>
            <a:pPr lvl="3"/>
            <a:r>
              <a:rPr lang="en-GB" noProof="0" dirty="0" err="1"/>
              <a:t>Quatrième</a:t>
            </a:r>
            <a:r>
              <a:rPr lang="en-GB" noProof="0" dirty="0"/>
              <a:t> </a:t>
            </a:r>
            <a:r>
              <a:rPr lang="en-GB" noProof="0" dirty="0" err="1"/>
              <a:t>niveau</a:t>
            </a:r>
            <a:endParaRPr lang="en-GB" noProof="0" dirty="0"/>
          </a:p>
          <a:p>
            <a:pPr lvl="4"/>
            <a:r>
              <a:rPr lang="en-GB" noProof="0" dirty="0" err="1"/>
              <a:t>Cinquième</a:t>
            </a:r>
            <a:r>
              <a:rPr lang="en-GB" noProof="0" dirty="0"/>
              <a:t> </a:t>
            </a:r>
            <a:r>
              <a:rPr lang="en-GB" noProof="0" dirty="0" err="1"/>
              <a:t>niveau</a:t>
            </a:r>
            <a:endParaRPr lang="en-GB" noProof="0" dirty="0"/>
          </a:p>
        </p:txBody>
      </p:sp>
    </p:spTree>
  </p:cSld>
  <p:clrMap bg1="lt1" tx1="dk1" bg2="lt2" tx2="dk2" accent1="accent1" accent2="accent2" accent3="accent3" accent4="accent4" accent5="accent5" accent6="accent6" hlink="hlink" folHlink="folHlink"/>
  <p:sldLayoutIdLst>
    <p:sldLayoutId id="2147483649" r:id="rId1"/>
    <p:sldLayoutId id="2147483663" r:id="rId2"/>
    <p:sldLayoutId id="2147483651" r:id="rId3"/>
    <p:sldLayoutId id="2147483658" r:id="rId4"/>
    <p:sldLayoutId id="2147483660" r:id="rId5"/>
    <p:sldLayoutId id="2147483669" r:id="rId6"/>
    <p:sldLayoutId id="2147483652" r:id="rId7"/>
    <p:sldLayoutId id="2147483653" r:id="rId8"/>
    <p:sldLayoutId id="2147483670"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ctr" defTabSz="457200" rtl="0" eaLnBrk="1" latinLnBrk="0" hangingPunct="1">
        <a:spcBef>
          <a:spcPct val="0"/>
        </a:spcBef>
        <a:buNone/>
        <a:defRPr sz="4400" kern="1200">
          <a:solidFill>
            <a:schemeClr val="tx2"/>
          </a:solidFill>
          <a:latin typeface="+mj-lt"/>
          <a:ea typeface="+mj-ea"/>
          <a:cs typeface="+mj-cs"/>
        </a:defRPr>
      </a:lvl1pPr>
    </p:titleStyle>
    <p:bodyStyle>
      <a:lvl1pPr marL="342900" indent="-342900" algn="l" defTabSz="457200" rtl="0" eaLnBrk="1" latinLnBrk="0" hangingPunct="1">
        <a:spcBef>
          <a:spcPct val="20000"/>
        </a:spcBef>
        <a:buClr>
          <a:schemeClr val="accent2"/>
        </a:buClr>
        <a:buFont typeface="Arial" panose="020B0604020202020204" pitchFamily="34" charset="0"/>
        <a:buChar char="•"/>
        <a:defRPr sz="3200" kern="1200">
          <a:solidFill>
            <a:schemeClr val="tx2"/>
          </a:solidFill>
          <a:latin typeface="+mn-lt"/>
          <a:ea typeface="+mn-ea"/>
          <a:cs typeface="+mn-cs"/>
        </a:defRPr>
      </a:lvl1pPr>
      <a:lvl2pPr marL="742950" indent="-285750" algn="l" defTabSz="457200" rtl="0" eaLnBrk="1" latinLnBrk="0" hangingPunct="1">
        <a:spcBef>
          <a:spcPct val="20000"/>
        </a:spcBef>
        <a:buClr>
          <a:schemeClr val="accent2"/>
        </a:buClr>
        <a:buFont typeface="Arial" panose="020B0604020202020204" pitchFamily="34" charset="0"/>
        <a:buChar char="•"/>
        <a:defRPr sz="2800" kern="1200">
          <a:solidFill>
            <a:schemeClr val="tx2"/>
          </a:solidFill>
          <a:latin typeface="+mn-lt"/>
          <a:ea typeface="+mn-ea"/>
          <a:cs typeface="+mn-cs"/>
        </a:defRPr>
      </a:lvl2pPr>
      <a:lvl3pPr marL="1143000" indent="-228600" algn="l" defTabSz="457200" rtl="0" eaLnBrk="1" latinLnBrk="0" hangingPunct="1">
        <a:spcBef>
          <a:spcPct val="20000"/>
        </a:spcBef>
        <a:buClr>
          <a:schemeClr val="accent2"/>
        </a:buClr>
        <a:buFont typeface="Arial" panose="020B0604020202020204" pitchFamily="34" charset="0"/>
        <a:buChar char="•"/>
        <a:defRPr sz="2400" kern="1200">
          <a:solidFill>
            <a:schemeClr val="tx2"/>
          </a:solidFill>
          <a:latin typeface="+mn-lt"/>
          <a:ea typeface="+mn-ea"/>
          <a:cs typeface="+mn-cs"/>
        </a:defRPr>
      </a:lvl3pPr>
      <a:lvl4pPr marL="1600200" indent="-228600" algn="l" defTabSz="457200" rtl="0" eaLnBrk="1" latinLnBrk="0" hangingPunct="1">
        <a:spcBef>
          <a:spcPct val="20000"/>
        </a:spcBef>
        <a:buClr>
          <a:schemeClr val="accent2"/>
        </a:buClr>
        <a:buFont typeface="Arial" panose="020B0604020202020204" pitchFamily="34" charset="0"/>
        <a:buChar char="•"/>
        <a:defRPr sz="2000" kern="1200">
          <a:solidFill>
            <a:schemeClr val="tx2"/>
          </a:solidFill>
          <a:latin typeface="+mn-lt"/>
          <a:ea typeface="+mn-ea"/>
          <a:cs typeface="+mn-cs"/>
        </a:defRPr>
      </a:lvl4pPr>
      <a:lvl5pPr marL="2057400" indent="-228600" algn="l" defTabSz="457200" rtl="0" eaLnBrk="1" latinLnBrk="0" hangingPunct="1">
        <a:spcBef>
          <a:spcPct val="20000"/>
        </a:spcBef>
        <a:buClr>
          <a:schemeClr val="accent2"/>
        </a:buClr>
        <a:buFont typeface="Arial" panose="020B0604020202020204" pitchFamily="34" charset="0"/>
        <a:buChar char="•"/>
        <a:defRPr sz="20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8" Type="http://schemas.openxmlformats.org/officeDocument/2006/relationships/hyperlink" Target="https://www.youtube.com/watch?v=rGMBxgjmncU" TargetMode="External"/><Relationship Id="rId3" Type="http://schemas.openxmlformats.org/officeDocument/2006/relationships/image" Target="../media/image12.png"/><Relationship Id="rId7" Type="http://schemas.openxmlformats.org/officeDocument/2006/relationships/image" Target="../media/image16.jpeg"/><Relationship Id="rId2" Type="http://schemas.openxmlformats.org/officeDocument/2006/relationships/image" Target="../media/image11.png"/><Relationship Id="rId1" Type="http://schemas.openxmlformats.org/officeDocument/2006/relationships/slideLayout" Target="../slideLayouts/slideLayout9.xml"/><Relationship Id="rId6" Type="http://schemas.openxmlformats.org/officeDocument/2006/relationships/image" Target="../media/image15.png"/><Relationship Id="rId11" Type="http://schemas.openxmlformats.org/officeDocument/2006/relationships/image" Target="../media/image19.png"/><Relationship Id="rId5" Type="http://schemas.openxmlformats.org/officeDocument/2006/relationships/image" Target="../media/image14.png"/><Relationship Id="rId10" Type="http://schemas.openxmlformats.org/officeDocument/2006/relationships/image" Target="../media/image18.png"/><Relationship Id="rId4" Type="http://schemas.openxmlformats.org/officeDocument/2006/relationships/image" Target="../media/image13.png"/><Relationship Id="rId9"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57022" y="2784783"/>
            <a:ext cx="8477955" cy="1288433"/>
          </a:xfrm>
        </p:spPr>
        <p:txBody>
          <a:bodyPr/>
          <a:lstStyle/>
          <a:p>
            <a:r>
              <a:rPr lang="nl-BE" dirty="0"/>
              <a:t>ICT Info </a:t>
            </a:r>
            <a:r>
              <a:rPr lang="nl-BE" dirty="0" err="1"/>
              <a:t>session</a:t>
            </a:r>
            <a:br>
              <a:rPr lang="nl-BE" dirty="0"/>
            </a:br>
            <a:r>
              <a:rPr lang="nl-BE" dirty="0"/>
              <a:t>15 / 09 / 2023</a:t>
            </a:r>
            <a:endParaRPr lang="en-US" dirty="0" err="1"/>
          </a:p>
        </p:txBody>
      </p:sp>
      <p:grpSp>
        <p:nvGrpSpPr>
          <p:cNvPr id="7" name="Group 5">
            <a:extLst>
              <a:ext uri="{FF2B5EF4-FFF2-40B4-BE49-F238E27FC236}">
                <a16:creationId xmlns:a16="http://schemas.microsoft.com/office/drawing/2014/main" id="{B41D25DA-4F5C-8820-B035-446099AF035D}"/>
              </a:ext>
            </a:extLst>
          </p:cNvPr>
          <p:cNvGrpSpPr/>
          <p:nvPr/>
        </p:nvGrpSpPr>
        <p:grpSpPr>
          <a:xfrm>
            <a:off x="2856780" y="4549531"/>
            <a:ext cx="6478438" cy="1449238"/>
            <a:chOff x="2976114" y="4028536"/>
            <a:chExt cx="6478438" cy="1449238"/>
          </a:xfrm>
        </p:grpSpPr>
        <p:sp>
          <p:nvSpPr>
            <p:cNvPr id="8" name="Rounded Rectangle 6">
              <a:extLst>
                <a:ext uri="{FF2B5EF4-FFF2-40B4-BE49-F238E27FC236}">
                  <a16:creationId xmlns:a16="http://schemas.microsoft.com/office/drawing/2014/main" id="{D403BE05-AFD7-E538-6296-08775BC1D80F}"/>
                </a:ext>
              </a:extLst>
            </p:cNvPr>
            <p:cNvSpPr/>
            <p:nvPr/>
          </p:nvSpPr>
          <p:spPr>
            <a:xfrm>
              <a:off x="2976114" y="4028536"/>
              <a:ext cx="6478438" cy="1449238"/>
            </a:xfrm>
            <a:prstGeom prst="roundRect">
              <a:avLst/>
            </a:prstGeom>
            <a:solidFill>
              <a:schemeClr val="accent2"/>
            </a:solidFill>
            <a:ln w="12700" cap="flat">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solidFill>
                  <a:schemeClr val="accent1"/>
                </a:solidFill>
              </a:endParaRPr>
            </a:p>
          </p:txBody>
        </p:sp>
        <p:pic>
          <p:nvPicPr>
            <p:cNvPr id="9" name="Picture 2" descr="Rec - Free music and multimedia icons">
              <a:extLst>
                <a:ext uri="{FF2B5EF4-FFF2-40B4-BE49-F238E27FC236}">
                  <a16:creationId xmlns:a16="http://schemas.microsoft.com/office/drawing/2014/main" id="{2D500E29-6E3B-3021-06D3-2F1C1F540C27}"/>
                </a:ext>
              </a:extLst>
            </p:cNvPr>
            <p:cNvPicPr>
              <a:picLocks noChangeAspect="1" noChangeArrowheads="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365229" y="4237094"/>
              <a:ext cx="1054670" cy="105467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8">
              <a:extLst>
                <a:ext uri="{FF2B5EF4-FFF2-40B4-BE49-F238E27FC236}">
                  <a16:creationId xmlns:a16="http://schemas.microsoft.com/office/drawing/2014/main" id="{8696FA11-C199-77F4-18D0-C8B4E8376036}"/>
                </a:ext>
              </a:extLst>
            </p:cNvPr>
            <p:cNvSpPr txBox="1"/>
            <p:nvPr/>
          </p:nvSpPr>
          <p:spPr>
            <a:xfrm>
              <a:off x="4645549" y="4102709"/>
              <a:ext cx="4583352" cy="1323439"/>
            </a:xfrm>
            <a:prstGeom prst="rect">
              <a:avLst/>
            </a:prstGeom>
            <a:noFill/>
          </p:spPr>
          <p:txBody>
            <a:bodyPr wrap="square" rtlCol="0">
              <a:spAutoFit/>
            </a:bodyPr>
            <a:lstStyle/>
            <a:p>
              <a:pPr algn="just"/>
              <a:r>
                <a:rPr lang="en-US" sz="1600" dirty="0">
                  <a:solidFill>
                    <a:schemeClr val="accent1">
                      <a:lumMod val="50000"/>
                    </a:schemeClr>
                  </a:solidFill>
                </a:rPr>
                <a:t>This meeting is recorded for purposes of meeting minutes, delayed viewing by absentees, and internal (HD) operations. The recording will be stored internally, accessible by Sciensano employees, and temporarily by invitees.</a:t>
              </a:r>
            </a:p>
          </p:txBody>
        </p:sp>
      </p:grpSp>
    </p:spTree>
    <p:extLst>
      <p:ext uri="{BB962C8B-B14F-4D97-AF65-F5344CB8AC3E}">
        <p14:creationId xmlns:p14="http://schemas.microsoft.com/office/powerpoint/2010/main" val="38095030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BC5CFD-8F44-18F1-43B9-7A3A281798A0}"/>
              </a:ext>
            </a:extLst>
          </p:cNvPr>
          <p:cNvSpPr>
            <a:spLocks noGrp="1"/>
          </p:cNvSpPr>
          <p:nvPr>
            <p:ph type="title"/>
          </p:nvPr>
        </p:nvSpPr>
        <p:spPr/>
        <p:txBody>
          <a:bodyPr/>
          <a:lstStyle/>
          <a:p>
            <a:r>
              <a:rPr lang="fr-BE" dirty="0"/>
              <a:t>Total </a:t>
            </a:r>
            <a:r>
              <a:rPr lang="fr-BE" dirty="0" err="1"/>
              <a:t>Closed</a:t>
            </a:r>
            <a:r>
              <a:rPr lang="fr-BE" dirty="0"/>
              <a:t> Incidents and </a:t>
            </a:r>
            <a:r>
              <a:rPr lang="fr-BE" dirty="0" err="1"/>
              <a:t>Requests</a:t>
            </a:r>
            <a:endParaRPr lang="en-GB" dirty="0"/>
          </a:p>
        </p:txBody>
      </p:sp>
      <p:graphicFrame>
        <p:nvGraphicFramePr>
          <p:cNvPr id="6" name="Tijdelijke aanduiding voor inhoud 5">
            <a:extLst>
              <a:ext uri="{FF2B5EF4-FFF2-40B4-BE49-F238E27FC236}">
                <a16:creationId xmlns:a16="http://schemas.microsoft.com/office/drawing/2014/main" id="{9BDDDCB1-1E26-09F2-B12C-57EA63EC1AF1}"/>
              </a:ext>
            </a:extLst>
          </p:cNvPr>
          <p:cNvGraphicFramePr>
            <a:graphicFrameLocks noGrp="1"/>
          </p:cNvGraphicFramePr>
          <p:nvPr>
            <p:ph idx="1"/>
            <p:extLst>
              <p:ext uri="{D42A27DB-BD31-4B8C-83A1-F6EECF244321}">
                <p14:modId xmlns:p14="http://schemas.microsoft.com/office/powerpoint/2010/main" val="2809784483"/>
              </p:ext>
            </p:extLst>
          </p:nvPr>
        </p:nvGraphicFramePr>
        <p:xfrm>
          <a:off x="344245" y="1689100"/>
          <a:ext cx="11466753" cy="4130788"/>
        </p:xfrm>
        <a:graphic>
          <a:graphicData uri="http://schemas.openxmlformats.org/drawingml/2006/chart">
            <c:chart xmlns:c="http://schemas.openxmlformats.org/drawingml/2006/chart" xmlns:r="http://schemas.openxmlformats.org/officeDocument/2006/relationships" r:id="rId2"/>
          </a:graphicData>
        </a:graphic>
      </p:graphicFrame>
      <p:cxnSp>
        <p:nvCxnSpPr>
          <p:cNvPr id="3" name="Rechte verbindingslijn met pijl 2">
            <a:extLst>
              <a:ext uri="{FF2B5EF4-FFF2-40B4-BE49-F238E27FC236}">
                <a16:creationId xmlns:a16="http://schemas.microsoft.com/office/drawing/2014/main" id="{FEE8C470-A85D-C31D-D93C-0DD0ADB734FD}"/>
              </a:ext>
            </a:extLst>
          </p:cNvPr>
          <p:cNvCxnSpPr>
            <a:cxnSpLocks/>
          </p:cNvCxnSpPr>
          <p:nvPr/>
        </p:nvCxnSpPr>
        <p:spPr>
          <a:xfrm flipV="1">
            <a:off x="4438755" y="2635623"/>
            <a:ext cx="5296915" cy="1482498"/>
          </a:xfrm>
          <a:prstGeom prst="straightConnector1">
            <a:avLst/>
          </a:prstGeom>
          <a:ln w="76200">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81855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8F2E23-06CE-571B-1363-65ED4D6A80CF}"/>
              </a:ext>
            </a:extLst>
          </p:cNvPr>
          <p:cNvSpPr>
            <a:spLocks noGrp="1"/>
          </p:cNvSpPr>
          <p:nvPr>
            <p:ph type="title"/>
          </p:nvPr>
        </p:nvSpPr>
        <p:spPr/>
        <p:txBody>
          <a:bodyPr/>
          <a:lstStyle/>
          <a:p>
            <a:r>
              <a:rPr lang="en-GB" dirty="0"/>
              <a:t>Request Increase – Password Reset</a:t>
            </a:r>
          </a:p>
        </p:txBody>
      </p:sp>
      <p:sp>
        <p:nvSpPr>
          <p:cNvPr id="3" name="Tijdelijke aanduiding voor inhoud 2">
            <a:extLst>
              <a:ext uri="{FF2B5EF4-FFF2-40B4-BE49-F238E27FC236}">
                <a16:creationId xmlns:a16="http://schemas.microsoft.com/office/drawing/2014/main" id="{86AF8DFE-A6ED-9576-0D9B-EC9640CD9651}"/>
              </a:ext>
            </a:extLst>
          </p:cNvPr>
          <p:cNvSpPr>
            <a:spLocks noGrp="1"/>
          </p:cNvSpPr>
          <p:nvPr>
            <p:ph idx="1"/>
          </p:nvPr>
        </p:nvSpPr>
        <p:spPr/>
        <p:txBody>
          <a:bodyPr>
            <a:normAutofit/>
          </a:bodyPr>
          <a:lstStyle/>
          <a:p>
            <a:pPr marL="702900" lvl="1" indent="-342900">
              <a:buFont typeface="Arial" panose="020B0604020202020204" pitchFamily="34" charset="0"/>
              <a:buChar char="•"/>
            </a:pPr>
            <a:r>
              <a:rPr lang="en-GB" sz="2800" dirty="0"/>
              <a:t>40 new requests</a:t>
            </a:r>
          </a:p>
          <a:p>
            <a:pPr marL="882900" lvl="2" indent="-342900"/>
            <a:r>
              <a:rPr lang="en-GB" sz="2400" dirty="0"/>
              <a:t>25% of newly created tickets is password reset </a:t>
            </a:r>
          </a:p>
          <a:p>
            <a:pPr marL="882900" lvl="2" indent="-342900"/>
            <a:r>
              <a:rPr lang="en-GB" sz="2400" dirty="0"/>
              <a:t>Arxus link</a:t>
            </a:r>
          </a:p>
          <a:p>
            <a:pPr marL="1062900" lvl="3" indent="-342900"/>
            <a:r>
              <a:rPr lang="en-GB" sz="2200" dirty="0"/>
              <a:t>5 click – 10 day</a:t>
            </a:r>
          </a:p>
          <a:p>
            <a:pPr marL="1062900" lvl="3" indent="-342900"/>
            <a:r>
              <a:rPr lang="en-GB" sz="2200" dirty="0"/>
              <a:t>In revision</a:t>
            </a:r>
          </a:p>
          <a:p>
            <a:pPr marL="1062900" lvl="3" indent="-342900"/>
            <a:r>
              <a:rPr lang="en-GB" sz="2200" dirty="0"/>
              <a:t>EAM 3.0 reset password function</a:t>
            </a:r>
          </a:p>
        </p:txBody>
      </p:sp>
    </p:spTree>
    <p:extLst>
      <p:ext uri="{BB962C8B-B14F-4D97-AF65-F5344CB8AC3E}">
        <p14:creationId xmlns:p14="http://schemas.microsoft.com/office/powerpoint/2010/main" val="1973052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33C5BB-0A31-3665-6C75-35692500E2AF}"/>
              </a:ext>
            </a:extLst>
          </p:cNvPr>
          <p:cNvSpPr>
            <a:spLocks noGrp="1"/>
          </p:cNvSpPr>
          <p:nvPr>
            <p:ph type="title"/>
          </p:nvPr>
        </p:nvSpPr>
        <p:spPr/>
        <p:txBody>
          <a:bodyPr/>
          <a:lstStyle/>
          <a:p>
            <a:r>
              <a:rPr lang="en-GB" dirty="0"/>
              <a:t>Decrease Open Tickets</a:t>
            </a:r>
          </a:p>
        </p:txBody>
      </p:sp>
      <p:sp>
        <p:nvSpPr>
          <p:cNvPr id="3" name="Tijdelijke aanduiding voor inhoud 2">
            <a:extLst>
              <a:ext uri="{FF2B5EF4-FFF2-40B4-BE49-F238E27FC236}">
                <a16:creationId xmlns:a16="http://schemas.microsoft.com/office/drawing/2014/main" id="{70DEB229-D10F-A089-BC13-3F94B0FD7F75}"/>
              </a:ext>
            </a:extLst>
          </p:cNvPr>
          <p:cNvSpPr>
            <a:spLocks noGrp="1"/>
          </p:cNvSpPr>
          <p:nvPr>
            <p:ph idx="1"/>
          </p:nvPr>
        </p:nvSpPr>
        <p:spPr/>
        <p:txBody>
          <a:bodyPr/>
          <a:lstStyle/>
          <a:p>
            <a:pPr marL="342900" indent="-342900">
              <a:buFont typeface="Arial" panose="020B0604020202020204" pitchFamily="34" charset="0"/>
              <a:buChar char="•"/>
            </a:pPr>
            <a:r>
              <a:rPr lang="en-GB" sz="2800" dirty="0"/>
              <a:t>EAM 2.7 backlog</a:t>
            </a:r>
          </a:p>
          <a:p>
            <a:pPr marL="702900" lvl="1" indent="-342900">
              <a:buFont typeface="Arial" panose="020B0604020202020204" pitchFamily="34" charset="0"/>
              <a:buChar char="•"/>
            </a:pPr>
            <a:r>
              <a:rPr lang="en-GB" sz="2800" dirty="0"/>
              <a:t>50% - 70 tickets – 2 weeks</a:t>
            </a:r>
          </a:p>
          <a:p>
            <a:pPr marL="342900" indent="-342900">
              <a:buFont typeface="Arial" panose="020B0604020202020204" pitchFamily="34" charset="0"/>
              <a:buChar char="•"/>
            </a:pPr>
            <a:r>
              <a:rPr lang="en-GB" sz="2800" dirty="0"/>
              <a:t>Additional resource </a:t>
            </a:r>
          </a:p>
          <a:p>
            <a:pPr marL="702900" lvl="1" indent="-342900">
              <a:buFont typeface="Arial" panose="020B0604020202020204" pitchFamily="34" charset="0"/>
              <a:buChar char="•"/>
            </a:pPr>
            <a:r>
              <a:rPr lang="en-GB" sz="2800" dirty="0"/>
              <a:t>Improvement intake and MTTR</a:t>
            </a:r>
          </a:p>
          <a:p>
            <a:pPr marL="342900" indent="-342900">
              <a:buFont typeface="Arial" panose="020B0604020202020204" pitchFamily="34" charset="0"/>
              <a:buChar char="•"/>
            </a:pPr>
            <a:endParaRPr lang="en-GB" dirty="0"/>
          </a:p>
        </p:txBody>
      </p:sp>
    </p:spTree>
    <p:extLst>
      <p:ext uri="{BB962C8B-B14F-4D97-AF65-F5344CB8AC3E}">
        <p14:creationId xmlns:p14="http://schemas.microsoft.com/office/powerpoint/2010/main" val="229665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43195" y="304800"/>
            <a:ext cx="11267804" cy="990600"/>
          </a:xfrm>
        </p:spPr>
        <p:txBody>
          <a:bodyPr anchor="t">
            <a:normAutofit/>
          </a:bodyPr>
          <a:lstStyle/>
          <a:p>
            <a:pPr>
              <a:spcBef>
                <a:spcPct val="20000"/>
              </a:spcBef>
              <a:buClr>
                <a:srgbClr val="B2D235"/>
              </a:buClr>
              <a:defRPr/>
            </a:pPr>
            <a:r>
              <a:rPr lang="fr-BE" dirty="0"/>
              <a:t>Incidents and </a:t>
            </a:r>
            <a:r>
              <a:rPr lang="fr-BE" dirty="0" err="1"/>
              <a:t>Requests</a:t>
            </a:r>
            <a:r>
              <a:rPr lang="fr-BE" dirty="0"/>
              <a:t> per Project – not ‘</a:t>
            </a:r>
            <a:r>
              <a:rPr lang="fr-BE" dirty="0" err="1"/>
              <a:t>closed</a:t>
            </a:r>
            <a:r>
              <a:rPr lang="fr-BE" dirty="0"/>
              <a:t>’ state</a:t>
            </a:r>
            <a:br>
              <a:rPr lang="fr-BE" dirty="0"/>
            </a:br>
            <a:endParaRPr kumimoji="0" lang="en-BE" b="1" i="0" u="none" strike="noStrike" kern="1200" cap="none" spc="100" normalizeH="0" baseline="0" noProof="0" dirty="0">
              <a:ln>
                <a:noFill/>
              </a:ln>
              <a:effectLst/>
              <a:uLnTx/>
              <a:uFillTx/>
            </a:endParaRPr>
          </a:p>
        </p:txBody>
      </p:sp>
      <p:graphicFrame>
        <p:nvGraphicFramePr>
          <p:cNvPr id="2" name="Tabel 1">
            <a:extLst>
              <a:ext uri="{FF2B5EF4-FFF2-40B4-BE49-F238E27FC236}">
                <a16:creationId xmlns:a16="http://schemas.microsoft.com/office/drawing/2014/main" id="{C4C93CFA-64E8-AF8A-E104-5ECCA1D877E2}"/>
              </a:ext>
            </a:extLst>
          </p:cNvPr>
          <p:cNvGraphicFramePr>
            <a:graphicFrameLocks noGrp="1"/>
          </p:cNvGraphicFramePr>
          <p:nvPr>
            <p:extLst>
              <p:ext uri="{D42A27DB-BD31-4B8C-83A1-F6EECF244321}">
                <p14:modId xmlns:p14="http://schemas.microsoft.com/office/powerpoint/2010/main" val="3250717370"/>
              </p:ext>
            </p:extLst>
          </p:nvPr>
        </p:nvGraphicFramePr>
        <p:xfrm>
          <a:off x="376518" y="1689081"/>
          <a:ext cx="11422040" cy="4094871"/>
        </p:xfrm>
        <a:graphic>
          <a:graphicData uri="http://schemas.openxmlformats.org/drawingml/2006/table">
            <a:tbl>
              <a:tblPr firstRow="1" bandRow="1">
                <a:tableStyleId>{5C22544A-7EE6-4342-B048-85BDC9FD1C3A}</a:tableStyleId>
              </a:tblPr>
              <a:tblGrid>
                <a:gridCol w="10090616">
                  <a:extLst>
                    <a:ext uri="{9D8B030D-6E8A-4147-A177-3AD203B41FA5}">
                      <a16:colId xmlns:a16="http://schemas.microsoft.com/office/drawing/2014/main" val="785850575"/>
                    </a:ext>
                  </a:extLst>
                </a:gridCol>
                <a:gridCol w="1331424">
                  <a:extLst>
                    <a:ext uri="{9D8B030D-6E8A-4147-A177-3AD203B41FA5}">
                      <a16:colId xmlns:a16="http://schemas.microsoft.com/office/drawing/2014/main" val="2126263072"/>
                    </a:ext>
                  </a:extLst>
                </a:gridCol>
              </a:tblGrid>
              <a:tr h="169876">
                <a:tc>
                  <a:txBody>
                    <a:bodyPr/>
                    <a:lstStyle/>
                    <a:p>
                      <a:pPr algn="l" fontAlgn="b"/>
                      <a:r>
                        <a:rPr lang="nl-BE" sz="1100" u="none" strike="noStrike" dirty="0">
                          <a:effectLst/>
                        </a:rPr>
                        <a:t>Project</a:t>
                      </a:r>
                      <a:endParaRPr lang="nl-BE" sz="1100" b="1" i="0" u="none" strike="noStrike" dirty="0">
                        <a:solidFill>
                          <a:srgbClr val="000000"/>
                        </a:solidFill>
                        <a:effectLst/>
                        <a:latin typeface="Calibri" panose="020F0502020204030204" pitchFamily="34" charset="0"/>
                      </a:endParaRPr>
                    </a:p>
                  </a:txBody>
                  <a:tcPr marL="4843" marR="4843" marT="4843" marB="0" anchor="b"/>
                </a:tc>
                <a:tc>
                  <a:txBody>
                    <a:bodyPr/>
                    <a:lstStyle/>
                    <a:p>
                      <a:pPr algn="r" fontAlgn="b"/>
                      <a:r>
                        <a:rPr lang="nl-BE" sz="1200" u="none" strike="noStrike" dirty="0" err="1">
                          <a:effectLst/>
                        </a:rPr>
                        <a:t>Count</a:t>
                      </a:r>
                      <a:endParaRPr lang="nl-BE" sz="1100" b="1" i="0" u="none" strike="noStrike" dirty="0">
                        <a:solidFill>
                          <a:srgbClr val="000000"/>
                        </a:solidFill>
                        <a:effectLst/>
                        <a:latin typeface="Calibri" panose="020F0502020204030204" pitchFamily="34" charset="0"/>
                      </a:endParaRPr>
                    </a:p>
                  </a:txBody>
                  <a:tcPr marL="4843" marR="4843" marT="4843" marB="0" anchor="b"/>
                </a:tc>
                <a:extLst>
                  <a:ext uri="{0D108BD9-81ED-4DB2-BD59-A6C34878D82A}">
                    <a16:rowId xmlns:a16="http://schemas.microsoft.com/office/drawing/2014/main" val="109217572"/>
                  </a:ext>
                </a:extLst>
              </a:tr>
              <a:tr h="169876">
                <a:tc>
                  <a:txBody>
                    <a:bodyPr/>
                    <a:lstStyle/>
                    <a:p>
                      <a:pPr algn="l" fontAlgn="b"/>
                      <a:endParaRPr lang="nl-BE" sz="1000" b="0" i="0" u="none" strike="noStrike" dirty="0">
                        <a:solidFill>
                          <a:srgbClr val="000000"/>
                        </a:solidFill>
                        <a:effectLst/>
                        <a:latin typeface="Calibri" panose="020F0502020204030204" pitchFamily="34" charset="0"/>
                      </a:endParaRPr>
                    </a:p>
                  </a:txBody>
                  <a:tcPr marL="4843" marR="4843" marT="4843" marB="0" anchor="b"/>
                </a:tc>
                <a:tc>
                  <a:txBody>
                    <a:bodyPr/>
                    <a:lstStyle/>
                    <a:p>
                      <a:pPr algn="r" fontAlgn="b"/>
                      <a:r>
                        <a:rPr lang="nl-BE" sz="1050" b="1" u="none" strike="noStrike" dirty="0">
                          <a:effectLst/>
                        </a:rPr>
                        <a:t>42</a:t>
                      </a:r>
                      <a:endParaRPr lang="nl-BE" sz="1050" b="1" i="0" u="none" strike="noStrike" dirty="0">
                        <a:solidFill>
                          <a:srgbClr val="000000"/>
                        </a:solidFill>
                        <a:effectLst/>
                        <a:latin typeface="Calibri" panose="020F0502020204030204" pitchFamily="34" charset="0"/>
                      </a:endParaRPr>
                    </a:p>
                  </a:txBody>
                  <a:tcPr marL="4843" marR="4843" marT="4843" marB="0" anchor="b"/>
                </a:tc>
                <a:extLst>
                  <a:ext uri="{0D108BD9-81ED-4DB2-BD59-A6C34878D82A}">
                    <a16:rowId xmlns:a16="http://schemas.microsoft.com/office/drawing/2014/main" val="1610113994"/>
                  </a:ext>
                </a:extLst>
              </a:tr>
              <a:tr h="169876">
                <a:tc>
                  <a:txBody>
                    <a:bodyPr/>
                    <a:lstStyle/>
                    <a:p>
                      <a:pPr algn="l" fontAlgn="b"/>
                      <a:r>
                        <a:rPr lang="en-US" sz="1000" u="none" strike="noStrike" dirty="0">
                          <a:effectLst/>
                        </a:rPr>
                        <a:t>A Prospective Observational Registry to describe the disease course and outcomes of Idiopathic Pulmonary Fibrosis patients in a real-world clinical setting</a:t>
                      </a:r>
                      <a:endParaRPr lang="en-US" sz="1000" b="0" i="0" u="none" strike="noStrike" dirty="0">
                        <a:solidFill>
                          <a:srgbClr val="000000"/>
                        </a:solidFill>
                        <a:effectLst/>
                        <a:latin typeface="Calibri" panose="020F0502020204030204" pitchFamily="34" charset="0"/>
                      </a:endParaRPr>
                    </a:p>
                  </a:txBody>
                  <a:tcPr marL="4843" marR="4843" marT="4843" marB="0" anchor="b"/>
                </a:tc>
                <a:tc>
                  <a:txBody>
                    <a:bodyPr/>
                    <a:lstStyle/>
                    <a:p>
                      <a:pPr algn="r" fontAlgn="b"/>
                      <a:r>
                        <a:rPr lang="nl-BE" sz="1050" b="1" u="none" strike="noStrike" dirty="0">
                          <a:effectLst/>
                        </a:rPr>
                        <a:t>4</a:t>
                      </a:r>
                      <a:endParaRPr lang="nl-BE" sz="1050" b="1" i="0" u="none" strike="noStrike" dirty="0">
                        <a:solidFill>
                          <a:srgbClr val="000000"/>
                        </a:solidFill>
                        <a:effectLst/>
                        <a:latin typeface="Calibri" panose="020F0502020204030204" pitchFamily="34" charset="0"/>
                      </a:endParaRPr>
                    </a:p>
                  </a:txBody>
                  <a:tcPr marL="4843" marR="4843" marT="4843" marB="0" anchor="b"/>
                </a:tc>
                <a:extLst>
                  <a:ext uri="{0D108BD9-81ED-4DB2-BD59-A6C34878D82A}">
                    <a16:rowId xmlns:a16="http://schemas.microsoft.com/office/drawing/2014/main" val="2113830356"/>
                  </a:ext>
                </a:extLst>
              </a:tr>
              <a:tr h="169876">
                <a:tc>
                  <a:txBody>
                    <a:bodyPr/>
                    <a:lstStyle/>
                    <a:p>
                      <a:pPr algn="l" fontAlgn="b"/>
                      <a:r>
                        <a:rPr lang="nl-BE" sz="1000" u="none" strike="noStrike" dirty="0" err="1">
                          <a:effectLst/>
                        </a:rPr>
                        <a:t>Belgian</a:t>
                      </a:r>
                      <a:r>
                        <a:rPr lang="nl-BE" sz="1000" u="none" strike="noStrike" dirty="0">
                          <a:effectLst/>
                        </a:rPr>
                        <a:t> </a:t>
                      </a:r>
                      <a:r>
                        <a:rPr lang="nl-BE" sz="1000" u="none" strike="noStrike" dirty="0" err="1">
                          <a:effectLst/>
                        </a:rPr>
                        <a:t>Cystic</a:t>
                      </a:r>
                      <a:r>
                        <a:rPr lang="nl-BE" sz="1000" u="none" strike="noStrike" dirty="0">
                          <a:effectLst/>
                        </a:rPr>
                        <a:t> Fibrosis </a:t>
                      </a:r>
                      <a:r>
                        <a:rPr lang="nl-BE" sz="1000" u="none" strike="noStrike" dirty="0" err="1">
                          <a:effectLst/>
                        </a:rPr>
                        <a:t>Registry</a:t>
                      </a:r>
                      <a:endParaRPr lang="nl-BE" sz="1000" b="0" i="0" u="none" strike="noStrike" dirty="0">
                        <a:solidFill>
                          <a:srgbClr val="000000"/>
                        </a:solidFill>
                        <a:effectLst/>
                        <a:latin typeface="Calibri" panose="020F0502020204030204" pitchFamily="34" charset="0"/>
                      </a:endParaRPr>
                    </a:p>
                  </a:txBody>
                  <a:tcPr marL="4843" marR="4843" marT="4843" marB="0" anchor="b"/>
                </a:tc>
                <a:tc>
                  <a:txBody>
                    <a:bodyPr/>
                    <a:lstStyle/>
                    <a:p>
                      <a:pPr algn="r" fontAlgn="b"/>
                      <a:r>
                        <a:rPr lang="nl-BE" sz="1050" b="1" u="none" strike="noStrike" dirty="0">
                          <a:effectLst/>
                        </a:rPr>
                        <a:t>27</a:t>
                      </a:r>
                      <a:endParaRPr lang="nl-BE" sz="1050" b="1" i="0" u="none" strike="noStrike" dirty="0">
                        <a:solidFill>
                          <a:srgbClr val="000000"/>
                        </a:solidFill>
                        <a:effectLst/>
                        <a:latin typeface="Calibri" panose="020F0502020204030204" pitchFamily="34" charset="0"/>
                      </a:endParaRPr>
                    </a:p>
                  </a:txBody>
                  <a:tcPr marL="4843" marR="4843" marT="4843" marB="0" anchor="b"/>
                </a:tc>
                <a:extLst>
                  <a:ext uri="{0D108BD9-81ED-4DB2-BD59-A6C34878D82A}">
                    <a16:rowId xmlns:a16="http://schemas.microsoft.com/office/drawing/2014/main" val="4263204780"/>
                  </a:ext>
                </a:extLst>
              </a:tr>
              <a:tr h="169876">
                <a:tc>
                  <a:txBody>
                    <a:bodyPr/>
                    <a:lstStyle/>
                    <a:p>
                      <a:pPr algn="l" fontAlgn="b"/>
                      <a:r>
                        <a:rPr lang="nl-BE" sz="1000" u="none" strike="noStrike" dirty="0" err="1">
                          <a:effectLst/>
                        </a:rPr>
                        <a:t>Belgian</a:t>
                      </a:r>
                      <a:r>
                        <a:rPr lang="nl-BE" sz="1000" u="none" strike="noStrike" dirty="0">
                          <a:effectLst/>
                        </a:rPr>
                        <a:t> HIV-AIDS Cohort </a:t>
                      </a:r>
                      <a:r>
                        <a:rPr lang="nl-BE" sz="1000" u="none" strike="noStrike" dirty="0" err="1">
                          <a:effectLst/>
                        </a:rPr>
                        <a:t>Study</a:t>
                      </a:r>
                      <a:endParaRPr lang="nl-BE" sz="1000" b="0" i="0" u="none" strike="noStrike" dirty="0">
                        <a:solidFill>
                          <a:srgbClr val="000000"/>
                        </a:solidFill>
                        <a:effectLst/>
                        <a:latin typeface="Calibri" panose="020F0502020204030204" pitchFamily="34" charset="0"/>
                      </a:endParaRPr>
                    </a:p>
                  </a:txBody>
                  <a:tcPr marL="4843" marR="4843" marT="4843" marB="0" anchor="b"/>
                </a:tc>
                <a:tc>
                  <a:txBody>
                    <a:bodyPr/>
                    <a:lstStyle/>
                    <a:p>
                      <a:pPr algn="r" fontAlgn="b"/>
                      <a:r>
                        <a:rPr lang="nl-BE" sz="1050" b="1" u="none" strike="noStrike" dirty="0">
                          <a:effectLst/>
                        </a:rPr>
                        <a:t>4</a:t>
                      </a:r>
                      <a:endParaRPr lang="nl-BE" sz="1050" b="1" i="0" u="none" strike="noStrike" dirty="0">
                        <a:solidFill>
                          <a:srgbClr val="000000"/>
                        </a:solidFill>
                        <a:effectLst/>
                        <a:latin typeface="Calibri" panose="020F0502020204030204" pitchFamily="34" charset="0"/>
                      </a:endParaRPr>
                    </a:p>
                  </a:txBody>
                  <a:tcPr marL="4843" marR="4843" marT="4843" marB="0" anchor="b"/>
                </a:tc>
                <a:extLst>
                  <a:ext uri="{0D108BD9-81ED-4DB2-BD59-A6C34878D82A}">
                    <a16:rowId xmlns:a16="http://schemas.microsoft.com/office/drawing/2014/main" val="2669307716"/>
                  </a:ext>
                </a:extLst>
              </a:tr>
              <a:tr h="169876">
                <a:tc>
                  <a:txBody>
                    <a:bodyPr/>
                    <a:lstStyle/>
                    <a:p>
                      <a:pPr algn="l" fontAlgn="b"/>
                      <a:r>
                        <a:rPr lang="en-US" sz="1000" u="none" strike="noStrike" dirty="0">
                          <a:effectLst/>
                        </a:rPr>
                        <a:t>Belgian Sexual Assault Care </a:t>
                      </a:r>
                      <a:r>
                        <a:rPr lang="en-US" sz="1000" u="none" strike="noStrike" dirty="0" err="1">
                          <a:effectLst/>
                        </a:rPr>
                        <a:t>Centres</a:t>
                      </a:r>
                      <a:r>
                        <a:rPr lang="en-US" sz="1000" u="none" strike="noStrike" dirty="0">
                          <a:effectLst/>
                        </a:rPr>
                        <a:t>: Monitoring and Evaluation</a:t>
                      </a:r>
                      <a:endParaRPr lang="en-US" sz="1000" b="0" i="0" u="none" strike="noStrike" dirty="0">
                        <a:solidFill>
                          <a:srgbClr val="000000"/>
                        </a:solidFill>
                        <a:effectLst/>
                        <a:latin typeface="Calibri" panose="020F0502020204030204" pitchFamily="34" charset="0"/>
                      </a:endParaRPr>
                    </a:p>
                  </a:txBody>
                  <a:tcPr marL="4843" marR="4843" marT="4843" marB="0" anchor="b"/>
                </a:tc>
                <a:tc>
                  <a:txBody>
                    <a:bodyPr/>
                    <a:lstStyle/>
                    <a:p>
                      <a:pPr algn="r" fontAlgn="b"/>
                      <a:r>
                        <a:rPr lang="nl-BE" sz="1050" b="1" u="none" strike="noStrike" dirty="0">
                          <a:effectLst/>
                        </a:rPr>
                        <a:t>3</a:t>
                      </a:r>
                      <a:endParaRPr lang="nl-BE" sz="1050" b="1" i="0" u="none" strike="noStrike" dirty="0">
                        <a:solidFill>
                          <a:srgbClr val="000000"/>
                        </a:solidFill>
                        <a:effectLst/>
                        <a:latin typeface="Calibri" panose="020F0502020204030204" pitchFamily="34" charset="0"/>
                      </a:endParaRPr>
                    </a:p>
                  </a:txBody>
                  <a:tcPr marL="4843" marR="4843" marT="4843" marB="0" anchor="b"/>
                </a:tc>
                <a:extLst>
                  <a:ext uri="{0D108BD9-81ED-4DB2-BD59-A6C34878D82A}">
                    <a16:rowId xmlns:a16="http://schemas.microsoft.com/office/drawing/2014/main" val="3841417963"/>
                  </a:ext>
                </a:extLst>
              </a:tr>
              <a:tr h="169876">
                <a:tc>
                  <a:txBody>
                    <a:bodyPr/>
                    <a:lstStyle/>
                    <a:p>
                      <a:pPr algn="l" fontAlgn="b"/>
                      <a:r>
                        <a:rPr lang="nl-BE" sz="1000" u="none" strike="noStrike" dirty="0" err="1">
                          <a:effectLst/>
                        </a:rPr>
                        <a:t>Congenital</a:t>
                      </a:r>
                      <a:r>
                        <a:rPr lang="nl-BE" sz="1000" u="none" strike="noStrike" dirty="0">
                          <a:effectLst/>
                        </a:rPr>
                        <a:t> </a:t>
                      </a:r>
                      <a:r>
                        <a:rPr lang="nl-BE" sz="1000" u="none" strike="noStrike" dirty="0" err="1">
                          <a:effectLst/>
                        </a:rPr>
                        <a:t>Infections</a:t>
                      </a:r>
                      <a:r>
                        <a:rPr lang="nl-BE" sz="1000" u="none" strike="noStrike" dirty="0">
                          <a:effectLst/>
                        </a:rPr>
                        <a:t> </a:t>
                      </a:r>
                      <a:r>
                        <a:rPr lang="nl-BE" sz="1000" u="none" strike="noStrike" dirty="0" err="1">
                          <a:effectLst/>
                        </a:rPr>
                        <a:t>Registry</a:t>
                      </a:r>
                      <a:endParaRPr lang="nl-BE" sz="1000" b="0" i="0" u="none" strike="noStrike" dirty="0">
                        <a:solidFill>
                          <a:srgbClr val="000000"/>
                        </a:solidFill>
                        <a:effectLst/>
                        <a:latin typeface="Calibri" panose="020F0502020204030204" pitchFamily="34" charset="0"/>
                      </a:endParaRPr>
                    </a:p>
                  </a:txBody>
                  <a:tcPr marL="4843" marR="4843" marT="4843" marB="0" anchor="b"/>
                </a:tc>
                <a:tc>
                  <a:txBody>
                    <a:bodyPr/>
                    <a:lstStyle/>
                    <a:p>
                      <a:pPr algn="r" fontAlgn="b"/>
                      <a:r>
                        <a:rPr lang="nl-BE" sz="1050" b="1" u="none" strike="noStrike" dirty="0">
                          <a:effectLst/>
                        </a:rPr>
                        <a:t>1</a:t>
                      </a:r>
                      <a:endParaRPr lang="nl-BE" sz="1050" b="1" i="0" u="none" strike="noStrike" dirty="0">
                        <a:solidFill>
                          <a:srgbClr val="000000"/>
                        </a:solidFill>
                        <a:effectLst/>
                        <a:latin typeface="Calibri" panose="020F0502020204030204" pitchFamily="34" charset="0"/>
                      </a:endParaRPr>
                    </a:p>
                  </a:txBody>
                  <a:tcPr marL="4843" marR="4843" marT="4843" marB="0" anchor="b"/>
                </a:tc>
                <a:extLst>
                  <a:ext uri="{0D108BD9-81ED-4DB2-BD59-A6C34878D82A}">
                    <a16:rowId xmlns:a16="http://schemas.microsoft.com/office/drawing/2014/main" val="3796426928"/>
                  </a:ext>
                </a:extLst>
              </a:tr>
              <a:tr h="169876">
                <a:tc>
                  <a:txBody>
                    <a:bodyPr/>
                    <a:lstStyle/>
                    <a:p>
                      <a:pPr algn="l" fontAlgn="b"/>
                      <a:r>
                        <a:rPr lang="nl-BE" sz="1000" u="none" strike="noStrike" dirty="0" err="1">
                          <a:effectLst/>
                        </a:rPr>
                        <a:t>Heart</a:t>
                      </a:r>
                      <a:r>
                        <a:rPr lang="nl-BE" sz="1000" u="none" strike="noStrike" dirty="0">
                          <a:effectLst/>
                        </a:rPr>
                        <a:t> </a:t>
                      </a:r>
                      <a:r>
                        <a:rPr lang="nl-BE" sz="1000" u="none" strike="noStrike" dirty="0" err="1">
                          <a:effectLst/>
                        </a:rPr>
                        <a:t>valves</a:t>
                      </a:r>
                      <a:endParaRPr lang="nl-BE" sz="1000" b="0" i="0" u="none" strike="noStrike" dirty="0">
                        <a:solidFill>
                          <a:srgbClr val="000000"/>
                        </a:solidFill>
                        <a:effectLst/>
                        <a:latin typeface="Calibri" panose="020F0502020204030204" pitchFamily="34" charset="0"/>
                      </a:endParaRPr>
                    </a:p>
                  </a:txBody>
                  <a:tcPr marL="4843" marR="4843" marT="4843" marB="0" anchor="b"/>
                </a:tc>
                <a:tc>
                  <a:txBody>
                    <a:bodyPr/>
                    <a:lstStyle/>
                    <a:p>
                      <a:pPr algn="r" fontAlgn="b"/>
                      <a:r>
                        <a:rPr lang="nl-BE" sz="1050" b="1" u="none" strike="noStrike" dirty="0">
                          <a:effectLst/>
                        </a:rPr>
                        <a:t>12</a:t>
                      </a:r>
                      <a:endParaRPr lang="nl-BE" sz="1050" b="1" i="0" u="none" strike="noStrike" dirty="0">
                        <a:solidFill>
                          <a:srgbClr val="000000"/>
                        </a:solidFill>
                        <a:effectLst/>
                        <a:latin typeface="Calibri" panose="020F0502020204030204" pitchFamily="34" charset="0"/>
                      </a:endParaRPr>
                    </a:p>
                  </a:txBody>
                  <a:tcPr marL="4843" marR="4843" marT="4843" marB="0" anchor="b"/>
                </a:tc>
                <a:extLst>
                  <a:ext uri="{0D108BD9-81ED-4DB2-BD59-A6C34878D82A}">
                    <a16:rowId xmlns:a16="http://schemas.microsoft.com/office/drawing/2014/main" val="3697569393"/>
                  </a:ext>
                </a:extLst>
              </a:tr>
              <a:tr h="169876">
                <a:tc>
                  <a:txBody>
                    <a:bodyPr/>
                    <a:lstStyle/>
                    <a:p>
                      <a:pPr algn="l" fontAlgn="b"/>
                      <a:r>
                        <a:rPr lang="en-US" sz="1000" u="none" strike="noStrike" dirty="0">
                          <a:effectLst/>
                        </a:rPr>
                        <a:t>Mandatory registration of spine surgery</a:t>
                      </a:r>
                      <a:endParaRPr lang="en-US" sz="1000" b="0" i="0" u="none" strike="noStrike" dirty="0">
                        <a:solidFill>
                          <a:srgbClr val="000000"/>
                        </a:solidFill>
                        <a:effectLst/>
                        <a:latin typeface="Calibri" panose="020F0502020204030204" pitchFamily="34" charset="0"/>
                      </a:endParaRPr>
                    </a:p>
                  </a:txBody>
                  <a:tcPr marL="4843" marR="4843" marT="4843" marB="0" anchor="b"/>
                </a:tc>
                <a:tc>
                  <a:txBody>
                    <a:bodyPr/>
                    <a:lstStyle/>
                    <a:p>
                      <a:pPr algn="r" fontAlgn="b"/>
                      <a:r>
                        <a:rPr lang="nl-BE" sz="1050" b="1" u="none" strike="noStrike" dirty="0">
                          <a:effectLst/>
                        </a:rPr>
                        <a:t>16</a:t>
                      </a:r>
                      <a:endParaRPr lang="nl-BE" sz="1050" b="1" i="0" u="none" strike="noStrike" dirty="0">
                        <a:solidFill>
                          <a:srgbClr val="000000"/>
                        </a:solidFill>
                        <a:effectLst/>
                        <a:latin typeface="Calibri" panose="020F0502020204030204" pitchFamily="34" charset="0"/>
                      </a:endParaRPr>
                    </a:p>
                  </a:txBody>
                  <a:tcPr marL="4843" marR="4843" marT="4843" marB="0" anchor="b"/>
                </a:tc>
                <a:extLst>
                  <a:ext uri="{0D108BD9-81ED-4DB2-BD59-A6C34878D82A}">
                    <a16:rowId xmlns:a16="http://schemas.microsoft.com/office/drawing/2014/main" val="1682097228"/>
                  </a:ext>
                </a:extLst>
              </a:tr>
              <a:tr h="169876">
                <a:tc>
                  <a:txBody>
                    <a:bodyPr/>
                    <a:lstStyle/>
                    <a:p>
                      <a:pPr algn="l" fontAlgn="b"/>
                      <a:r>
                        <a:rPr lang="nl-BE" sz="1000" u="none" strike="noStrike" dirty="0">
                          <a:effectLst/>
                        </a:rPr>
                        <a:t>National Hand </a:t>
                      </a:r>
                      <a:r>
                        <a:rPr lang="nl-BE" sz="1000" u="none" strike="noStrike" dirty="0" err="1">
                          <a:effectLst/>
                        </a:rPr>
                        <a:t>hygiene</a:t>
                      </a:r>
                      <a:r>
                        <a:rPr lang="nl-BE" sz="1000" u="none" strike="noStrike" dirty="0">
                          <a:effectLst/>
                        </a:rPr>
                        <a:t> Campagne</a:t>
                      </a:r>
                      <a:endParaRPr lang="nl-BE" sz="1000" b="0" i="0" u="none" strike="noStrike" dirty="0">
                        <a:solidFill>
                          <a:srgbClr val="000000"/>
                        </a:solidFill>
                        <a:effectLst/>
                        <a:latin typeface="Calibri" panose="020F0502020204030204" pitchFamily="34" charset="0"/>
                      </a:endParaRPr>
                    </a:p>
                  </a:txBody>
                  <a:tcPr marL="4843" marR="4843" marT="4843" marB="0" anchor="b"/>
                </a:tc>
                <a:tc>
                  <a:txBody>
                    <a:bodyPr/>
                    <a:lstStyle/>
                    <a:p>
                      <a:pPr algn="r" fontAlgn="b"/>
                      <a:r>
                        <a:rPr lang="nl-BE" sz="1050" b="1" u="none" strike="noStrike" dirty="0">
                          <a:effectLst/>
                        </a:rPr>
                        <a:t>6</a:t>
                      </a:r>
                      <a:endParaRPr lang="nl-BE" sz="1050" b="1" i="0" u="none" strike="noStrike" dirty="0">
                        <a:solidFill>
                          <a:srgbClr val="000000"/>
                        </a:solidFill>
                        <a:effectLst/>
                        <a:latin typeface="Calibri" panose="020F0502020204030204" pitchFamily="34" charset="0"/>
                      </a:endParaRPr>
                    </a:p>
                  </a:txBody>
                  <a:tcPr marL="4843" marR="4843" marT="4843" marB="0" anchor="b"/>
                </a:tc>
                <a:extLst>
                  <a:ext uri="{0D108BD9-81ED-4DB2-BD59-A6C34878D82A}">
                    <a16:rowId xmlns:a16="http://schemas.microsoft.com/office/drawing/2014/main" val="4019519434"/>
                  </a:ext>
                </a:extLst>
              </a:tr>
              <a:tr h="169876">
                <a:tc>
                  <a:txBody>
                    <a:bodyPr/>
                    <a:lstStyle/>
                    <a:p>
                      <a:pPr algn="l" fontAlgn="b"/>
                      <a:r>
                        <a:rPr lang="nl-BE" sz="1000" u="none" strike="noStrike" dirty="0">
                          <a:effectLst/>
                        </a:rPr>
                        <a:t>National Surveillance </a:t>
                      </a:r>
                      <a:r>
                        <a:rPr lang="nl-BE" sz="1000" u="none" strike="noStrike" dirty="0" err="1">
                          <a:effectLst/>
                        </a:rPr>
                        <a:t>Septicemia</a:t>
                      </a:r>
                      <a:r>
                        <a:rPr lang="nl-BE" sz="1000" u="none" strike="noStrike" dirty="0">
                          <a:effectLst/>
                        </a:rPr>
                        <a:t> in </a:t>
                      </a:r>
                      <a:r>
                        <a:rPr lang="nl-BE" sz="1000" u="none" strike="noStrike" dirty="0" err="1">
                          <a:effectLst/>
                        </a:rPr>
                        <a:t>Hospitals</a:t>
                      </a:r>
                      <a:endParaRPr lang="nl-BE" sz="1000" b="0" i="0" u="none" strike="noStrike" dirty="0">
                        <a:solidFill>
                          <a:srgbClr val="000000"/>
                        </a:solidFill>
                        <a:effectLst/>
                        <a:latin typeface="Calibri" panose="020F0502020204030204" pitchFamily="34" charset="0"/>
                      </a:endParaRPr>
                    </a:p>
                  </a:txBody>
                  <a:tcPr marL="4843" marR="4843" marT="4843" marB="0" anchor="b"/>
                </a:tc>
                <a:tc>
                  <a:txBody>
                    <a:bodyPr/>
                    <a:lstStyle/>
                    <a:p>
                      <a:pPr algn="r" fontAlgn="b"/>
                      <a:r>
                        <a:rPr lang="nl-BE" sz="1050" b="1" u="none" strike="noStrike" dirty="0">
                          <a:effectLst/>
                        </a:rPr>
                        <a:t>4</a:t>
                      </a:r>
                      <a:endParaRPr lang="nl-BE" sz="1050" b="1" i="0" u="none" strike="noStrike" dirty="0">
                        <a:solidFill>
                          <a:srgbClr val="000000"/>
                        </a:solidFill>
                        <a:effectLst/>
                        <a:latin typeface="Calibri" panose="020F0502020204030204" pitchFamily="34" charset="0"/>
                      </a:endParaRPr>
                    </a:p>
                  </a:txBody>
                  <a:tcPr marL="4843" marR="4843" marT="4843" marB="0" anchor="b"/>
                </a:tc>
                <a:extLst>
                  <a:ext uri="{0D108BD9-81ED-4DB2-BD59-A6C34878D82A}">
                    <a16:rowId xmlns:a16="http://schemas.microsoft.com/office/drawing/2014/main" val="3089953595"/>
                  </a:ext>
                </a:extLst>
              </a:tr>
              <a:tr h="169876">
                <a:tc>
                  <a:txBody>
                    <a:bodyPr/>
                    <a:lstStyle/>
                    <a:p>
                      <a:pPr algn="l" fontAlgn="b"/>
                      <a:r>
                        <a:rPr lang="en-US" sz="1000" u="none" strike="noStrike" dirty="0">
                          <a:effectLst/>
                        </a:rPr>
                        <a:t>Predictive tests for a therapeutic response</a:t>
                      </a:r>
                      <a:endParaRPr lang="en-US" sz="1000" b="0" i="0" u="none" strike="noStrike" dirty="0">
                        <a:solidFill>
                          <a:srgbClr val="000000"/>
                        </a:solidFill>
                        <a:effectLst/>
                        <a:latin typeface="Calibri" panose="020F0502020204030204" pitchFamily="34" charset="0"/>
                      </a:endParaRPr>
                    </a:p>
                  </a:txBody>
                  <a:tcPr marL="4843" marR="4843" marT="4843" marB="0" anchor="b"/>
                </a:tc>
                <a:tc>
                  <a:txBody>
                    <a:bodyPr/>
                    <a:lstStyle/>
                    <a:p>
                      <a:pPr algn="r" fontAlgn="b"/>
                      <a:r>
                        <a:rPr lang="nl-BE" sz="1050" b="1" u="none" strike="noStrike" dirty="0">
                          <a:effectLst/>
                        </a:rPr>
                        <a:t>5</a:t>
                      </a:r>
                      <a:endParaRPr lang="nl-BE" sz="1050" b="1" i="0" u="none" strike="noStrike" dirty="0">
                        <a:solidFill>
                          <a:srgbClr val="000000"/>
                        </a:solidFill>
                        <a:effectLst/>
                        <a:latin typeface="Calibri" panose="020F0502020204030204" pitchFamily="34" charset="0"/>
                      </a:endParaRPr>
                    </a:p>
                  </a:txBody>
                  <a:tcPr marL="4843" marR="4843" marT="4843" marB="0" anchor="b"/>
                </a:tc>
                <a:extLst>
                  <a:ext uri="{0D108BD9-81ED-4DB2-BD59-A6C34878D82A}">
                    <a16:rowId xmlns:a16="http://schemas.microsoft.com/office/drawing/2014/main" val="1762318575"/>
                  </a:ext>
                </a:extLst>
              </a:tr>
              <a:tr h="169876">
                <a:tc>
                  <a:txBody>
                    <a:bodyPr/>
                    <a:lstStyle/>
                    <a:p>
                      <a:pPr algn="l" fontAlgn="b"/>
                      <a:r>
                        <a:rPr lang="en-US" sz="1000" u="none" strike="noStrike" dirty="0">
                          <a:effectLst/>
                        </a:rPr>
                        <a:t>Publication and maintenance of a Service Level Agreement for the HD4DP2 web application of healthdata.be</a:t>
                      </a:r>
                      <a:endParaRPr lang="en-US" sz="1000" b="0" i="0" u="none" strike="noStrike" dirty="0">
                        <a:solidFill>
                          <a:srgbClr val="000000"/>
                        </a:solidFill>
                        <a:effectLst/>
                        <a:latin typeface="Calibri" panose="020F0502020204030204" pitchFamily="34" charset="0"/>
                      </a:endParaRPr>
                    </a:p>
                  </a:txBody>
                  <a:tcPr marL="4843" marR="4843" marT="4843" marB="0" anchor="b"/>
                </a:tc>
                <a:tc>
                  <a:txBody>
                    <a:bodyPr/>
                    <a:lstStyle/>
                    <a:p>
                      <a:pPr algn="r" fontAlgn="b"/>
                      <a:r>
                        <a:rPr lang="nl-BE" sz="1050" b="1" u="none" strike="noStrike" dirty="0">
                          <a:effectLst/>
                        </a:rPr>
                        <a:t>1</a:t>
                      </a:r>
                      <a:endParaRPr lang="nl-BE" sz="1050" b="1" i="0" u="none" strike="noStrike" dirty="0">
                        <a:solidFill>
                          <a:srgbClr val="000000"/>
                        </a:solidFill>
                        <a:effectLst/>
                        <a:latin typeface="Calibri" panose="020F0502020204030204" pitchFamily="34" charset="0"/>
                      </a:endParaRPr>
                    </a:p>
                  </a:txBody>
                  <a:tcPr marL="4843" marR="4843" marT="4843" marB="0" anchor="b"/>
                </a:tc>
                <a:extLst>
                  <a:ext uri="{0D108BD9-81ED-4DB2-BD59-A6C34878D82A}">
                    <a16:rowId xmlns:a16="http://schemas.microsoft.com/office/drawing/2014/main" val="2916476549"/>
                  </a:ext>
                </a:extLst>
              </a:tr>
              <a:tr h="169876">
                <a:tc>
                  <a:txBody>
                    <a:bodyPr/>
                    <a:lstStyle/>
                    <a:p>
                      <a:pPr algn="l" fontAlgn="b"/>
                      <a:r>
                        <a:rPr lang="en-US" sz="1000" u="none" strike="noStrike" dirty="0">
                          <a:effectLst/>
                        </a:rPr>
                        <a:t>Quality Electronic Registration of Medical acts, Implants and Devices: Coronary Angioplasty</a:t>
                      </a:r>
                      <a:endParaRPr lang="en-US" sz="1000" b="0" i="0" u="none" strike="noStrike" dirty="0">
                        <a:solidFill>
                          <a:srgbClr val="000000"/>
                        </a:solidFill>
                        <a:effectLst/>
                        <a:latin typeface="Calibri" panose="020F0502020204030204" pitchFamily="34" charset="0"/>
                      </a:endParaRPr>
                    </a:p>
                  </a:txBody>
                  <a:tcPr marL="4843" marR="4843" marT="4843" marB="0" anchor="b"/>
                </a:tc>
                <a:tc>
                  <a:txBody>
                    <a:bodyPr/>
                    <a:lstStyle/>
                    <a:p>
                      <a:pPr algn="r" fontAlgn="b"/>
                      <a:r>
                        <a:rPr lang="nl-BE" sz="1050" b="1" u="none" strike="noStrike" dirty="0">
                          <a:effectLst/>
                        </a:rPr>
                        <a:t>24</a:t>
                      </a:r>
                      <a:endParaRPr lang="nl-BE" sz="1050" b="1" i="0" u="none" strike="noStrike" dirty="0">
                        <a:solidFill>
                          <a:srgbClr val="000000"/>
                        </a:solidFill>
                        <a:effectLst/>
                        <a:latin typeface="Calibri" panose="020F0502020204030204" pitchFamily="34" charset="0"/>
                      </a:endParaRPr>
                    </a:p>
                  </a:txBody>
                  <a:tcPr marL="4843" marR="4843" marT="4843" marB="0" anchor="b"/>
                </a:tc>
                <a:extLst>
                  <a:ext uri="{0D108BD9-81ED-4DB2-BD59-A6C34878D82A}">
                    <a16:rowId xmlns:a16="http://schemas.microsoft.com/office/drawing/2014/main" val="3923580847"/>
                  </a:ext>
                </a:extLst>
              </a:tr>
              <a:tr h="169876">
                <a:tc>
                  <a:txBody>
                    <a:bodyPr/>
                    <a:lstStyle/>
                    <a:p>
                      <a:pPr algn="l" fontAlgn="b"/>
                      <a:r>
                        <a:rPr lang="en-US" sz="1000" u="none" strike="noStrike" dirty="0">
                          <a:effectLst/>
                        </a:rPr>
                        <a:t>Quality Electronic Registration of Medical acts, Implants and Devices: Orthopedic Prosthesis Identification Data v1</a:t>
                      </a:r>
                      <a:endParaRPr lang="en-US" sz="1000" b="0" i="0" u="none" strike="noStrike" dirty="0">
                        <a:solidFill>
                          <a:srgbClr val="000000"/>
                        </a:solidFill>
                        <a:effectLst/>
                        <a:latin typeface="Calibri" panose="020F0502020204030204" pitchFamily="34" charset="0"/>
                      </a:endParaRPr>
                    </a:p>
                  </a:txBody>
                  <a:tcPr marL="4843" marR="4843" marT="4843" marB="0" anchor="b"/>
                </a:tc>
                <a:tc>
                  <a:txBody>
                    <a:bodyPr/>
                    <a:lstStyle/>
                    <a:p>
                      <a:pPr algn="r" fontAlgn="b"/>
                      <a:r>
                        <a:rPr lang="nl-BE" sz="1050" b="1" u="none" strike="noStrike" dirty="0">
                          <a:effectLst/>
                        </a:rPr>
                        <a:t>6</a:t>
                      </a:r>
                      <a:endParaRPr lang="nl-BE" sz="1050" b="1" i="0" u="none" strike="noStrike" dirty="0">
                        <a:solidFill>
                          <a:srgbClr val="000000"/>
                        </a:solidFill>
                        <a:effectLst/>
                        <a:latin typeface="Calibri" panose="020F0502020204030204" pitchFamily="34" charset="0"/>
                      </a:endParaRPr>
                    </a:p>
                  </a:txBody>
                  <a:tcPr marL="4843" marR="4843" marT="4843" marB="0" anchor="b"/>
                </a:tc>
                <a:extLst>
                  <a:ext uri="{0D108BD9-81ED-4DB2-BD59-A6C34878D82A}">
                    <a16:rowId xmlns:a16="http://schemas.microsoft.com/office/drawing/2014/main" val="3916890950"/>
                  </a:ext>
                </a:extLst>
              </a:tr>
              <a:tr h="169876">
                <a:tc>
                  <a:txBody>
                    <a:bodyPr/>
                    <a:lstStyle/>
                    <a:p>
                      <a:pPr algn="l" fontAlgn="b"/>
                      <a:r>
                        <a:rPr lang="en-US" sz="1000" u="none" strike="noStrike" dirty="0">
                          <a:effectLst/>
                        </a:rPr>
                        <a:t>Quality Electronic Registration of Medical acts, Implants and Devices: Orthopedic Prosthesis Identification Data:  </a:t>
                      </a:r>
                      <a:r>
                        <a:rPr lang="en-US" sz="1000" u="none" strike="noStrike" dirty="0" err="1">
                          <a:effectLst/>
                        </a:rPr>
                        <a:t>MegaProthesis</a:t>
                      </a:r>
                      <a:endParaRPr lang="en-US" sz="1000" b="0" i="0" u="none" strike="noStrike" dirty="0">
                        <a:solidFill>
                          <a:srgbClr val="000000"/>
                        </a:solidFill>
                        <a:effectLst/>
                        <a:latin typeface="Calibri" panose="020F0502020204030204" pitchFamily="34" charset="0"/>
                      </a:endParaRPr>
                    </a:p>
                  </a:txBody>
                  <a:tcPr marL="4843" marR="4843" marT="4843" marB="0" anchor="b"/>
                </a:tc>
                <a:tc>
                  <a:txBody>
                    <a:bodyPr/>
                    <a:lstStyle/>
                    <a:p>
                      <a:pPr algn="r" fontAlgn="b"/>
                      <a:r>
                        <a:rPr lang="nl-BE" sz="1050" b="1" u="none" strike="noStrike" dirty="0">
                          <a:effectLst/>
                        </a:rPr>
                        <a:t>5</a:t>
                      </a:r>
                      <a:endParaRPr lang="nl-BE" sz="1050" b="1" i="0" u="none" strike="noStrike" dirty="0">
                        <a:solidFill>
                          <a:srgbClr val="000000"/>
                        </a:solidFill>
                        <a:effectLst/>
                        <a:latin typeface="Calibri" panose="020F0502020204030204" pitchFamily="34" charset="0"/>
                      </a:endParaRPr>
                    </a:p>
                  </a:txBody>
                  <a:tcPr marL="4843" marR="4843" marT="4843" marB="0" anchor="b"/>
                </a:tc>
                <a:extLst>
                  <a:ext uri="{0D108BD9-81ED-4DB2-BD59-A6C34878D82A}">
                    <a16:rowId xmlns:a16="http://schemas.microsoft.com/office/drawing/2014/main" val="1647690195"/>
                  </a:ext>
                </a:extLst>
              </a:tr>
              <a:tr h="169876">
                <a:tc>
                  <a:txBody>
                    <a:bodyPr/>
                    <a:lstStyle/>
                    <a:p>
                      <a:pPr algn="l" fontAlgn="b"/>
                      <a:r>
                        <a:rPr lang="en-US" sz="1000" u="none" strike="noStrike" dirty="0">
                          <a:effectLst/>
                        </a:rPr>
                        <a:t>Quality Electronic Registration of Medical acts, Implants and Devices: Orthopedic Prosthesis Identification Data: Hip</a:t>
                      </a:r>
                      <a:endParaRPr lang="en-US" sz="1000" b="0" i="0" u="none" strike="noStrike" dirty="0">
                        <a:solidFill>
                          <a:srgbClr val="000000"/>
                        </a:solidFill>
                        <a:effectLst/>
                        <a:latin typeface="Calibri" panose="020F0502020204030204" pitchFamily="34" charset="0"/>
                      </a:endParaRPr>
                    </a:p>
                  </a:txBody>
                  <a:tcPr marL="4843" marR="4843" marT="4843" marB="0" anchor="b"/>
                </a:tc>
                <a:tc>
                  <a:txBody>
                    <a:bodyPr/>
                    <a:lstStyle/>
                    <a:p>
                      <a:pPr algn="r" fontAlgn="b"/>
                      <a:r>
                        <a:rPr lang="nl-BE" sz="1050" b="1" u="none" strike="noStrike" dirty="0">
                          <a:effectLst/>
                        </a:rPr>
                        <a:t>14</a:t>
                      </a:r>
                      <a:endParaRPr lang="nl-BE" sz="1050" b="1" i="0" u="none" strike="noStrike" dirty="0">
                        <a:solidFill>
                          <a:srgbClr val="000000"/>
                        </a:solidFill>
                        <a:effectLst/>
                        <a:latin typeface="Calibri" panose="020F0502020204030204" pitchFamily="34" charset="0"/>
                      </a:endParaRPr>
                    </a:p>
                  </a:txBody>
                  <a:tcPr marL="4843" marR="4843" marT="4843" marB="0" anchor="b"/>
                </a:tc>
                <a:extLst>
                  <a:ext uri="{0D108BD9-81ED-4DB2-BD59-A6C34878D82A}">
                    <a16:rowId xmlns:a16="http://schemas.microsoft.com/office/drawing/2014/main" val="941057591"/>
                  </a:ext>
                </a:extLst>
              </a:tr>
              <a:tr h="169876">
                <a:tc>
                  <a:txBody>
                    <a:bodyPr/>
                    <a:lstStyle/>
                    <a:p>
                      <a:pPr algn="l" fontAlgn="b"/>
                      <a:r>
                        <a:rPr lang="en-US" sz="1000" u="none" strike="noStrike" dirty="0">
                          <a:effectLst/>
                        </a:rPr>
                        <a:t>Quality Electronic Registration of Medical acts, Implants and Devices: Orthopedic Prosthesis Identification Data: Knee</a:t>
                      </a:r>
                      <a:endParaRPr lang="en-US" sz="1000" b="0" i="0" u="none" strike="noStrike" dirty="0">
                        <a:solidFill>
                          <a:srgbClr val="000000"/>
                        </a:solidFill>
                        <a:effectLst/>
                        <a:latin typeface="Calibri" panose="020F0502020204030204" pitchFamily="34" charset="0"/>
                      </a:endParaRPr>
                    </a:p>
                  </a:txBody>
                  <a:tcPr marL="4843" marR="4843" marT="4843" marB="0" anchor="b"/>
                </a:tc>
                <a:tc>
                  <a:txBody>
                    <a:bodyPr/>
                    <a:lstStyle/>
                    <a:p>
                      <a:pPr algn="r" fontAlgn="b"/>
                      <a:r>
                        <a:rPr lang="nl-BE" sz="1050" b="1" u="none" strike="noStrike" dirty="0">
                          <a:effectLst/>
                        </a:rPr>
                        <a:t>15</a:t>
                      </a:r>
                      <a:endParaRPr lang="nl-BE" sz="1050" b="1" i="0" u="none" strike="noStrike" dirty="0">
                        <a:solidFill>
                          <a:srgbClr val="000000"/>
                        </a:solidFill>
                        <a:effectLst/>
                        <a:latin typeface="Calibri" panose="020F0502020204030204" pitchFamily="34" charset="0"/>
                      </a:endParaRPr>
                    </a:p>
                  </a:txBody>
                  <a:tcPr marL="4843" marR="4843" marT="4843" marB="0" anchor="b"/>
                </a:tc>
                <a:extLst>
                  <a:ext uri="{0D108BD9-81ED-4DB2-BD59-A6C34878D82A}">
                    <a16:rowId xmlns:a16="http://schemas.microsoft.com/office/drawing/2014/main" val="915302418"/>
                  </a:ext>
                </a:extLst>
              </a:tr>
              <a:tr h="169876">
                <a:tc>
                  <a:txBody>
                    <a:bodyPr/>
                    <a:lstStyle/>
                    <a:p>
                      <a:pPr algn="l" fontAlgn="b"/>
                      <a:r>
                        <a:rPr lang="en-US" sz="1000" u="none" strike="noStrike" dirty="0">
                          <a:effectLst/>
                        </a:rPr>
                        <a:t>Quality Electronic Registration of Medical acts, Implants and Devices: Pacemakers</a:t>
                      </a:r>
                      <a:endParaRPr lang="en-US" sz="1000" b="0" i="0" u="none" strike="noStrike" dirty="0">
                        <a:solidFill>
                          <a:srgbClr val="000000"/>
                        </a:solidFill>
                        <a:effectLst/>
                        <a:latin typeface="Calibri" panose="020F0502020204030204" pitchFamily="34" charset="0"/>
                      </a:endParaRPr>
                    </a:p>
                  </a:txBody>
                  <a:tcPr marL="4843" marR="4843" marT="4843" marB="0" anchor="b"/>
                </a:tc>
                <a:tc>
                  <a:txBody>
                    <a:bodyPr/>
                    <a:lstStyle/>
                    <a:p>
                      <a:pPr algn="r" fontAlgn="b"/>
                      <a:r>
                        <a:rPr lang="nl-BE" sz="1050" b="1" u="none" strike="noStrike" dirty="0">
                          <a:effectLst/>
                        </a:rPr>
                        <a:t>26</a:t>
                      </a:r>
                      <a:endParaRPr lang="nl-BE" sz="1050" b="1" i="0" u="none" strike="noStrike" dirty="0">
                        <a:solidFill>
                          <a:srgbClr val="000000"/>
                        </a:solidFill>
                        <a:effectLst/>
                        <a:latin typeface="Calibri" panose="020F0502020204030204" pitchFamily="34" charset="0"/>
                      </a:endParaRPr>
                    </a:p>
                  </a:txBody>
                  <a:tcPr marL="4843" marR="4843" marT="4843" marB="0" anchor="b"/>
                </a:tc>
                <a:extLst>
                  <a:ext uri="{0D108BD9-81ED-4DB2-BD59-A6C34878D82A}">
                    <a16:rowId xmlns:a16="http://schemas.microsoft.com/office/drawing/2014/main" val="1431042940"/>
                  </a:ext>
                </a:extLst>
              </a:tr>
              <a:tr h="169876">
                <a:tc>
                  <a:txBody>
                    <a:bodyPr/>
                    <a:lstStyle/>
                    <a:p>
                      <a:pPr algn="l" fontAlgn="b"/>
                      <a:r>
                        <a:rPr lang="en-US" sz="1000" u="none" strike="noStrike" dirty="0">
                          <a:effectLst/>
                        </a:rPr>
                        <a:t>Quality Electronic Registration of Medical acts, Implants and Devices: Pacemakers: </a:t>
                      </a:r>
                      <a:r>
                        <a:rPr lang="en-US" sz="1000" u="none" strike="noStrike" dirty="0" err="1">
                          <a:effectLst/>
                        </a:rPr>
                        <a:t>Micra</a:t>
                      </a:r>
                      <a:endParaRPr lang="en-US" sz="1000" b="0" i="0" u="none" strike="noStrike" dirty="0">
                        <a:solidFill>
                          <a:srgbClr val="000000"/>
                        </a:solidFill>
                        <a:effectLst/>
                        <a:latin typeface="Calibri" panose="020F0502020204030204" pitchFamily="34" charset="0"/>
                      </a:endParaRPr>
                    </a:p>
                  </a:txBody>
                  <a:tcPr marL="4843" marR="4843" marT="4843" marB="0" anchor="b"/>
                </a:tc>
                <a:tc>
                  <a:txBody>
                    <a:bodyPr/>
                    <a:lstStyle/>
                    <a:p>
                      <a:pPr algn="r" fontAlgn="b"/>
                      <a:r>
                        <a:rPr lang="nl-BE" sz="1050" b="1" u="none" strike="noStrike" dirty="0">
                          <a:effectLst/>
                        </a:rPr>
                        <a:t>1</a:t>
                      </a:r>
                      <a:endParaRPr lang="nl-BE" sz="1050" b="1" i="0" u="none" strike="noStrike" dirty="0">
                        <a:solidFill>
                          <a:srgbClr val="000000"/>
                        </a:solidFill>
                        <a:effectLst/>
                        <a:latin typeface="Calibri" panose="020F0502020204030204" pitchFamily="34" charset="0"/>
                      </a:endParaRPr>
                    </a:p>
                  </a:txBody>
                  <a:tcPr marL="4843" marR="4843" marT="4843" marB="0" anchor="b"/>
                </a:tc>
                <a:extLst>
                  <a:ext uri="{0D108BD9-81ED-4DB2-BD59-A6C34878D82A}">
                    <a16:rowId xmlns:a16="http://schemas.microsoft.com/office/drawing/2014/main" val="2000112932"/>
                  </a:ext>
                </a:extLst>
              </a:tr>
              <a:tr h="169876">
                <a:tc>
                  <a:txBody>
                    <a:bodyPr/>
                    <a:lstStyle/>
                    <a:p>
                      <a:pPr algn="l" fontAlgn="b"/>
                      <a:r>
                        <a:rPr lang="en-US" sz="1000" u="none" strike="noStrike" dirty="0">
                          <a:effectLst/>
                        </a:rPr>
                        <a:t>Registry Belgian Association for Cardio-Thoracic Surgery</a:t>
                      </a:r>
                      <a:endParaRPr lang="en-US" sz="1000" b="0" i="0" u="none" strike="noStrike" dirty="0">
                        <a:solidFill>
                          <a:srgbClr val="000000"/>
                        </a:solidFill>
                        <a:effectLst/>
                        <a:latin typeface="Calibri" panose="020F0502020204030204" pitchFamily="34" charset="0"/>
                      </a:endParaRPr>
                    </a:p>
                  </a:txBody>
                  <a:tcPr marL="4843" marR="4843" marT="4843" marB="0" anchor="b"/>
                </a:tc>
                <a:tc>
                  <a:txBody>
                    <a:bodyPr/>
                    <a:lstStyle/>
                    <a:p>
                      <a:pPr algn="r" fontAlgn="b"/>
                      <a:r>
                        <a:rPr lang="nl-BE" sz="1050" b="1" u="none" strike="noStrike" dirty="0">
                          <a:effectLst/>
                        </a:rPr>
                        <a:t>2</a:t>
                      </a:r>
                      <a:endParaRPr lang="nl-BE" sz="1050" b="1" i="0" u="none" strike="noStrike" dirty="0">
                        <a:solidFill>
                          <a:srgbClr val="000000"/>
                        </a:solidFill>
                        <a:effectLst/>
                        <a:latin typeface="Calibri" panose="020F0502020204030204" pitchFamily="34" charset="0"/>
                      </a:endParaRPr>
                    </a:p>
                  </a:txBody>
                  <a:tcPr marL="4843" marR="4843" marT="4843" marB="0" anchor="b"/>
                </a:tc>
                <a:extLst>
                  <a:ext uri="{0D108BD9-81ED-4DB2-BD59-A6C34878D82A}">
                    <a16:rowId xmlns:a16="http://schemas.microsoft.com/office/drawing/2014/main" val="425563833"/>
                  </a:ext>
                </a:extLst>
              </a:tr>
              <a:tr h="169876">
                <a:tc>
                  <a:txBody>
                    <a:bodyPr/>
                    <a:lstStyle/>
                    <a:p>
                      <a:pPr algn="l" fontAlgn="b"/>
                      <a:r>
                        <a:rPr lang="en-US" sz="1000" u="none" strike="noStrike" dirty="0">
                          <a:effectLst/>
                        </a:rPr>
                        <a:t>Registry Next-Generation-Sequencing tests for oncology</a:t>
                      </a:r>
                      <a:endParaRPr lang="en-US" sz="1000" b="0" i="0" u="none" strike="noStrike" dirty="0">
                        <a:solidFill>
                          <a:srgbClr val="000000"/>
                        </a:solidFill>
                        <a:effectLst/>
                        <a:latin typeface="Calibri" panose="020F0502020204030204" pitchFamily="34" charset="0"/>
                      </a:endParaRPr>
                    </a:p>
                  </a:txBody>
                  <a:tcPr marL="4843" marR="4843" marT="4843" marB="0" anchor="b"/>
                </a:tc>
                <a:tc>
                  <a:txBody>
                    <a:bodyPr/>
                    <a:lstStyle/>
                    <a:p>
                      <a:pPr algn="r" fontAlgn="b"/>
                      <a:r>
                        <a:rPr lang="nl-BE" sz="1050" b="1" u="none" strike="noStrike" dirty="0">
                          <a:effectLst/>
                        </a:rPr>
                        <a:t>1</a:t>
                      </a:r>
                      <a:endParaRPr lang="nl-BE" sz="1050" b="1" i="0" u="none" strike="noStrike" dirty="0">
                        <a:solidFill>
                          <a:srgbClr val="000000"/>
                        </a:solidFill>
                        <a:effectLst/>
                        <a:latin typeface="Calibri" panose="020F0502020204030204" pitchFamily="34" charset="0"/>
                      </a:endParaRPr>
                    </a:p>
                  </a:txBody>
                  <a:tcPr marL="4843" marR="4843" marT="4843" marB="0" anchor="b"/>
                </a:tc>
                <a:extLst>
                  <a:ext uri="{0D108BD9-81ED-4DB2-BD59-A6C34878D82A}">
                    <a16:rowId xmlns:a16="http://schemas.microsoft.com/office/drawing/2014/main" val="1892586085"/>
                  </a:ext>
                </a:extLst>
              </a:tr>
              <a:tr h="169876">
                <a:tc>
                  <a:txBody>
                    <a:bodyPr/>
                    <a:lstStyle/>
                    <a:p>
                      <a:pPr algn="l" fontAlgn="b"/>
                      <a:r>
                        <a:rPr lang="en-US" sz="1000" u="none" strike="noStrike" dirty="0">
                          <a:effectLst/>
                        </a:rPr>
                        <a:t>Reimbursement of implantable meshes for the repair of prolapse, for vaginal placement</a:t>
                      </a:r>
                      <a:endParaRPr lang="en-US" sz="1000" b="0" i="0" u="none" strike="noStrike" dirty="0">
                        <a:solidFill>
                          <a:srgbClr val="000000"/>
                        </a:solidFill>
                        <a:effectLst/>
                        <a:latin typeface="Calibri" panose="020F0502020204030204" pitchFamily="34" charset="0"/>
                      </a:endParaRPr>
                    </a:p>
                  </a:txBody>
                  <a:tcPr marL="4843" marR="4843" marT="4843" marB="0" anchor="b"/>
                </a:tc>
                <a:tc>
                  <a:txBody>
                    <a:bodyPr/>
                    <a:lstStyle/>
                    <a:p>
                      <a:pPr algn="r" fontAlgn="b"/>
                      <a:r>
                        <a:rPr lang="nl-BE" sz="1050" b="1" u="none" strike="noStrike" dirty="0">
                          <a:effectLst/>
                        </a:rPr>
                        <a:t>1</a:t>
                      </a:r>
                      <a:endParaRPr lang="nl-BE" sz="1050" b="1" i="0" u="none" strike="noStrike" dirty="0">
                        <a:solidFill>
                          <a:srgbClr val="000000"/>
                        </a:solidFill>
                        <a:effectLst/>
                        <a:latin typeface="Calibri" panose="020F0502020204030204" pitchFamily="34" charset="0"/>
                      </a:endParaRPr>
                    </a:p>
                  </a:txBody>
                  <a:tcPr marL="4843" marR="4843" marT="4843" marB="0" anchor="b"/>
                </a:tc>
                <a:extLst>
                  <a:ext uri="{0D108BD9-81ED-4DB2-BD59-A6C34878D82A}">
                    <a16:rowId xmlns:a16="http://schemas.microsoft.com/office/drawing/2014/main" val="2267832130"/>
                  </a:ext>
                </a:extLst>
              </a:tr>
              <a:tr h="169876">
                <a:tc>
                  <a:txBody>
                    <a:bodyPr/>
                    <a:lstStyle/>
                    <a:p>
                      <a:pPr algn="l" fontAlgn="b"/>
                      <a:r>
                        <a:rPr lang="nl-BE" sz="1000" b="1" u="none" strike="noStrike" dirty="0">
                          <a:effectLst/>
                        </a:rPr>
                        <a:t>Total</a:t>
                      </a:r>
                      <a:endParaRPr lang="nl-BE" sz="1000" b="1" i="0" u="none" strike="noStrike" dirty="0">
                        <a:solidFill>
                          <a:srgbClr val="000000"/>
                        </a:solidFill>
                        <a:effectLst/>
                        <a:latin typeface="Calibri" panose="020F0502020204030204" pitchFamily="34" charset="0"/>
                      </a:endParaRPr>
                    </a:p>
                  </a:txBody>
                  <a:tcPr marL="4843" marR="4843" marT="4843" marB="0" anchor="b"/>
                </a:tc>
                <a:tc>
                  <a:txBody>
                    <a:bodyPr/>
                    <a:lstStyle/>
                    <a:p>
                      <a:pPr algn="r" fontAlgn="b"/>
                      <a:r>
                        <a:rPr lang="nl-BE" sz="1050" b="1" u="none" strike="noStrike" dirty="0">
                          <a:effectLst/>
                        </a:rPr>
                        <a:t>220</a:t>
                      </a:r>
                      <a:endParaRPr lang="nl-BE" sz="1050" b="1" i="0" u="none" strike="noStrike" dirty="0">
                        <a:solidFill>
                          <a:srgbClr val="000000"/>
                        </a:solidFill>
                        <a:effectLst/>
                        <a:latin typeface="Calibri" panose="020F0502020204030204" pitchFamily="34" charset="0"/>
                      </a:endParaRPr>
                    </a:p>
                  </a:txBody>
                  <a:tcPr marL="4843" marR="4843" marT="4843" marB="0" anchor="b"/>
                </a:tc>
                <a:extLst>
                  <a:ext uri="{0D108BD9-81ED-4DB2-BD59-A6C34878D82A}">
                    <a16:rowId xmlns:a16="http://schemas.microsoft.com/office/drawing/2014/main" val="3572930125"/>
                  </a:ext>
                </a:extLst>
              </a:tr>
            </a:tbl>
          </a:graphicData>
        </a:graphic>
      </p:graphicFrame>
    </p:spTree>
    <p:extLst>
      <p:ext uri="{BB962C8B-B14F-4D97-AF65-F5344CB8AC3E}">
        <p14:creationId xmlns:p14="http://schemas.microsoft.com/office/powerpoint/2010/main" val="8104013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nSpc>
                <a:spcPct val="200000"/>
              </a:lnSpc>
              <a:spcBef>
                <a:spcPct val="20000"/>
              </a:spcBef>
              <a:buClr>
                <a:srgbClr val="B2D235"/>
              </a:buClr>
              <a:defRPr/>
            </a:pPr>
            <a:r>
              <a:rPr lang="fr-BE" dirty="0"/>
              <a:t>Incidents per Project – TOP 3</a:t>
            </a:r>
            <a:endParaRPr kumimoji="0" lang="en-BE" sz="2800" b="1" i="0" u="none" strike="noStrike" kern="1200" cap="none" spc="100" normalizeH="0" baseline="0" noProof="0" dirty="0">
              <a:ln>
                <a:noFill/>
              </a:ln>
              <a:solidFill>
                <a:prstClr val="white"/>
              </a:solidFill>
              <a:effectLst/>
              <a:uLnTx/>
              <a:uFillTx/>
              <a:latin typeface="Arial"/>
              <a:ea typeface="+mn-ea"/>
              <a:cs typeface="Arial"/>
            </a:endParaRPr>
          </a:p>
        </p:txBody>
      </p:sp>
      <p:sp>
        <p:nvSpPr>
          <p:cNvPr id="6" name="Rechthoek 5">
            <a:extLst>
              <a:ext uri="{FF2B5EF4-FFF2-40B4-BE49-F238E27FC236}">
                <a16:creationId xmlns:a16="http://schemas.microsoft.com/office/drawing/2014/main" id="{8255C0E1-BDC8-D6A0-427B-64298B971342}"/>
              </a:ext>
            </a:extLst>
          </p:cNvPr>
          <p:cNvSpPr/>
          <p:nvPr/>
        </p:nvSpPr>
        <p:spPr>
          <a:xfrm>
            <a:off x="3955551" y="3429000"/>
            <a:ext cx="1910993" cy="739740"/>
          </a:xfrm>
          <a:prstGeom prst="rect">
            <a:avLst/>
          </a:prstGeom>
          <a:noFill/>
          <a:ln w="12700" cap="flat">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dirty="0">
                <a:ln>
                  <a:noFill/>
                </a:ln>
                <a:solidFill>
                  <a:schemeClr val="accent1"/>
                </a:solidFill>
              </a:rPr>
              <a:t>Pacemaker</a:t>
            </a:r>
          </a:p>
        </p:txBody>
      </p:sp>
      <p:sp>
        <p:nvSpPr>
          <p:cNvPr id="7" name="Rechthoek 6">
            <a:extLst>
              <a:ext uri="{FF2B5EF4-FFF2-40B4-BE49-F238E27FC236}">
                <a16:creationId xmlns:a16="http://schemas.microsoft.com/office/drawing/2014/main" id="{AB087E57-BE13-2A16-066B-113837CE6A2B}"/>
              </a:ext>
            </a:extLst>
          </p:cNvPr>
          <p:cNvSpPr/>
          <p:nvPr/>
        </p:nvSpPr>
        <p:spPr>
          <a:xfrm>
            <a:off x="4911047" y="2689260"/>
            <a:ext cx="1910993" cy="739740"/>
          </a:xfrm>
          <a:prstGeom prst="rect">
            <a:avLst/>
          </a:prstGeom>
          <a:noFill/>
          <a:ln w="12700" cap="flat">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dirty="0">
                <a:ln>
                  <a:noFill/>
                </a:ln>
                <a:solidFill>
                  <a:schemeClr val="accent1"/>
                </a:solidFill>
              </a:rPr>
              <a:t>BCFR</a:t>
            </a:r>
          </a:p>
        </p:txBody>
      </p:sp>
      <p:sp>
        <p:nvSpPr>
          <p:cNvPr id="8" name="Rechthoek 7">
            <a:extLst>
              <a:ext uri="{FF2B5EF4-FFF2-40B4-BE49-F238E27FC236}">
                <a16:creationId xmlns:a16="http://schemas.microsoft.com/office/drawing/2014/main" id="{CC71766D-00AF-2288-A599-64220AAE3826}"/>
              </a:ext>
            </a:extLst>
          </p:cNvPr>
          <p:cNvSpPr/>
          <p:nvPr/>
        </p:nvSpPr>
        <p:spPr>
          <a:xfrm>
            <a:off x="5852845" y="3429000"/>
            <a:ext cx="1910993" cy="739740"/>
          </a:xfrm>
          <a:prstGeom prst="rect">
            <a:avLst/>
          </a:prstGeom>
          <a:noFill/>
          <a:ln w="12700" cap="flat">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dirty="0">
                <a:solidFill>
                  <a:schemeClr val="accent1"/>
                </a:solidFill>
              </a:rPr>
              <a:t>Angio</a:t>
            </a:r>
            <a:endParaRPr lang="en-GB" sz="2400" dirty="0">
              <a:ln>
                <a:noFill/>
              </a:ln>
              <a:solidFill>
                <a:schemeClr val="accent1"/>
              </a:solidFill>
            </a:endParaRPr>
          </a:p>
        </p:txBody>
      </p:sp>
    </p:spTree>
    <p:extLst>
      <p:ext uri="{BB962C8B-B14F-4D97-AF65-F5344CB8AC3E}">
        <p14:creationId xmlns:p14="http://schemas.microsoft.com/office/powerpoint/2010/main" val="2650823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E4FC34-1BDB-0D3B-6809-318A9386D0B5}"/>
              </a:ext>
            </a:extLst>
          </p:cNvPr>
          <p:cNvSpPr>
            <a:spLocks noGrp="1"/>
          </p:cNvSpPr>
          <p:nvPr>
            <p:ph type="title"/>
          </p:nvPr>
        </p:nvSpPr>
        <p:spPr/>
        <p:txBody>
          <a:bodyPr/>
          <a:lstStyle/>
          <a:p>
            <a:r>
              <a:rPr lang="en-GB" dirty="0"/>
              <a:t>Deep dive BCFR </a:t>
            </a:r>
            <a:r>
              <a:rPr lang="en-GB" sz="2000" dirty="0"/>
              <a:t>(only development tickets)</a:t>
            </a:r>
            <a:endParaRPr lang="en-GB" dirty="0"/>
          </a:p>
        </p:txBody>
      </p:sp>
      <p:graphicFrame>
        <p:nvGraphicFramePr>
          <p:cNvPr id="6" name="Tijdelijke aanduiding voor inhoud 5">
            <a:extLst>
              <a:ext uri="{FF2B5EF4-FFF2-40B4-BE49-F238E27FC236}">
                <a16:creationId xmlns:a16="http://schemas.microsoft.com/office/drawing/2014/main" id="{FD31A63F-E256-1829-A1F2-AF419EB693CE}"/>
              </a:ext>
            </a:extLst>
          </p:cNvPr>
          <p:cNvGraphicFramePr>
            <a:graphicFrameLocks noGrp="1"/>
          </p:cNvGraphicFramePr>
          <p:nvPr>
            <p:ph idx="1"/>
            <p:extLst>
              <p:ext uri="{D42A27DB-BD31-4B8C-83A1-F6EECF244321}">
                <p14:modId xmlns:p14="http://schemas.microsoft.com/office/powerpoint/2010/main" val="3225208054"/>
              </p:ext>
            </p:extLst>
          </p:nvPr>
        </p:nvGraphicFramePr>
        <p:xfrm>
          <a:off x="344245" y="1689100"/>
          <a:ext cx="11466755" cy="38544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47236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46A9E28-214A-47AB-ABE9-626669EF1A23}"/>
              </a:ext>
            </a:extLst>
          </p:cNvPr>
          <p:cNvSpPr>
            <a:spLocks noGrp="1"/>
          </p:cNvSpPr>
          <p:nvPr>
            <p:ph type="ctrTitle"/>
          </p:nvPr>
        </p:nvSpPr>
        <p:spPr>
          <a:xfrm>
            <a:off x="1851213" y="2254801"/>
            <a:ext cx="8477955" cy="965399"/>
          </a:xfrm>
        </p:spPr>
        <p:txBody>
          <a:bodyPr/>
          <a:lstStyle/>
          <a:p>
            <a:r>
              <a:rPr lang="fr-BE" dirty="0">
                <a:effectLst>
                  <a:outerShdw blurRad="38100" dist="38100" dir="2700000" algn="tl">
                    <a:srgbClr val="000000">
                      <a:alpha val="43137"/>
                    </a:srgbClr>
                  </a:outerShdw>
                </a:effectLst>
              </a:rPr>
              <a:t>Updates &amp; communications</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068926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nSpc>
                <a:spcPct val="200000"/>
              </a:lnSpc>
              <a:spcBef>
                <a:spcPct val="20000"/>
              </a:spcBef>
              <a:buClr>
                <a:srgbClr val="B2D235"/>
              </a:buClr>
              <a:defRPr/>
            </a:pPr>
            <a:r>
              <a:rPr kumimoji="0" lang="nl-BE" sz="2800" b="1" i="0" u="none" strike="noStrike" kern="1200" cap="none" spc="100" normalizeH="0" baseline="0" noProof="0" dirty="0">
                <a:ln>
                  <a:noFill/>
                </a:ln>
                <a:solidFill>
                  <a:prstClr val="white"/>
                </a:solidFill>
                <a:effectLst/>
                <a:uLnTx/>
                <a:uFillTx/>
                <a:latin typeface="Arial"/>
                <a:ea typeface="+mn-ea"/>
                <a:cs typeface="Arial"/>
              </a:rPr>
              <a:t>Updates &amp; Communications</a:t>
            </a:r>
            <a:endParaRPr kumimoji="0" lang="en-BE" sz="2800" b="1" i="0" u="none" strike="noStrike" kern="1200" cap="none" spc="100" normalizeH="0" baseline="0" noProof="0" dirty="0">
              <a:ln>
                <a:noFill/>
              </a:ln>
              <a:solidFill>
                <a:prstClr val="white"/>
              </a:solidFill>
              <a:effectLst/>
              <a:uLnTx/>
              <a:uFillTx/>
              <a:latin typeface="Arial"/>
              <a:ea typeface="+mn-ea"/>
              <a:cs typeface="Arial"/>
            </a:endParaRPr>
          </a:p>
        </p:txBody>
      </p:sp>
      <p:graphicFrame>
        <p:nvGraphicFramePr>
          <p:cNvPr id="7" name="Content Placeholder 8">
            <a:extLst>
              <a:ext uri="{FF2B5EF4-FFF2-40B4-BE49-F238E27FC236}">
                <a16:creationId xmlns:a16="http://schemas.microsoft.com/office/drawing/2014/main" id="{B8FF74CC-2671-4F95-8111-C8B22AA13B54}"/>
              </a:ext>
            </a:extLst>
          </p:cNvPr>
          <p:cNvGraphicFramePr>
            <a:graphicFrameLocks/>
          </p:cNvGraphicFramePr>
          <p:nvPr>
            <p:extLst>
              <p:ext uri="{D42A27DB-BD31-4B8C-83A1-F6EECF244321}">
                <p14:modId xmlns:p14="http://schemas.microsoft.com/office/powerpoint/2010/main" val="4163507309"/>
              </p:ext>
            </p:extLst>
          </p:nvPr>
        </p:nvGraphicFramePr>
        <p:xfrm>
          <a:off x="348343" y="1522750"/>
          <a:ext cx="11462656" cy="4330244"/>
        </p:xfrm>
        <a:graphic>
          <a:graphicData uri="http://schemas.openxmlformats.org/drawingml/2006/table">
            <a:tbl>
              <a:tblPr firstRow="1" bandRow="1">
                <a:tableStyleId>{5C22544A-7EE6-4342-B048-85BDC9FD1C3A}</a:tableStyleId>
              </a:tblPr>
              <a:tblGrid>
                <a:gridCol w="2413189">
                  <a:extLst>
                    <a:ext uri="{9D8B030D-6E8A-4147-A177-3AD203B41FA5}">
                      <a16:colId xmlns:a16="http://schemas.microsoft.com/office/drawing/2014/main" val="1025559344"/>
                    </a:ext>
                  </a:extLst>
                </a:gridCol>
                <a:gridCol w="9049467">
                  <a:extLst>
                    <a:ext uri="{9D8B030D-6E8A-4147-A177-3AD203B41FA5}">
                      <a16:colId xmlns:a16="http://schemas.microsoft.com/office/drawing/2014/main" val="2714932952"/>
                    </a:ext>
                  </a:extLst>
                </a:gridCol>
              </a:tblGrid>
              <a:tr h="342202">
                <a:tc>
                  <a:txBody>
                    <a:bodyPr/>
                    <a:lstStyle/>
                    <a:p>
                      <a:endParaRPr lang="fr-BE" dirty="0"/>
                    </a:p>
                  </a:txBody>
                  <a:tcPr/>
                </a:tc>
                <a:tc>
                  <a:txBody>
                    <a:bodyPr/>
                    <a:lstStyle/>
                    <a:p>
                      <a:endParaRPr lang="fr-BE" dirty="0"/>
                    </a:p>
                  </a:txBody>
                  <a:tcPr/>
                </a:tc>
                <a:extLst>
                  <a:ext uri="{0D108BD9-81ED-4DB2-BD59-A6C34878D82A}">
                    <a16:rowId xmlns:a16="http://schemas.microsoft.com/office/drawing/2014/main" val="400855173"/>
                  </a:ext>
                </a:extLst>
              </a:tr>
              <a:tr h="1281786">
                <a:tc>
                  <a:txBody>
                    <a:bodyPr/>
                    <a:lstStyle/>
                    <a:p>
                      <a:pPr algn="l" fontAlgn="t"/>
                      <a:r>
                        <a:rPr lang="fr-BE" sz="1400" b="0" i="0" u="none" strike="noStrike" dirty="0" err="1">
                          <a:solidFill>
                            <a:schemeClr val="tx1">
                              <a:lumMod val="50000"/>
                            </a:schemeClr>
                          </a:solidFill>
                          <a:effectLst/>
                          <a:latin typeface="Calibri" panose="020F0502020204030204" pitchFamily="34" charset="0"/>
                        </a:rPr>
                        <a:t>Prioritization</a:t>
                      </a:r>
                      <a:endParaRPr lang="fr-BE" sz="1400" b="0" i="0" u="none" strike="noStrike" dirty="0">
                        <a:solidFill>
                          <a:schemeClr val="tx1">
                            <a:lumMod val="50000"/>
                          </a:schemeClr>
                        </a:solidFill>
                        <a:effectLst/>
                        <a:latin typeface="Calibri" panose="020F0502020204030204" pitchFamily="34" charset="0"/>
                      </a:endParaRPr>
                    </a:p>
                  </a:txBody>
                  <a:tcPr>
                    <a:solidFill>
                      <a:schemeClr val="accent1">
                        <a:lumMod val="20000"/>
                        <a:lumOff val="80000"/>
                      </a:schemeClr>
                    </a:solidFill>
                  </a:tcPr>
                </a:tc>
                <a:tc>
                  <a:txBody>
                    <a:bodyPr/>
                    <a:lstStyle/>
                    <a:p>
                      <a:pPr algn="l" fontAlgn="t"/>
                      <a:r>
                        <a:rPr lang="en-US" sz="1400" b="0" i="0" u="none" strike="noStrike" dirty="0">
                          <a:solidFill>
                            <a:schemeClr val="tx1">
                              <a:lumMod val="50000"/>
                            </a:schemeClr>
                          </a:solidFill>
                          <a:effectLst/>
                          <a:latin typeface="Calibri" panose="020F0502020204030204" pitchFamily="34" charset="0"/>
                        </a:rPr>
                        <a:t>Current priority focus of our development and operational teams are:</a:t>
                      </a:r>
                    </a:p>
                    <a:p>
                      <a:pPr algn="l" fontAlgn="t"/>
                      <a:r>
                        <a:rPr lang="en-US" sz="1400" b="0" i="0" u="none" strike="noStrike" dirty="0">
                          <a:solidFill>
                            <a:schemeClr val="tx1">
                              <a:lumMod val="50000"/>
                            </a:schemeClr>
                          </a:solidFill>
                          <a:effectLst/>
                          <a:latin typeface="Calibri" panose="020F0502020204030204" pitchFamily="34" charset="0"/>
                        </a:rPr>
                        <a:t>- BCFR</a:t>
                      </a:r>
                    </a:p>
                    <a:p>
                      <a:pPr algn="l" fontAlgn="t"/>
                      <a:r>
                        <a:rPr lang="en-US" sz="1400" b="0" i="0" u="none" strike="noStrike" dirty="0">
                          <a:solidFill>
                            <a:schemeClr val="tx1">
                              <a:lumMod val="50000"/>
                            </a:schemeClr>
                          </a:solidFill>
                          <a:effectLst/>
                          <a:latin typeface="Calibri" panose="020F0502020204030204" pitchFamily="34" charset="0"/>
                        </a:rPr>
                        <a:t>- HIV (arch1)</a:t>
                      </a:r>
                    </a:p>
                    <a:p>
                      <a:pPr algn="l" fontAlgn="t"/>
                      <a:r>
                        <a:rPr lang="en-US" sz="1400" b="0" i="0" u="none" strike="noStrike" dirty="0">
                          <a:solidFill>
                            <a:schemeClr val="tx1">
                              <a:lumMod val="50000"/>
                            </a:schemeClr>
                          </a:solidFill>
                          <a:effectLst/>
                          <a:latin typeface="Calibri" panose="020F0502020204030204" pitchFamily="34" charset="0"/>
                        </a:rPr>
                        <a:t>- EAM 3.0</a:t>
                      </a:r>
                    </a:p>
                    <a:p>
                      <a:pPr algn="l" fontAlgn="t"/>
                      <a:r>
                        <a:rPr lang="en-US" sz="1400" b="0" i="0" u="none" strike="noStrike" dirty="0">
                          <a:solidFill>
                            <a:schemeClr val="tx1">
                              <a:lumMod val="50000"/>
                            </a:schemeClr>
                          </a:solidFill>
                          <a:effectLst/>
                          <a:latin typeface="Calibri" panose="020F0502020204030204" pitchFamily="34" charset="0"/>
                        </a:rPr>
                        <a:t>- Arch 2.5</a:t>
                      </a:r>
                    </a:p>
                    <a:p>
                      <a:pPr algn="l" fontAlgn="t"/>
                      <a:r>
                        <a:rPr lang="en-US" sz="1400" b="0" i="0" u="none" strike="noStrike" dirty="0">
                          <a:solidFill>
                            <a:schemeClr val="tx1">
                              <a:lumMod val="50000"/>
                            </a:schemeClr>
                          </a:solidFill>
                          <a:effectLst/>
                          <a:latin typeface="Calibri" panose="020F0502020204030204" pitchFamily="34" charset="0"/>
                        </a:rPr>
                        <a:t>- </a:t>
                      </a:r>
                      <a:r>
                        <a:rPr lang="en-US" sz="1400" b="0" i="0" u="none" strike="noStrike" dirty="0" err="1">
                          <a:solidFill>
                            <a:schemeClr val="tx1">
                              <a:lumMod val="50000"/>
                            </a:schemeClr>
                          </a:solidFill>
                          <a:effectLst/>
                          <a:latin typeface="Calibri" panose="020F0502020204030204" pitchFamily="34" charset="0"/>
                        </a:rPr>
                        <a:t>MyCareNet</a:t>
                      </a:r>
                      <a:r>
                        <a:rPr lang="en-US" sz="1400" b="0" i="0" u="none" strike="noStrike" dirty="0">
                          <a:solidFill>
                            <a:schemeClr val="tx1">
                              <a:lumMod val="50000"/>
                            </a:schemeClr>
                          </a:solidFill>
                          <a:effectLst/>
                          <a:latin typeface="Calibri" panose="020F0502020204030204" pitchFamily="34" charset="0"/>
                        </a:rPr>
                        <a:t> flow</a:t>
                      </a:r>
                    </a:p>
                  </a:txBody>
                  <a:tcPr>
                    <a:solidFill>
                      <a:schemeClr val="accent1">
                        <a:lumMod val="20000"/>
                        <a:lumOff val="80000"/>
                      </a:schemeClr>
                    </a:solidFill>
                  </a:tcPr>
                </a:tc>
                <a:extLst>
                  <a:ext uri="{0D108BD9-81ED-4DB2-BD59-A6C34878D82A}">
                    <a16:rowId xmlns:a16="http://schemas.microsoft.com/office/drawing/2014/main" val="1358531424"/>
                  </a:ext>
                </a:extLst>
              </a:tr>
              <a:tr h="1680564">
                <a:tc>
                  <a:txBody>
                    <a:bodyPr/>
                    <a:lstStyle/>
                    <a:p>
                      <a:pPr algn="l" fontAlgn="t"/>
                      <a:r>
                        <a:rPr lang="fr-BE" sz="1400" b="0" i="0" u="none" strike="noStrike" dirty="0">
                          <a:solidFill>
                            <a:schemeClr val="tx1">
                              <a:lumMod val="50000"/>
                            </a:schemeClr>
                          </a:solidFill>
                          <a:effectLst/>
                          <a:latin typeface="Calibri" panose="020F0502020204030204" pitchFamily="34" charset="0"/>
                        </a:rPr>
                        <a:t>Release Architecture 2.5</a:t>
                      </a:r>
                    </a:p>
                  </a:txBody>
                  <a:tcPr>
                    <a:solidFill>
                      <a:schemeClr val="accent1">
                        <a:lumMod val="20000"/>
                        <a:lumOff val="80000"/>
                      </a:schemeClr>
                    </a:solidFill>
                  </a:tcPr>
                </a:tc>
                <a:tc>
                  <a:txBody>
                    <a:bodyPr/>
                    <a:lstStyle/>
                    <a:p>
                      <a:pPr algn="l" fontAlgn="t"/>
                      <a:r>
                        <a:rPr lang="en-US" sz="1400" b="0" i="0" u="none" strike="noStrike" dirty="0">
                          <a:solidFill>
                            <a:schemeClr val="tx1">
                              <a:lumMod val="50000"/>
                            </a:schemeClr>
                          </a:solidFill>
                          <a:effectLst/>
                          <a:latin typeface="Calibri" panose="020F0502020204030204" pitchFamily="34" charset="0"/>
                        </a:rPr>
                        <a:t>No scheduled date for the architecture 2.5 release. Last testing was done this week</a:t>
                      </a:r>
                      <a:r>
                        <a:rPr lang="en-US" sz="1400" b="0" i="0" u="none" strike="noStrike" baseline="0" dirty="0">
                          <a:solidFill>
                            <a:schemeClr val="tx1">
                              <a:lumMod val="50000"/>
                            </a:schemeClr>
                          </a:solidFill>
                          <a:effectLst/>
                          <a:latin typeface="Calibri" panose="020F0502020204030204" pitchFamily="34" charset="0"/>
                        </a:rPr>
                        <a:t> resulting in</a:t>
                      </a:r>
                      <a:r>
                        <a:rPr lang="en-US" sz="1400" b="0" i="0" u="none" strike="noStrike" dirty="0">
                          <a:solidFill>
                            <a:schemeClr val="tx1">
                              <a:lumMod val="50000"/>
                            </a:schemeClr>
                          </a:solidFill>
                          <a:effectLst/>
                          <a:latin typeface="Calibri" panose="020F0502020204030204" pitchFamily="34" charset="0"/>
                        </a:rPr>
                        <a:t> documentation not being ready. It will be discussed again next week during the HD Release Management Board</a:t>
                      </a:r>
                      <a:r>
                        <a:rPr lang="en-US" sz="1400" b="0" i="0" u="none" strike="noStrike" baseline="0" dirty="0">
                          <a:solidFill>
                            <a:schemeClr val="tx1">
                              <a:lumMod val="50000"/>
                            </a:schemeClr>
                          </a:solidFill>
                          <a:effectLst/>
                          <a:latin typeface="Calibri" panose="020F0502020204030204" pitchFamily="34" charset="0"/>
                        </a:rPr>
                        <a:t> meeting.</a:t>
                      </a:r>
                      <a:endParaRPr lang="en-US" sz="1400" b="0" i="0" u="none" strike="noStrike" dirty="0">
                        <a:solidFill>
                          <a:schemeClr val="tx1">
                            <a:lumMod val="50000"/>
                          </a:schemeClr>
                        </a:solidFill>
                        <a:effectLst/>
                        <a:latin typeface="Calibri" panose="020F0502020204030204" pitchFamily="34" charset="0"/>
                      </a:endParaRPr>
                    </a:p>
                    <a:p>
                      <a:pPr algn="l" fontAlgn="t"/>
                      <a:endParaRPr lang="en-US" sz="1400" b="0" i="0" u="none" strike="noStrike" dirty="0">
                        <a:solidFill>
                          <a:schemeClr val="tx1">
                            <a:lumMod val="50000"/>
                          </a:schemeClr>
                        </a:solidFill>
                        <a:effectLst/>
                        <a:latin typeface="Calibri" panose="020F0502020204030204" pitchFamily="34" charset="0"/>
                      </a:endParaRPr>
                    </a:p>
                    <a:p>
                      <a:pPr algn="l" fontAlgn="t"/>
                      <a:r>
                        <a:rPr lang="en-US" sz="1400" b="0" i="0" u="none" strike="noStrike" dirty="0">
                          <a:solidFill>
                            <a:schemeClr val="tx1">
                              <a:lumMod val="50000"/>
                            </a:schemeClr>
                          </a:solidFill>
                          <a:effectLst/>
                          <a:latin typeface="Calibri" panose="020F0502020204030204" pitchFamily="34" charset="0"/>
                        </a:rPr>
                        <a:t>Architecture 2.5 is a major release containing fundamental changes which impact core functionality and process on the HD4DP2 platform.</a:t>
                      </a:r>
                    </a:p>
                    <a:p>
                      <a:pPr algn="l" fontAlgn="t"/>
                      <a:r>
                        <a:rPr lang="en-US" sz="1400" b="0" i="0" u="none" strike="noStrike" dirty="0">
                          <a:solidFill>
                            <a:schemeClr val="tx1">
                              <a:lumMod val="50000"/>
                            </a:schemeClr>
                          </a:solidFill>
                          <a:effectLst/>
                          <a:latin typeface="Calibri" panose="020F0502020204030204" pitchFamily="34" charset="0"/>
                        </a:rPr>
                        <a:t>Not only new code value API and new CVS folder structure, but also many performance enhancements.</a:t>
                      </a:r>
                    </a:p>
                    <a:p>
                      <a:pPr algn="l" fontAlgn="t"/>
                      <a:r>
                        <a:rPr lang="en-US" sz="1400" b="0" i="0" u="none" strike="noStrike" dirty="0">
                          <a:solidFill>
                            <a:schemeClr val="tx1">
                              <a:lumMod val="50000"/>
                            </a:schemeClr>
                          </a:solidFill>
                          <a:effectLst/>
                          <a:latin typeface="Calibri" panose="020F0502020204030204" pitchFamily="34" charset="0"/>
                        </a:rPr>
                        <a:t>Therefore, it was not possible to isolate the new code value API feature and let it work on architecture 2.0.</a:t>
                      </a:r>
                    </a:p>
                    <a:p>
                      <a:pPr algn="l" fontAlgn="t"/>
                      <a:endParaRPr lang="en-US" sz="1400" b="0" i="0" u="none" strike="noStrike" dirty="0">
                        <a:solidFill>
                          <a:schemeClr val="tx1">
                            <a:lumMod val="50000"/>
                          </a:schemeClr>
                        </a:solidFill>
                        <a:effectLst/>
                        <a:latin typeface="Calibri" panose="020F0502020204030204" pitchFamily="34" charset="0"/>
                      </a:endParaRPr>
                    </a:p>
                  </a:txBody>
                  <a:tcPr>
                    <a:solidFill>
                      <a:schemeClr val="accent1">
                        <a:lumMod val="20000"/>
                        <a:lumOff val="80000"/>
                      </a:schemeClr>
                    </a:solidFill>
                  </a:tcPr>
                </a:tc>
                <a:extLst>
                  <a:ext uri="{0D108BD9-81ED-4DB2-BD59-A6C34878D82A}">
                    <a16:rowId xmlns:a16="http://schemas.microsoft.com/office/drawing/2014/main" val="3325640938"/>
                  </a:ext>
                </a:extLst>
              </a:tr>
              <a:tr h="794564">
                <a:tc>
                  <a:txBody>
                    <a:bodyPr/>
                    <a:lstStyle/>
                    <a:p>
                      <a:pPr algn="l" fontAlgn="t"/>
                      <a:r>
                        <a:rPr lang="fr-BE" sz="1400" b="0" i="0" u="none" strike="noStrike" dirty="0">
                          <a:solidFill>
                            <a:schemeClr val="tx1">
                              <a:lumMod val="50000"/>
                            </a:schemeClr>
                          </a:solidFill>
                          <a:effectLst/>
                          <a:latin typeface="Calibri" panose="020F0502020204030204" pitchFamily="34" charset="0"/>
                        </a:rPr>
                        <a:t>EAM 3.0</a:t>
                      </a:r>
                    </a:p>
                  </a:txBody>
                  <a:tcPr>
                    <a:solidFill>
                      <a:schemeClr val="accent1">
                        <a:lumMod val="20000"/>
                        <a:lumOff val="80000"/>
                      </a:schemeClr>
                    </a:solidFill>
                  </a:tcPr>
                </a:tc>
                <a:tc>
                  <a:txBody>
                    <a:bodyPr/>
                    <a:lstStyle/>
                    <a:p>
                      <a:pPr algn="l" fontAlgn="t"/>
                      <a:r>
                        <a:rPr lang="en-US" sz="1400" b="0" i="0" u="none" strike="noStrike" dirty="0">
                          <a:solidFill>
                            <a:schemeClr val="tx1">
                              <a:lumMod val="50000"/>
                            </a:schemeClr>
                          </a:solidFill>
                          <a:effectLst/>
                          <a:latin typeface="Calibri" panose="020F0502020204030204" pitchFamily="34" charset="0"/>
                        </a:rPr>
                        <a:t>On track. Last bug fixing and subsequent retesting conducted this week. </a:t>
                      </a:r>
                    </a:p>
                    <a:p>
                      <a:pPr algn="l" fontAlgn="t"/>
                      <a:r>
                        <a:rPr lang="en-US" sz="1400" b="0" i="0" u="none" strike="noStrike" dirty="0">
                          <a:solidFill>
                            <a:schemeClr val="tx1">
                              <a:lumMod val="50000"/>
                            </a:schemeClr>
                          </a:solidFill>
                          <a:effectLst/>
                          <a:latin typeface="Calibri" panose="020F0502020204030204" pitchFamily="34" charset="0"/>
                        </a:rPr>
                        <a:t>Pilot testing with hospitals due to start next</a:t>
                      </a:r>
                      <a:r>
                        <a:rPr lang="en-US" sz="1400" b="0" i="0" u="none" strike="noStrike" baseline="0" dirty="0">
                          <a:solidFill>
                            <a:schemeClr val="tx1">
                              <a:lumMod val="50000"/>
                            </a:schemeClr>
                          </a:solidFill>
                          <a:effectLst/>
                          <a:latin typeface="Calibri" panose="020F0502020204030204" pitchFamily="34" charset="0"/>
                        </a:rPr>
                        <a:t> week</a:t>
                      </a:r>
                      <a:r>
                        <a:rPr lang="en-US" sz="1400" b="0" i="0" u="none" strike="noStrike" dirty="0">
                          <a:solidFill>
                            <a:schemeClr val="tx1">
                              <a:lumMod val="50000"/>
                            </a:schemeClr>
                          </a:solidFill>
                          <a:effectLst/>
                          <a:latin typeface="Calibri" panose="020F0502020204030204" pitchFamily="34" charset="0"/>
                        </a:rPr>
                        <a:t>.</a:t>
                      </a:r>
                    </a:p>
                  </a:txBody>
                  <a:tcPr>
                    <a:solidFill>
                      <a:schemeClr val="accent1">
                        <a:lumMod val="20000"/>
                        <a:lumOff val="80000"/>
                      </a:schemeClr>
                    </a:solidFill>
                  </a:tcPr>
                </a:tc>
                <a:extLst>
                  <a:ext uri="{0D108BD9-81ED-4DB2-BD59-A6C34878D82A}">
                    <a16:rowId xmlns:a16="http://schemas.microsoft.com/office/drawing/2014/main" val="4080834269"/>
                  </a:ext>
                </a:extLst>
              </a:tr>
            </a:tbl>
          </a:graphicData>
        </a:graphic>
      </p:graphicFrame>
    </p:spTree>
    <p:extLst>
      <p:ext uri="{BB962C8B-B14F-4D97-AF65-F5344CB8AC3E}">
        <p14:creationId xmlns:p14="http://schemas.microsoft.com/office/powerpoint/2010/main" val="27200770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GB" dirty="0"/>
              <a:t>Q &amp; A</a:t>
            </a:r>
          </a:p>
        </p:txBody>
      </p:sp>
      <p:pic>
        <p:nvPicPr>
          <p:cNvPr id="3074" name="Picture 2" descr="Q&amp;a - Free education icons"/>
          <p:cNvPicPr>
            <a:picLocks noChangeAspect="1" noChangeArrowheads="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236702" y="2059886"/>
            <a:ext cx="3877344" cy="3877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7439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p:cNvGrpSpPr/>
          <p:nvPr/>
        </p:nvGrpSpPr>
        <p:grpSpPr>
          <a:xfrm>
            <a:off x="2086724" y="2073569"/>
            <a:ext cx="2691825" cy="2032089"/>
            <a:chOff x="562723" y="2073568"/>
            <a:chExt cx="2691825" cy="2032089"/>
          </a:xfrm>
        </p:grpSpPr>
        <p:sp>
          <p:nvSpPr>
            <p:cNvPr id="4" name="TextBox 3"/>
            <p:cNvSpPr txBox="1"/>
            <p:nvPr/>
          </p:nvSpPr>
          <p:spPr>
            <a:xfrm>
              <a:off x="1130249" y="2614874"/>
              <a:ext cx="2124299"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rgbClr val="FFFFFF"/>
                  </a:solidFill>
                  <a:effectLst/>
                  <a:uLnTx/>
                  <a:uFillTx/>
                  <a:latin typeface="Calibri" panose="020F0502020204030204"/>
                  <a:ea typeface="+mn-ea"/>
                  <a:cs typeface="+mn-cs"/>
                </a:rPr>
                <a:t>healthdata@sciensano.be</a:t>
              </a:r>
            </a:p>
          </p:txBody>
        </p:sp>
        <p:pic>
          <p:nvPicPr>
            <p:cNvPr id="5" name="Picture 2" descr="http://2.bp.blogspot.com/-uELSm1FlBsE/T84a1hSie7I/AAAAAAAAAFY/hiUN3ybDb3o/s1600/InternetExplorer9.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22376" y="2073568"/>
              <a:ext cx="362483" cy="36248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130249" y="2075863"/>
              <a:ext cx="1678665"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rgbClr val="FFFFFF"/>
                  </a:solidFill>
                  <a:effectLst/>
                  <a:uLnTx/>
                  <a:uFillTx/>
                  <a:latin typeface="Calibri" panose="020F0502020204030204"/>
                  <a:ea typeface="+mn-ea"/>
                  <a:cs typeface="+mn-cs"/>
                </a:rPr>
                <a:t>www.healthdata.be</a:t>
              </a:r>
              <a:endParaRPr kumimoji="0" lang="en-GB" sz="1800" b="1" i="0" u="none" strike="noStrike" kern="0" cap="none" spc="0" normalizeH="0" baseline="0" noProof="0" dirty="0">
                <a:ln>
                  <a:noFill/>
                </a:ln>
                <a:solidFill>
                  <a:srgbClr val="FFFFFF"/>
                </a:solidFill>
                <a:effectLst/>
                <a:uLnTx/>
                <a:uFillTx/>
                <a:latin typeface="Calibri" panose="020F0502020204030204"/>
                <a:ea typeface="+mn-ea"/>
                <a:cs typeface="+mn-cs"/>
              </a:endParaRPr>
            </a:p>
          </p:txBody>
        </p:sp>
        <p:pic>
          <p:nvPicPr>
            <p:cNvPr id="7" name="Picture 4" descr="Phone And Email Logo 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20475" y="2614874"/>
              <a:ext cx="364384" cy="36384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http://intouch-marketing.com/wp-content/uploads/2013/08/linkedinlogo.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20475" y="3165614"/>
              <a:ext cx="337679" cy="33767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130249" y="3175899"/>
              <a:ext cx="122341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rgbClr val="FFFFFF"/>
                  </a:solidFill>
                  <a:effectLst/>
                  <a:uLnTx/>
                  <a:uFillTx/>
                  <a:latin typeface="Calibri" panose="020F0502020204030204"/>
                  <a:ea typeface="+mn-ea"/>
                  <a:cs typeface="+mn-cs"/>
                </a:rPr>
                <a:t>healthdata be</a:t>
              </a:r>
            </a:p>
          </p:txBody>
        </p:sp>
        <p:pic>
          <p:nvPicPr>
            <p:cNvPr id="10" name="Picture 10" descr="http://www.gosocialsignals.co.uk/wp-content/uploads/2014/12/twitter_new_bird-iphone.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62723" y="3615771"/>
              <a:ext cx="653181" cy="48988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130249" y="3706825"/>
              <a:ext cx="1385316"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rgbClr val="FFFFFF"/>
                  </a:solidFill>
                  <a:effectLst/>
                  <a:uLnTx/>
                  <a:uFillTx/>
                  <a:latin typeface="Calibri" panose="020F0502020204030204"/>
                  <a:ea typeface="+mn-ea"/>
                  <a:cs typeface="+mn-cs"/>
                </a:rPr>
                <a:t>@healthdatabe </a:t>
              </a:r>
            </a:p>
          </p:txBody>
        </p:sp>
      </p:grpSp>
      <p:grpSp>
        <p:nvGrpSpPr>
          <p:cNvPr id="27" name="Group 26"/>
          <p:cNvGrpSpPr/>
          <p:nvPr/>
        </p:nvGrpSpPr>
        <p:grpSpPr>
          <a:xfrm>
            <a:off x="8032117" y="1944002"/>
            <a:ext cx="1463610" cy="3465893"/>
            <a:chOff x="6508117" y="1944001"/>
            <a:chExt cx="1463610" cy="3465893"/>
          </a:xfrm>
        </p:grpSpPr>
        <p:grpSp>
          <p:nvGrpSpPr>
            <p:cNvPr id="13" name="Group 12"/>
            <p:cNvGrpSpPr/>
            <p:nvPr/>
          </p:nvGrpSpPr>
          <p:grpSpPr>
            <a:xfrm>
              <a:off x="6764853" y="2702194"/>
              <a:ext cx="902010" cy="947410"/>
              <a:chOff x="3336713" y="500390"/>
              <a:chExt cx="902010" cy="947410"/>
            </a:xfrm>
          </p:grpSpPr>
          <p:grpSp>
            <p:nvGrpSpPr>
              <p:cNvPr id="23" name="Group 22"/>
              <p:cNvGrpSpPr/>
              <p:nvPr/>
            </p:nvGrpSpPr>
            <p:grpSpPr>
              <a:xfrm>
                <a:off x="3347147" y="501236"/>
                <a:ext cx="879355" cy="946564"/>
                <a:chOff x="3347147" y="501236"/>
                <a:chExt cx="879355" cy="946564"/>
              </a:xfrm>
            </p:grpSpPr>
            <p:sp>
              <p:nvSpPr>
                <p:cNvPr id="25" name="Rounded Rectangle 24"/>
                <p:cNvSpPr/>
                <p:nvPr/>
              </p:nvSpPr>
              <p:spPr>
                <a:xfrm>
                  <a:off x="3347147" y="501236"/>
                  <a:ext cx="879355" cy="946564"/>
                </a:xfrm>
                <a:prstGeom prst="round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0" cap="none" spc="0" normalizeH="0" baseline="0" noProof="0">
                    <a:ln>
                      <a:noFill/>
                    </a:ln>
                    <a:solidFill>
                      <a:prstClr val="white"/>
                    </a:solidFill>
                    <a:effectLst/>
                    <a:uLnTx/>
                    <a:uFillTx/>
                    <a:latin typeface="Arial" panose="020B0604020202020204"/>
                    <a:ea typeface="+mn-ea"/>
                    <a:cs typeface="+mn-cs"/>
                  </a:endParaRPr>
                </a:p>
              </p:txBody>
            </p:sp>
            <p:pic>
              <p:nvPicPr>
                <p:cNvPr id="26" name="Picture 8" descr="riziv_klein"/>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3398502" y="731222"/>
                  <a:ext cx="828000" cy="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4" name="TextBox 23"/>
              <p:cNvSpPr txBox="1"/>
              <p:nvPr/>
            </p:nvSpPr>
            <p:spPr>
              <a:xfrm>
                <a:off x="3336713" y="500390"/>
                <a:ext cx="902010"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900" b="0" i="0" u="none" strike="noStrike" kern="0" cap="none" spc="0" normalizeH="0" baseline="0" noProof="0" dirty="0">
                    <a:ln>
                      <a:noFill/>
                    </a:ln>
                    <a:solidFill>
                      <a:srgbClr val="4BACC6">
                        <a:lumMod val="75000"/>
                      </a:srgbClr>
                    </a:solidFill>
                    <a:effectLst/>
                    <a:uLnTx/>
                    <a:uFillTx/>
                    <a:latin typeface="Arial" panose="020B0604020202020204"/>
                    <a:ea typeface="+mn-ea"/>
                    <a:cs typeface="+mn-cs"/>
                  </a:rPr>
                  <a:t>Sponsored by</a:t>
                </a:r>
              </a:p>
            </p:txBody>
          </p:sp>
        </p:grpSp>
        <p:grpSp>
          <p:nvGrpSpPr>
            <p:cNvPr id="14" name="Group 13"/>
            <p:cNvGrpSpPr/>
            <p:nvPr/>
          </p:nvGrpSpPr>
          <p:grpSpPr>
            <a:xfrm rot="21321240">
              <a:off x="6573233" y="3885710"/>
              <a:ext cx="1398494" cy="571500"/>
              <a:chOff x="-3048000" y="685800"/>
              <a:chExt cx="1398494" cy="571500"/>
            </a:xfrm>
          </p:grpSpPr>
          <p:sp>
            <p:nvSpPr>
              <p:cNvPr id="21" name="Rounded Rectangle 20"/>
              <p:cNvSpPr/>
              <p:nvPr/>
            </p:nvSpPr>
            <p:spPr bwMode="auto">
              <a:xfrm rot="504696">
                <a:off x="-3048000" y="685800"/>
                <a:ext cx="1398494" cy="571500"/>
              </a:xfrm>
              <a:prstGeom prst="roundRect">
                <a:avLst/>
              </a:prstGeom>
              <a:solidFill>
                <a:sysClr val="window" lastClr="FFFFFF"/>
              </a:solidFill>
              <a:ln w="9525" cap="flat" cmpd="sng" algn="ctr">
                <a:solidFill>
                  <a:sysClr val="window" lastClr="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prstClr val="black"/>
                  </a:solidFill>
                  <a:effectLst/>
                  <a:uLnTx/>
                  <a:uFillTx/>
                  <a:latin typeface="Arial" charset="0"/>
                  <a:ea typeface="ＭＳ Ｐゴシック" pitchFamily="1" charset="-128"/>
                  <a:cs typeface="+mn-cs"/>
                </a:endParaRPr>
              </a:p>
            </p:txBody>
          </p:sp>
          <p:pic>
            <p:nvPicPr>
              <p:cNvPr id="22" name="Picture 2" descr="http://plan-egezondheid.be.178-208-48-194.yoolspreview.be/wp-content/uploads/nl-logo.jpg"/>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rot="585198">
                <a:off x="-2944906" y="794999"/>
                <a:ext cx="1188720" cy="30618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Group 14"/>
            <p:cNvGrpSpPr/>
            <p:nvPr/>
          </p:nvGrpSpPr>
          <p:grpSpPr>
            <a:xfrm>
              <a:off x="6717164" y="4661746"/>
              <a:ext cx="1210295" cy="748148"/>
              <a:chOff x="5831908" y="4171640"/>
              <a:chExt cx="2899205" cy="1723409"/>
            </a:xfrm>
          </p:grpSpPr>
          <p:pic>
            <p:nvPicPr>
              <p:cNvPr id="19" name="Picture 2">
                <a:hlinkClick r:id="rId8"/>
              </p:cNvPr>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rot="21420000">
                <a:off x="5831908" y="4264528"/>
                <a:ext cx="2858496" cy="16305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2" descr="https://www.youtube.com/yt/brand/media/image/YouTube-logo-full_color.png"/>
              <p:cNvPicPr>
                <a:picLocks noChangeAspect="1" noChangeArrowheads="1"/>
              </p:cNvPicPr>
              <p:nvPr/>
            </p:nvPicPr>
            <p:blipFill>
              <a:blip r:embed="rId10" cstate="print">
                <a:extLst>
                  <a:ext uri="{28A0092B-C50C-407E-A947-70E740481C1C}">
                    <a14:useLocalDpi xmlns:a14="http://schemas.microsoft.com/office/drawing/2010/main"/>
                  </a:ext>
                </a:extLst>
              </a:blip>
              <a:srcRect/>
              <a:stretch>
                <a:fillRect/>
              </a:stretch>
            </p:blipFill>
            <p:spPr bwMode="auto">
              <a:xfrm>
                <a:off x="7702157" y="4171640"/>
                <a:ext cx="1028956" cy="64026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 name="Group 15"/>
            <p:cNvGrpSpPr/>
            <p:nvPr/>
          </p:nvGrpSpPr>
          <p:grpSpPr>
            <a:xfrm>
              <a:off x="6508117" y="1944001"/>
              <a:ext cx="1398494" cy="571500"/>
              <a:chOff x="10530596" y="3239259"/>
              <a:chExt cx="1398494" cy="571500"/>
            </a:xfrm>
          </p:grpSpPr>
          <p:sp>
            <p:nvSpPr>
              <p:cNvPr id="17" name="Rounded Rectangle 16"/>
              <p:cNvSpPr/>
              <p:nvPr/>
            </p:nvSpPr>
            <p:spPr bwMode="auto">
              <a:xfrm rot="21321240">
                <a:off x="10530596" y="3239259"/>
                <a:ext cx="1398494" cy="571500"/>
              </a:xfrm>
              <a:prstGeom prst="roundRect">
                <a:avLst/>
              </a:prstGeom>
              <a:solidFill>
                <a:sysClr val="window" lastClr="FFFFFF"/>
              </a:solidFill>
              <a:ln w="9525" cap="flat" cmpd="sng" algn="ctr">
                <a:solidFill>
                  <a:sysClr val="window" lastClr="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prstClr val="black"/>
                  </a:solidFill>
                  <a:effectLst/>
                  <a:uLnTx/>
                  <a:uFillTx/>
                  <a:latin typeface="Arial" charset="0"/>
                  <a:ea typeface="ＭＳ Ｐゴシック" pitchFamily="1" charset="-128"/>
                  <a:cs typeface="+mn-cs"/>
                </a:endParaRPr>
              </a:p>
            </p:txBody>
          </p:sp>
          <p:pic>
            <p:nvPicPr>
              <p:cNvPr id="18" name="Picture 2" descr="Afbeeldingsresultaat voor sciensano"/>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rot="21268552">
                <a:off x="10584999" y="3340340"/>
                <a:ext cx="1306677" cy="273586"/>
              </a:xfrm>
              <a:prstGeom prst="rect">
                <a:avLst/>
              </a:prstGeom>
              <a:solidFill>
                <a:schemeClr val="bg1"/>
              </a:solidFill>
            </p:spPr>
          </p:pic>
        </p:grpSp>
      </p:grpSp>
    </p:spTree>
    <p:extLst>
      <p:ext uri="{BB962C8B-B14F-4D97-AF65-F5344CB8AC3E}">
        <p14:creationId xmlns:p14="http://schemas.microsoft.com/office/powerpoint/2010/main" val="4757880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9098075A-E1DF-416F-96B3-B0EA6614355E}"/>
              </a:ext>
            </a:extLst>
          </p:cNvPr>
          <p:cNvSpPr>
            <a:spLocks noGrp="1"/>
          </p:cNvSpPr>
          <p:nvPr>
            <p:ph type="subTitle" idx="1"/>
          </p:nvPr>
        </p:nvSpPr>
        <p:spPr>
          <a:xfrm>
            <a:off x="895782" y="1572768"/>
            <a:ext cx="10400434" cy="3411853"/>
          </a:xfrm>
        </p:spPr>
        <p:txBody>
          <a:bodyPr vert="horz" lIns="91440" tIns="45720" rIns="91440" bIns="45720" rtlCol="0" anchor="t">
            <a:normAutofit lnSpcReduction="10000"/>
          </a:bodyPr>
          <a:lstStyle/>
          <a:p>
            <a:pPr marL="474300" indent="-457200" algn="l">
              <a:lnSpc>
                <a:spcPct val="100000"/>
              </a:lnSpc>
              <a:spcBef>
                <a:spcPts val="0"/>
              </a:spcBef>
              <a:spcAft>
                <a:spcPts val="600"/>
              </a:spcAft>
              <a:buFont typeface="+mj-lt"/>
              <a:buAutoNum type="arabicPeriod"/>
            </a:pPr>
            <a:endParaRPr lang="fr-BE" sz="2400" cap="all" dirty="0">
              <a:solidFill>
                <a:srgbClr val="FFFFFF"/>
              </a:solidFill>
              <a:latin typeface="+mn-lt"/>
              <a:cs typeface="+mn-cs"/>
            </a:endParaRPr>
          </a:p>
          <a:p>
            <a:pPr marL="474300" indent="-457200" algn="l">
              <a:lnSpc>
                <a:spcPct val="100000"/>
              </a:lnSpc>
              <a:spcBef>
                <a:spcPts val="0"/>
              </a:spcBef>
              <a:spcAft>
                <a:spcPts val="600"/>
              </a:spcAft>
              <a:buFont typeface="Wingdings" panose="05000000000000000000" pitchFamily="2" charset="2"/>
              <a:buChar char="v"/>
            </a:pPr>
            <a:r>
              <a:rPr lang="fr-BE" sz="2400" cap="all" dirty="0">
                <a:solidFill>
                  <a:srgbClr val="FFFFFF"/>
                </a:solidFill>
                <a:latin typeface="+mn-lt"/>
                <a:cs typeface="+mn-cs"/>
              </a:rPr>
              <a:t>Q&amp;A </a:t>
            </a:r>
            <a:r>
              <a:rPr lang="fr-BE" sz="2400" cap="all" dirty="0" err="1">
                <a:solidFill>
                  <a:srgbClr val="FFFFFF"/>
                </a:solidFill>
                <a:latin typeface="+mn-lt"/>
                <a:cs typeface="+mn-cs"/>
              </a:rPr>
              <a:t>B</a:t>
            </a:r>
            <a:r>
              <a:rPr lang="fr-BE" sz="2400" dirty="0" err="1"/>
              <a:t>acklog</a:t>
            </a:r>
            <a:endParaRPr lang="fr-BE" sz="2400" dirty="0"/>
          </a:p>
          <a:p>
            <a:pPr marL="474300" indent="-457200" algn="l">
              <a:lnSpc>
                <a:spcPct val="100000"/>
              </a:lnSpc>
              <a:spcBef>
                <a:spcPts val="0"/>
              </a:spcBef>
              <a:spcAft>
                <a:spcPts val="600"/>
              </a:spcAft>
              <a:buFont typeface="Wingdings" panose="05000000000000000000" pitchFamily="2" charset="2"/>
              <a:buChar char="v"/>
            </a:pPr>
            <a:endParaRPr lang="fr-BE" sz="2400" cap="all" dirty="0">
              <a:solidFill>
                <a:srgbClr val="FFFFFF"/>
              </a:solidFill>
              <a:latin typeface="+mn-lt"/>
              <a:cs typeface="+mn-cs"/>
            </a:endParaRPr>
          </a:p>
          <a:p>
            <a:pPr marL="474300" indent="-457200" algn="l">
              <a:lnSpc>
                <a:spcPct val="100000"/>
              </a:lnSpc>
              <a:spcBef>
                <a:spcPts val="0"/>
              </a:spcBef>
              <a:spcAft>
                <a:spcPts val="600"/>
              </a:spcAft>
              <a:buFont typeface="Wingdings" panose="05000000000000000000" pitchFamily="2" charset="2"/>
              <a:buChar char="v"/>
            </a:pPr>
            <a:r>
              <a:rPr lang="fr-BE" sz="2400" dirty="0"/>
              <a:t>HD4DP2 </a:t>
            </a:r>
            <a:r>
              <a:rPr lang="fr-BE" sz="2400" dirty="0" err="1"/>
              <a:t>Metrics</a:t>
            </a:r>
            <a:endParaRPr lang="fr-BE" sz="2400" dirty="0"/>
          </a:p>
          <a:p>
            <a:pPr marL="474300" indent="-457200" algn="l">
              <a:lnSpc>
                <a:spcPct val="100000"/>
              </a:lnSpc>
              <a:spcBef>
                <a:spcPts val="0"/>
              </a:spcBef>
              <a:spcAft>
                <a:spcPts val="600"/>
              </a:spcAft>
              <a:buFont typeface="Wingdings" panose="05000000000000000000" pitchFamily="2" charset="2"/>
              <a:buChar char="v"/>
            </a:pPr>
            <a:endParaRPr lang="fr-BE" sz="2400" cap="all" dirty="0">
              <a:solidFill>
                <a:srgbClr val="FFFFFF"/>
              </a:solidFill>
              <a:latin typeface="+mn-lt"/>
              <a:cs typeface="+mn-cs"/>
            </a:endParaRPr>
          </a:p>
          <a:p>
            <a:pPr marL="474300" indent="-457200" algn="l">
              <a:lnSpc>
                <a:spcPct val="100000"/>
              </a:lnSpc>
              <a:spcBef>
                <a:spcPts val="0"/>
              </a:spcBef>
              <a:spcAft>
                <a:spcPts val="600"/>
              </a:spcAft>
              <a:buFont typeface="Wingdings" panose="05000000000000000000" pitchFamily="2" charset="2"/>
              <a:buChar char="v"/>
            </a:pPr>
            <a:r>
              <a:rPr lang="fr-BE" sz="2400" cap="none" spc="100" dirty="0"/>
              <a:t>Incidents Report</a:t>
            </a:r>
            <a:br>
              <a:rPr lang="fr-BE" sz="2400" cap="all" dirty="0">
                <a:solidFill>
                  <a:srgbClr val="FFFFFF"/>
                </a:solidFill>
                <a:latin typeface="+mn-lt"/>
                <a:cs typeface="+mn-cs"/>
              </a:rPr>
            </a:br>
            <a:endParaRPr lang="fr-BE" sz="2400" dirty="0">
              <a:solidFill>
                <a:srgbClr val="FFFFFF"/>
              </a:solidFill>
              <a:latin typeface="+mn-lt"/>
              <a:cs typeface="+mn-cs"/>
            </a:endParaRPr>
          </a:p>
          <a:p>
            <a:pPr marL="474300" indent="-457200" algn="l">
              <a:lnSpc>
                <a:spcPct val="100000"/>
              </a:lnSpc>
              <a:spcBef>
                <a:spcPts val="0"/>
              </a:spcBef>
              <a:spcAft>
                <a:spcPts val="600"/>
              </a:spcAft>
              <a:buFont typeface="Wingdings" panose="05000000000000000000" pitchFamily="2" charset="2"/>
              <a:buChar char="v"/>
            </a:pPr>
            <a:r>
              <a:rPr lang="fr-BE" sz="2400" dirty="0">
                <a:solidFill>
                  <a:srgbClr val="FFFFFF"/>
                </a:solidFill>
                <a:latin typeface="+mn-lt"/>
                <a:cs typeface="+mn-cs"/>
              </a:rPr>
              <a:t>Updates &amp; Communications</a:t>
            </a:r>
          </a:p>
          <a:p>
            <a:pPr algn="l"/>
            <a:endParaRPr lang="en-US" sz="3200" dirty="0">
              <a:solidFill>
                <a:schemeClr val="bg1"/>
              </a:solidFill>
            </a:endParaRPr>
          </a:p>
          <a:p>
            <a:pPr marL="342900" indent="-342900" algn="l">
              <a:buFont typeface="Arial" panose="020B0604020202020204" pitchFamily="34" charset="0"/>
              <a:buChar char="•"/>
            </a:pPr>
            <a:endParaRPr lang="fr-BE" sz="3200" dirty="0">
              <a:latin typeface="+mn-lt"/>
            </a:endParaRPr>
          </a:p>
          <a:p>
            <a:pPr marL="342900" indent="-342900" algn="l">
              <a:buFont typeface="Arial" panose="020B0604020202020204" pitchFamily="34" charset="0"/>
              <a:buChar char="•"/>
            </a:pPr>
            <a:endParaRPr lang="fr-BE" sz="3200" dirty="0">
              <a:latin typeface="+mn-lt"/>
            </a:endParaRPr>
          </a:p>
          <a:p>
            <a:pPr marL="342900" indent="-342900" algn="l">
              <a:buFont typeface="Arial" panose="020B0604020202020204" pitchFamily="34" charset="0"/>
              <a:buChar char="•"/>
            </a:pPr>
            <a:endParaRPr lang="fr-BE" sz="3200" dirty="0">
              <a:latin typeface="+mn-lt"/>
            </a:endParaRPr>
          </a:p>
          <a:p>
            <a:pPr algn="l"/>
            <a:endParaRPr lang="en-US" dirty="0"/>
          </a:p>
        </p:txBody>
      </p:sp>
      <p:sp>
        <p:nvSpPr>
          <p:cNvPr id="3" name="Title 2">
            <a:extLst>
              <a:ext uri="{FF2B5EF4-FFF2-40B4-BE49-F238E27FC236}">
                <a16:creationId xmlns:a16="http://schemas.microsoft.com/office/drawing/2014/main" id="{746A9E28-214A-47AB-ABE9-626669EF1A23}"/>
              </a:ext>
            </a:extLst>
          </p:cNvPr>
          <p:cNvSpPr>
            <a:spLocks noGrp="1"/>
          </p:cNvSpPr>
          <p:nvPr>
            <p:ph type="ctrTitle"/>
          </p:nvPr>
        </p:nvSpPr>
        <p:spPr>
          <a:xfrm>
            <a:off x="1857022" y="607369"/>
            <a:ext cx="8477955" cy="965399"/>
          </a:xfrm>
        </p:spPr>
        <p:txBody>
          <a:bodyPr/>
          <a:lstStyle/>
          <a:p>
            <a:r>
              <a:rPr lang="fr-BE" dirty="0">
                <a:effectLst>
                  <a:outerShdw blurRad="38100" dist="38100" dir="2700000" algn="tl">
                    <a:srgbClr val="000000">
                      <a:alpha val="43137"/>
                    </a:srgbClr>
                  </a:outerShdw>
                </a:effectLst>
              </a:rPr>
              <a:t>Agenda</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815633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46A9E28-214A-47AB-ABE9-626669EF1A23}"/>
              </a:ext>
            </a:extLst>
          </p:cNvPr>
          <p:cNvSpPr>
            <a:spLocks noGrp="1"/>
          </p:cNvSpPr>
          <p:nvPr>
            <p:ph type="ctrTitle"/>
          </p:nvPr>
        </p:nvSpPr>
        <p:spPr>
          <a:xfrm>
            <a:off x="1851213" y="2254801"/>
            <a:ext cx="8477955" cy="965399"/>
          </a:xfrm>
        </p:spPr>
        <p:txBody>
          <a:bodyPr/>
          <a:lstStyle/>
          <a:p>
            <a:r>
              <a:rPr lang="fr-BE" dirty="0" err="1">
                <a:effectLst>
                  <a:outerShdw blurRad="38100" dist="38100" dir="2700000" algn="tl">
                    <a:srgbClr val="000000">
                      <a:alpha val="43137"/>
                    </a:srgbClr>
                  </a:outerShdw>
                </a:effectLst>
              </a:rPr>
              <a:t>Q&amp;a</a:t>
            </a:r>
            <a:r>
              <a:rPr lang="fr-BE" dirty="0">
                <a:effectLst>
                  <a:outerShdw blurRad="38100" dist="38100" dir="2700000" algn="tl">
                    <a:srgbClr val="000000">
                      <a:alpha val="43137"/>
                    </a:srgbClr>
                  </a:outerShdw>
                </a:effectLst>
              </a:rPr>
              <a:t> </a:t>
            </a:r>
            <a:r>
              <a:rPr lang="fr-BE" dirty="0" err="1">
                <a:effectLst>
                  <a:outerShdw blurRad="38100" dist="38100" dir="2700000" algn="tl">
                    <a:srgbClr val="000000">
                      <a:alpha val="43137"/>
                    </a:srgbClr>
                  </a:outerShdw>
                </a:effectLst>
              </a:rPr>
              <a:t>backlog</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186467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nSpc>
                <a:spcPct val="200000"/>
              </a:lnSpc>
              <a:spcBef>
                <a:spcPct val="20000"/>
              </a:spcBef>
              <a:buClr>
                <a:srgbClr val="B2D235"/>
              </a:buClr>
              <a:defRPr/>
            </a:pPr>
            <a:r>
              <a:rPr lang="fr-BE" dirty="0"/>
              <a:t>JSON</a:t>
            </a:r>
            <a:endParaRPr kumimoji="0" lang="en-BE" sz="2800" b="1" i="0" u="none" strike="noStrike" kern="1200" cap="none" spc="100" normalizeH="0" baseline="0" noProof="0" dirty="0">
              <a:ln>
                <a:noFill/>
              </a:ln>
              <a:solidFill>
                <a:prstClr val="white"/>
              </a:solidFill>
              <a:effectLst/>
              <a:uLnTx/>
              <a:uFillTx/>
              <a:latin typeface="Arial"/>
              <a:ea typeface="+mn-ea"/>
              <a:cs typeface="Arial"/>
            </a:endParaRPr>
          </a:p>
        </p:txBody>
      </p:sp>
      <p:graphicFrame>
        <p:nvGraphicFramePr>
          <p:cNvPr id="5" name="Content Placeholder 8"/>
          <p:cNvGraphicFramePr>
            <a:graphicFrameLocks/>
          </p:cNvGraphicFramePr>
          <p:nvPr>
            <p:extLst>
              <p:ext uri="{D42A27DB-BD31-4B8C-83A1-F6EECF244321}">
                <p14:modId xmlns:p14="http://schemas.microsoft.com/office/powerpoint/2010/main" val="3441796352"/>
              </p:ext>
            </p:extLst>
          </p:nvPr>
        </p:nvGraphicFramePr>
        <p:xfrm>
          <a:off x="348342" y="1554590"/>
          <a:ext cx="11462657" cy="4137660"/>
        </p:xfrm>
        <a:graphic>
          <a:graphicData uri="http://schemas.openxmlformats.org/drawingml/2006/table">
            <a:tbl>
              <a:tblPr firstRow="1" bandRow="1">
                <a:tableStyleId>{5C22544A-7EE6-4342-B048-85BDC9FD1C3A}</a:tableStyleId>
              </a:tblPr>
              <a:tblGrid>
                <a:gridCol w="865316">
                  <a:extLst>
                    <a:ext uri="{9D8B030D-6E8A-4147-A177-3AD203B41FA5}">
                      <a16:colId xmlns:a16="http://schemas.microsoft.com/office/drawing/2014/main" val="1025559344"/>
                    </a:ext>
                  </a:extLst>
                </a:gridCol>
                <a:gridCol w="5151062">
                  <a:extLst>
                    <a:ext uri="{9D8B030D-6E8A-4147-A177-3AD203B41FA5}">
                      <a16:colId xmlns:a16="http://schemas.microsoft.com/office/drawing/2014/main" val="2714932952"/>
                    </a:ext>
                  </a:extLst>
                </a:gridCol>
                <a:gridCol w="5446279">
                  <a:extLst>
                    <a:ext uri="{9D8B030D-6E8A-4147-A177-3AD203B41FA5}">
                      <a16:colId xmlns:a16="http://schemas.microsoft.com/office/drawing/2014/main" val="3398955929"/>
                    </a:ext>
                  </a:extLst>
                </a:gridCol>
              </a:tblGrid>
              <a:tr h="240361">
                <a:tc>
                  <a:txBody>
                    <a:bodyPr/>
                    <a:lstStyle/>
                    <a:p>
                      <a:pPr algn="l"/>
                      <a:endParaRPr lang="fr-BE" dirty="0"/>
                    </a:p>
                  </a:txBody>
                  <a:tcPr/>
                </a:tc>
                <a:tc>
                  <a:txBody>
                    <a:bodyPr/>
                    <a:lstStyle/>
                    <a:p>
                      <a:r>
                        <a:rPr lang="fr-BE" dirty="0"/>
                        <a:t>Question</a:t>
                      </a:r>
                    </a:p>
                  </a:txBody>
                  <a:tcPr/>
                </a:tc>
                <a:tc>
                  <a:txBody>
                    <a:bodyPr/>
                    <a:lstStyle/>
                    <a:p>
                      <a:r>
                        <a:rPr lang="fr-BE" dirty="0" err="1"/>
                        <a:t>Answer</a:t>
                      </a:r>
                      <a:endParaRPr lang="fr-BE" dirty="0"/>
                    </a:p>
                  </a:txBody>
                  <a:tcPr/>
                </a:tc>
                <a:extLst>
                  <a:ext uri="{0D108BD9-81ED-4DB2-BD59-A6C34878D82A}">
                    <a16:rowId xmlns:a16="http://schemas.microsoft.com/office/drawing/2014/main" val="400855173"/>
                  </a:ext>
                </a:extLst>
              </a:tr>
              <a:tr h="690912">
                <a:tc>
                  <a:txBody>
                    <a:bodyPr/>
                    <a:lstStyle/>
                    <a:p>
                      <a:pPr algn="l" fontAlgn="t"/>
                      <a:r>
                        <a:rPr lang="fr-BE" sz="1200" kern="1200" dirty="0">
                          <a:solidFill>
                            <a:schemeClr val="dk1"/>
                          </a:solidFill>
                          <a:effectLst/>
                          <a:latin typeface="+mn-lt"/>
                          <a:ea typeface="+mn-ea"/>
                          <a:cs typeface="+mn-cs"/>
                        </a:rPr>
                        <a:t>Q1</a:t>
                      </a:r>
                    </a:p>
                  </a:txBody>
                  <a:tcPr marL="7620" marR="7620" marT="7620" marB="0"/>
                </a:tc>
                <a:tc>
                  <a:txBody>
                    <a:bodyPr/>
                    <a:lstStyle/>
                    <a:p>
                      <a:r>
                        <a:rPr lang="fr-BE" sz="1300" kern="1200" dirty="0" err="1">
                          <a:solidFill>
                            <a:schemeClr val="dk1"/>
                          </a:solidFill>
                          <a:effectLst/>
                          <a:latin typeface="+mn-lt"/>
                          <a:ea typeface="+mn-ea"/>
                          <a:cs typeface="+mn-cs"/>
                        </a:rPr>
                        <a:t>Regarding</a:t>
                      </a:r>
                      <a:r>
                        <a:rPr lang="fr-BE" sz="1300" kern="1200" dirty="0">
                          <a:solidFill>
                            <a:schemeClr val="dk1"/>
                          </a:solidFill>
                          <a:effectLst/>
                          <a:latin typeface="+mn-lt"/>
                          <a:ea typeface="+mn-ea"/>
                          <a:cs typeface="+mn-cs"/>
                        </a:rPr>
                        <a:t> </a:t>
                      </a:r>
                      <a:r>
                        <a:rPr lang="fr-BE" sz="1300" kern="1200" dirty="0" err="1">
                          <a:solidFill>
                            <a:schemeClr val="dk1"/>
                          </a:solidFill>
                          <a:effectLst/>
                          <a:latin typeface="+mn-lt"/>
                          <a:ea typeface="+mn-ea"/>
                          <a:cs typeface="+mn-cs"/>
                        </a:rPr>
                        <a:t>discharge</a:t>
                      </a:r>
                      <a:r>
                        <a:rPr lang="fr-BE" sz="1300" kern="1200" dirty="0">
                          <a:solidFill>
                            <a:schemeClr val="dk1"/>
                          </a:solidFill>
                          <a:effectLst/>
                          <a:latin typeface="+mn-lt"/>
                          <a:ea typeface="+mn-ea"/>
                          <a:cs typeface="+mn-cs"/>
                        </a:rPr>
                        <a:t> date </a:t>
                      </a:r>
                      <a:r>
                        <a:rPr lang="fr-BE" sz="1300" b="1" kern="1200" dirty="0">
                          <a:solidFill>
                            <a:schemeClr val="dk1"/>
                          </a:solidFill>
                          <a:effectLst/>
                          <a:latin typeface="+mn-lt"/>
                          <a:ea typeface="+mn-ea"/>
                          <a:cs typeface="+mn-cs"/>
                        </a:rPr>
                        <a:t>TX_TTL_DISCH_DATA:</a:t>
                      </a:r>
                      <a:r>
                        <a:rPr lang="fr-BE" sz="1300" kern="1200" dirty="0">
                          <a:solidFill>
                            <a:schemeClr val="dk1"/>
                          </a:solidFill>
                          <a:effectLst/>
                          <a:latin typeface="+mn-lt"/>
                          <a:ea typeface="+mn-ea"/>
                          <a:cs typeface="+mn-cs"/>
                        </a:rPr>
                        <a:t> </a:t>
                      </a:r>
                    </a:p>
                    <a:p>
                      <a:r>
                        <a:rPr lang="fr-BE" sz="1300" kern="1200" dirty="0">
                          <a:solidFill>
                            <a:schemeClr val="dk1"/>
                          </a:solidFill>
                          <a:effectLst/>
                          <a:latin typeface="+mn-lt"/>
                          <a:ea typeface="+mn-ea"/>
                          <a:cs typeface="+mn-cs"/>
                        </a:rPr>
                        <a:t> I </a:t>
                      </a:r>
                      <a:r>
                        <a:rPr lang="fr-BE" sz="1300" kern="1200" dirty="0" err="1">
                          <a:solidFill>
                            <a:schemeClr val="dk1"/>
                          </a:solidFill>
                          <a:effectLst/>
                          <a:latin typeface="+mn-lt"/>
                          <a:ea typeface="+mn-ea"/>
                          <a:cs typeface="+mn-cs"/>
                        </a:rPr>
                        <a:t>can</a:t>
                      </a:r>
                      <a:r>
                        <a:rPr lang="fr-BE" sz="1300" kern="1200" dirty="0">
                          <a:solidFill>
                            <a:schemeClr val="dk1"/>
                          </a:solidFill>
                          <a:effectLst/>
                          <a:latin typeface="+mn-lt"/>
                          <a:ea typeface="+mn-ea"/>
                          <a:cs typeface="+mn-cs"/>
                        </a:rPr>
                        <a:t> </a:t>
                      </a:r>
                      <a:r>
                        <a:rPr lang="fr-BE" sz="1300" kern="1200" dirty="0" err="1">
                          <a:solidFill>
                            <a:schemeClr val="dk1"/>
                          </a:solidFill>
                          <a:effectLst/>
                          <a:latin typeface="+mn-lt"/>
                          <a:ea typeface="+mn-ea"/>
                          <a:cs typeface="+mn-cs"/>
                        </a:rPr>
                        <a:t>understand</a:t>
                      </a:r>
                      <a:r>
                        <a:rPr lang="fr-BE" sz="1300" kern="1200" dirty="0">
                          <a:solidFill>
                            <a:schemeClr val="dk1"/>
                          </a:solidFill>
                          <a:effectLst/>
                          <a:latin typeface="+mn-lt"/>
                          <a:ea typeface="+mn-ea"/>
                          <a:cs typeface="+mn-cs"/>
                        </a:rPr>
                        <a:t> </a:t>
                      </a:r>
                      <a:r>
                        <a:rPr lang="fr-BE" sz="1300" kern="1200" dirty="0" err="1">
                          <a:solidFill>
                            <a:schemeClr val="dk1"/>
                          </a:solidFill>
                          <a:effectLst/>
                          <a:latin typeface="+mn-lt"/>
                          <a:ea typeface="+mn-ea"/>
                          <a:cs typeface="+mn-cs"/>
                        </a:rPr>
                        <a:t>that</a:t>
                      </a:r>
                      <a:r>
                        <a:rPr lang="fr-BE" sz="1300" kern="1200" dirty="0">
                          <a:solidFill>
                            <a:schemeClr val="dk1"/>
                          </a:solidFill>
                          <a:effectLst/>
                          <a:latin typeface="+mn-lt"/>
                          <a:ea typeface="+mn-ea"/>
                          <a:cs typeface="+mn-cs"/>
                        </a:rPr>
                        <a:t> </a:t>
                      </a:r>
                      <a:r>
                        <a:rPr lang="fr-BE" sz="1300" kern="1200" dirty="0" err="1">
                          <a:solidFill>
                            <a:schemeClr val="dk1"/>
                          </a:solidFill>
                          <a:effectLst/>
                          <a:latin typeface="+mn-lt"/>
                          <a:ea typeface="+mn-ea"/>
                          <a:cs typeface="+mn-cs"/>
                        </a:rPr>
                        <a:t>you</a:t>
                      </a:r>
                      <a:r>
                        <a:rPr lang="fr-BE" sz="1300" kern="1200" dirty="0">
                          <a:solidFill>
                            <a:schemeClr val="dk1"/>
                          </a:solidFill>
                          <a:effectLst/>
                          <a:latin typeface="+mn-lt"/>
                          <a:ea typeface="+mn-ea"/>
                          <a:cs typeface="+mn-cs"/>
                        </a:rPr>
                        <a:t> </a:t>
                      </a:r>
                      <a:r>
                        <a:rPr lang="fr-BE" sz="1300" kern="1200" dirty="0" err="1">
                          <a:solidFill>
                            <a:schemeClr val="dk1"/>
                          </a:solidFill>
                          <a:effectLst/>
                          <a:latin typeface="+mn-lt"/>
                          <a:ea typeface="+mn-ea"/>
                          <a:cs typeface="+mn-cs"/>
                        </a:rPr>
                        <a:t>need</a:t>
                      </a:r>
                      <a:r>
                        <a:rPr lang="fr-BE" sz="1300" kern="1200" dirty="0">
                          <a:solidFill>
                            <a:schemeClr val="dk1"/>
                          </a:solidFill>
                          <a:effectLst/>
                          <a:latin typeface="+mn-lt"/>
                          <a:ea typeface="+mn-ea"/>
                          <a:cs typeface="+mn-cs"/>
                        </a:rPr>
                        <a:t> the information if </a:t>
                      </a:r>
                      <a:r>
                        <a:rPr lang="fr-BE" sz="1300" kern="1200" dirty="0" err="1">
                          <a:solidFill>
                            <a:schemeClr val="dk1"/>
                          </a:solidFill>
                          <a:effectLst/>
                          <a:latin typeface="+mn-lt"/>
                          <a:ea typeface="+mn-ea"/>
                          <a:cs typeface="+mn-cs"/>
                        </a:rPr>
                        <a:t>any</a:t>
                      </a:r>
                      <a:r>
                        <a:rPr lang="fr-BE" sz="1300" kern="1200" dirty="0">
                          <a:solidFill>
                            <a:schemeClr val="dk1"/>
                          </a:solidFill>
                          <a:effectLst/>
                          <a:latin typeface="+mn-lt"/>
                          <a:ea typeface="+mn-ea"/>
                          <a:cs typeface="+mn-cs"/>
                        </a:rPr>
                        <a:t> CABG has been </a:t>
                      </a:r>
                      <a:r>
                        <a:rPr lang="fr-BE" sz="1300" kern="1200" dirty="0" err="1">
                          <a:solidFill>
                            <a:schemeClr val="dk1"/>
                          </a:solidFill>
                          <a:effectLst/>
                          <a:latin typeface="+mn-lt"/>
                          <a:ea typeface="+mn-ea"/>
                          <a:cs typeface="+mn-cs"/>
                        </a:rPr>
                        <a:t>performed</a:t>
                      </a:r>
                      <a:r>
                        <a:rPr lang="fr-BE" sz="1300" kern="1200" dirty="0">
                          <a:solidFill>
                            <a:schemeClr val="dk1"/>
                          </a:solidFill>
                          <a:effectLst/>
                          <a:latin typeface="+mn-lt"/>
                          <a:ea typeface="+mn-ea"/>
                          <a:cs typeface="+mn-cs"/>
                        </a:rPr>
                        <a:t> </a:t>
                      </a:r>
                      <a:r>
                        <a:rPr lang="fr-BE" sz="1300" kern="1200" dirty="0" err="1">
                          <a:solidFill>
                            <a:schemeClr val="dk1"/>
                          </a:solidFill>
                          <a:effectLst/>
                          <a:latin typeface="+mn-lt"/>
                          <a:ea typeface="+mn-ea"/>
                          <a:cs typeface="+mn-cs"/>
                        </a:rPr>
                        <a:t>during</a:t>
                      </a:r>
                      <a:r>
                        <a:rPr lang="fr-BE" sz="1300" kern="1200" dirty="0">
                          <a:solidFill>
                            <a:schemeClr val="dk1"/>
                          </a:solidFill>
                          <a:effectLst/>
                          <a:latin typeface="+mn-lt"/>
                          <a:ea typeface="+mn-ea"/>
                          <a:cs typeface="+mn-cs"/>
                        </a:rPr>
                        <a:t> the hospitalisation </a:t>
                      </a:r>
                    </a:p>
                    <a:p>
                      <a:r>
                        <a:rPr lang="fr-BE" sz="1300" b="1" kern="1200" dirty="0">
                          <a:solidFill>
                            <a:schemeClr val="dk1"/>
                          </a:solidFill>
                          <a:effectLst/>
                          <a:latin typeface="+mn-lt"/>
                          <a:ea typeface="+mn-ea"/>
                          <a:cs typeface="+mn-cs"/>
                        </a:rPr>
                        <a:t>CD_CABG_EXEC</a:t>
                      </a:r>
                      <a:r>
                        <a:rPr lang="fr-BE" sz="1300" kern="1200" dirty="0">
                          <a:solidFill>
                            <a:schemeClr val="dk1"/>
                          </a:solidFill>
                          <a:effectLst/>
                          <a:latin typeface="+mn-lt"/>
                          <a:ea typeface="+mn-ea"/>
                          <a:cs typeface="+mn-cs"/>
                        </a:rPr>
                        <a:t>, one </a:t>
                      </a:r>
                      <a:r>
                        <a:rPr lang="fr-BE" sz="1300" kern="1200" dirty="0" err="1">
                          <a:solidFill>
                            <a:schemeClr val="dk1"/>
                          </a:solidFill>
                          <a:effectLst/>
                          <a:latin typeface="+mn-lt"/>
                          <a:ea typeface="+mn-ea"/>
                          <a:cs typeface="+mn-cs"/>
                        </a:rPr>
                        <a:t>response</a:t>
                      </a:r>
                      <a:r>
                        <a:rPr lang="fr-BE" sz="1300" kern="1200" dirty="0">
                          <a:solidFill>
                            <a:schemeClr val="dk1"/>
                          </a:solidFill>
                          <a:effectLst/>
                          <a:latin typeface="+mn-lt"/>
                          <a:ea typeface="+mn-ea"/>
                          <a:cs typeface="+mn-cs"/>
                        </a:rPr>
                        <a:t> for the hospitalisation</a:t>
                      </a:r>
                    </a:p>
                    <a:p>
                      <a:r>
                        <a:rPr lang="fr-BE" sz="1300" kern="1200" dirty="0">
                          <a:solidFill>
                            <a:schemeClr val="dk1"/>
                          </a:solidFill>
                          <a:effectLst/>
                          <a:latin typeface="+mn-lt"/>
                          <a:ea typeface="+mn-ea"/>
                          <a:cs typeface="+mn-cs"/>
                        </a:rPr>
                        <a:t>  </a:t>
                      </a:r>
                    </a:p>
                    <a:p>
                      <a:r>
                        <a:rPr lang="fr-BE" sz="1300" kern="1200" dirty="0" err="1">
                          <a:solidFill>
                            <a:schemeClr val="dk1"/>
                          </a:solidFill>
                          <a:effectLst/>
                          <a:latin typeface="+mn-lt"/>
                          <a:ea typeface="+mn-ea"/>
                          <a:cs typeface="+mn-cs"/>
                        </a:rPr>
                        <a:t>Then</a:t>
                      </a:r>
                      <a:r>
                        <a:rPr lang="fr-BE" sz="1300" kern="1200" dirty="0">
                          <a:solidFill>
                            <a:schemeClr val="dk1"/>
                          </a:solidFill>
                          <a:effectLst/>
                          <a:latin typeface="+mn-lt"/>
                          <a:ea typeface="+mn-ea"/>
                          <a:cs typeface="+mn-cs"/>
                        </a:rPr>
                        <a:t>, </a:t>
                      </a:r>
                      <a:r>
                        <a:rPr lang="fr-BE" sz="1300" kern="1200" dirty="0" err="1">
                          <a:solidFill>
                            <a:schemeClr val="dk1"/>
                          </a:solidFill>
                          <a:effectLst/>
                          <a:latin typeface="+mn-lt"/>
                          <a:ea typeface="+mn-ea"/>
                          <a:cs typeface="+mn-cs"/>
                        </a:rPr>
                        <a:t>repeatable</a:t>
                      </a:r>
                      <a:r>
                        <a:rPr lang="fr-BE" sz="1300" kern="1200" dirty="0">
                          <a:solidFill>
                            <a:schemeClr val="dk1"/>
                          </a:solidFill>
                          <a:effectLst/>
                          <a:latin typeface="+mn-lt"/>
                          <a:ea typeface="+mn-ea"/>
                          <a:cs typeface="+mn-cs"/>
                        </a:rPr>
                        <a:t>. I </a:t>
                      </a:r>
                      <a:r>
                        <a:rPr lang="fr-BE" sz="1300" kern="1200" dirty="0" err="1">
                          <a:solidFill>
                            <a:schemeClr val="dk1"/>
                          </a:solidFill>
                          <a:effectLst/>
                          <a:latin typeface="+mn-lt"/>
                          <a:ea typeface="+mn-ea"/>
                          <a:cs typeface="+mn-cs"/>
                        </a:rPr>
                        <a:t>can</a:t>
                      </a:r>
                      <a:r>
                        <a:rPr lang="fr-BE" sz="1300" kern="1200" dirty="0">
                          <a:solidFill>
                            <a:schemeClr val="dk1"/>
                          </a:solidFill>
                          <a:effectLst/>
                          <a:latin typeface="+mn-lt"/>
                          <a:ea typeface="+mn-ea"/>
                          <a:cs typeface="+mn-cs"/>
                        </a:rPr>
                        <a:t> </a:t>
                      </a:r>
                      <a:r>
                        <a:rPr lang="fr-BE" sz="1300" kern="1200" dirty="0" err="1">
                          <a:solidFill>
                            <a:schemeClr val="dk1"/>
                          </a:solidFill>
                          <a:effectLst/>
                          <a:latin typeface="+mn-lt"/>
                          <a:ea typeface="+mn-ea"/>
                          <a:cs typeface="+mn-cs"/>
                        </a:rPr>
                        <a:t>understand</a:t>
                      </a:r>
                      <a:r>
                        <a:rPr lang="fr-BE" sz="1300" kern="1200" dirty="0">
                          <a:solidFill>
                            <a:schemeClr val="dk1"/>
                          </a:solidFill>
                          <a:effectLst/>
                          <a:latin typeface="+mn-lt"/>
                          <a:ea typeface="+mn-ea"/>
                          <a:cs typeface="+mn-cs"/>
                        </a:rPr>
                        <a:t>, </a:t>
                      </a:r>
                      <a:r>
                        <a:rPr lang="fr-BE" sz="1300" kern="1200" dirty="0" err="1">
                          <a:solidFill>
                            <a:schemeClr val="dk1"/>
                          </a:solidFill>
                          <a:effectLst/>
                          <a:latin typeface="+mn-lt"/>
                          <a:ea typeface="+mn-ea"/>
                          <a:cs typeface="+mn-cs"/>
                        </a:rPr>
                        <a:t>even</a:t>
                      </a:r>
                      <a:r>
                        <a:rPr lang="fr-BE" sz="1300" kern="1200" dirty="0">
                          <a:solidFill>
                            <a:schemeClr val="dk1"/>
                          </a:solidFill>
                          <a:effectLst/>
                          <a:latin typeface="+mn-lt"/>
                          <a:ea typeface="+mn-ea"/>
                          <a:cs typeface="+mn-cs"/>
                        </a:rPr>
                        <a:t> if </a:t>
                      </a:r>
                      <a:r>
                        <a:rPr lang="fr-BE" sz="1300" kern="1200" dirty="0" err="1">
                          <a:solidFill>
                            <a:schemeClr val="dk1"/>
                          </a:solidFill>
                          <a:effectLst/>
                          <a:latin typeface="+mn-lt"/>
                          <a:ea typeface="+mn-ea"/>
                          <a:cs typeface="+mn-cs"/>
                        </a:rPr>
                        <a:t>that</a:t>
                      </a:r>
                      <a:r>
                        <a:rPr lang="fr-BE" sz="1300" kern="1200" dirty="0">
                          <a:solidFill>
                            <a:schemeClr val="dk1"/>
                          </a:solidFill>
                          <a:effectLst/>
                          <a:latin typeface="+mn-lt"/>
                          <a:ea typeface="+mn-ea"/>
                          <a:cs typeface="+mn-cs"/>
                        </a:rPr>
                        <a:t> </a:t>
                      </a:r>
                      <a:r>
                        <a:rPr lang="fr-BE" sz="1300" kern="1200" dirty="0" err="1">
                          <a:solidFill>
                            <a:schemeClr val="dk1"/>
                          </a:solidFill>
                          <a:effectLst/>
                          <a:latin typeface="+mn-lt"/>
                          <a:ea typeface="+mn-ea"/>
                          <a:cs typeface="+mn-cs"/>
                        </a:rPr>
                        <a:t>should</a:t>
                      </a:r>
                      <a:r>
                        <a:rPr lang="fr-BE" sz="1300" kern="1200" dirty="0">
                          <a:solidFill>
                            <a:schemeClr val="dk1"/>
                          </a:solidFill>
                          <a:effectLst/>
                          <a:latin typeface="+mn-lt"/>
                          <a:ea typeface="+mn-ea"/>
                          <a:cs typeface="+mn-cs"/>
                        </a:rPr>
                        <a:t> not </a:t>
                      </a:r>
                      <a:r>
                        <a:rPr lang="fr-BE" sz="1300" kern="1200" dirty="0" err="1">
                          <a:solidFill>
                            <a:schemeClr val="dk1"/>
                          </a:solidFill>
                          <a:effectLst/>
                          <a:latin typeface="+mn-lt"/>
                          <a:ea typeface="+mn-ea"/>
                          <a:cs typeface="+mn-cs"/>
                        </a:rPr>
                        <a:t>be</a:t>
                      </a:r>
                      <a:r>
                        <a:rPr lang="fr-BE" sz="1300" kern="1200" dirty="0">
                          <a:solidFill>
                            <a:schemeClr val="dk1"/>
                          </a:solidFill>
                          <a:effectLst/>
                          <a:latin typeface="+mn-lt"/>
                          <a:ea typeface="+mn-ea"/>
                          <a:cs typeface="+mn-cs"/>
                        </a:rPr>
                        <a:t> </a:t>
                      </a:r>
                      <a:r>
                        <a:rPr lang="fr-BE" sz="1300" kern="1200" dirty="0" err="1">
                          <a:solidFill>
                            <a:schemeClr val="dk1"/>
                          </a:solidFill>
                          <a:effectLst/>
                          <a:latin typeface="+mn-lt"/>
                          <a:ea typeface="+mn-ea"/>
                          <a:cs typeface="+mn-cs"/>
                        </a:rPr>
                        <a:t>very</a:t>
                      </a:r>
                      <a:r>
                        <a:rPr lang="fr-BE" sz="1300" kern="1200" dirty="0">
                          <a:solidFill>
                            <a:schemeClr val="dk1"/>
                          </a:solidFill>
                          <a:effectLst/>
                          <a:latin typeface="+mn-lt"/>
                          <a:ea typeface="+mn-ea"/>
                          <a:cs typeface="+mn-cs"/>
                        </a:rPr>
                        <a:t> </a:t>
                      </a:r>
                      <a:r>
                        <a:rPr lang="fr-BE" sz="1300" kern="1200" dirty="0" err="1">
                          <a:solidFill>
                            <a:schemeClr val="dk1"/>
                          </a:solidFill>
                          <a:effectLst/>
                          <a:latin typeface="+mn-lt"/>
                          <a:ea typeface="+mn-ea"/>
                          <a:cs typeface="+mn-cs"/>
                        </a:rPr>
                        <a:t>frequent</a:t>
                      </a:r>
                      <a:r>
                        <a:rPr lang="fr-BE" sz="1300" kern="1200" dirty="0">
                          <a:solidFill>
                            <a:schemeClr val="dk1"/>
                          </a:solidFill>
                          <a:effectLst/>
                          <a:latin typeface="+mn-lt"/>
                          <a:ea typeface="+mn-ea"/>
                          <a:cs typeface="+mn-cs"/>
                        </a:rPr>
                        <a:t>, </a:t>
                      </a:r>
                      <a:r>
                        <a:rPr lang="fr-BE" sz="1300" kern="1200" dirty="0" err="1">
                          <a:solidFill>
                            <a:schemeClr val="dk1"/>
                          </a:solidFill>
                          <a:effectLst/>
                          <a:latin typeface="+mn-lt"/>
                          <a:ea typeface="+mn-ea"/>
                          <a:cs typeface="+mn-cs"/>
                        </a:rPr>
                        <a:t>several</a:t>
                      </a:r>
                      <a:r>
                        <a:rPr lang="fr-BE" sz="1300" kern="1200" dirty="0">
                          <a:solidFill>
                            <a:schemeClr val="dk1"/>
                          </a:solidFill>
                          <a:effectLst/>
                          <a:latin typeface="+mn-lt"/>
                          <a:ea typeface="+mn-ea"/>
                          <a:cs typeface="+mn-cs"/>
                        </a:rPr>
                        <a:t> CABG </a:t>
                      </a:r>
                      <a:r>
                        <a:rPr lang="fr-BE" sz="1300" kern="1200" dirty="0" err="1">
                          <a:solidFill>
                            <a:schemeClr val="dk1"/>
                          </a:solidFill>
                          <a:effectLst/>
                          <a:latin typeface="+mn-lt"/>
                          <a:ea typeface="+mn-ea"/>
                          <a:cs typeface="+mn-cs"/>
                        </a:rPr>
                        <a:t>could</a:t>
                      </a:r>
                      <a:r>
                        <a:rPr lang="fr-BE" sz="1300" kern="1200" dirty="0">
                          <a:solidFill>
                            <a:schemeClr val="dk1"/>
                          </a:solidFill>
                          <a:effectLst/>
                          <a:latin typeface="+mn-lt"/>
                          <a:ea typeface="+mn-ea"/>
                          <a:cs typeface="+mn-cs"/>
                        </a:rPr>
                        <a:t> </a:t>
                      </a:r>
                      <a:r>
                        <a:rPr lang="fr-BE" sz="1300" kern="1200" dirty="0" err="1">
                          <a:solidFill>
                            <a:schemeClr val="dk1"/>
                          </a:solidFill>
                          <a:effectLst/>
                          <a:latin typeface="+mn-lt"/>
                          <a:ea typeface="+mn-ea"/>
                          <a:cs typeface="+mn-cs"/>
                        </a:rPr>
                        <a:t>take</a:t>
                      </a:r>
                      <a:r>
                        <a:rPr lang="fr-BE" sz="1300" kern="1200" dirty="0">
                          <a:solidFill>
                            <a:schemeClr val="dk1"/>
                          </a:solidFill>
                          <a:effectLst/>
                          <a:latin typeface="+mn-lt"/>
                          <a:ea typeface="+mn-ea"/>
                          <a:cs typeface="+mn-cs"/>
                        </a:rPr>
                        <a:t> place </a:t>
                      </a:r>
                      <a:r>
                        <a:rPr lang="fr-BE" sz="1300" kern="1200" dirty="0" err="1">
                          <a:solidFill>
                            <a:schemeClr val="dk1"/>
                          </a:solidFill>
                          <a:effectLst/>
                          <a:latin typeface="+mn-lt"/>
                          <a:ea typeface="+mn-ea"/>
                          <a:cs typeface="+mn-cs"/>
                        </a:rPr>
                        <a:t>during</a:t>
                      </a:r>
                      <a:r>
                        <a:rPr lang="fr-BE" sz="1300" kern="1200" dirty="0">
                          <a:solidFill>
                            <a:schemeClr val="dk1"/>
                          </a:solidFill>
                          <a:effectLst/>
                          <a:latin typeface="+mn-lt"/>
                          <a:ea typeface="+mn-ea"/>
                          <a:cs typeface="+mn-cs"/>
                        </a:rPr>
                        <a:t> the hospitalisation  </a:t>
                      </a:r>
                    </a:p>
                    <a:p>
                      <a:r>
                        <a:rPr lang="fr-BE" sz="1300" b="1" kern="1200" dirty="0">
                          <a:solidFill>
                            <a:schemeClr val="dk1"/>
                          </a:solidFill>
                          <a:effectLst/>
                          <a:latin typeface="+mn-lt"/>
                          <a:ea typeface="+mn-ea"/>
                          <a:cs typeface="+mn-cs"/>
                        </a:rPr>
                        <a:t>DT_EXEC_CABG</a:t>
                      </a:r>
                      <a:r>
                        <a:rPr lang="fr-BE" sz="1300" kern="1200" dirty="0">
                          <a:solidFill>
                            <a:schemeClr val="dk1"/>
                          </a:solidFill>
                          <a:effectLst/>
                          <a:latin typeface="+mn-lt"/>
                          <a:ea typeface="+mn-ea"/>
                          <a:cs typeface="+mn-cs"/>
                        </a:rPr>
                        <a:t>  One date for </a:t>
                      </a:r>
                      <a:r>
                        <a:rPr lang="fr-BE" sz="1300" kern="1200" dirty="0" err="1">
                          <a:solidFill>
                            <a:schemeClr val="dk1"/>
                          </a:solidFill>
                          <a:effectLst/>
                          <a:latin typeface="+mn-lt"/>
                          <a:ea typeface="+mn-ea"/>
                          <a:cs typeface="+mn-cs"/>
                        </a:rPr>
                        <a:t>each</a:t>
                      </a:r>
                      <a:r>
                        <a:rPr lang="fr-BE" sz="1300" kern="1200" dirty="0">
                          <a:solidFill>
                            <a:schemeClr val="dk1"/>
                          </a:solidFill>
                          <a:effectLst/>
                          <a:latin typeface="+mn-lt"/>
                          <a:ea typeface="+mn-ea"/>
                          <a:cs typeface="+mn-cs"/>
                        </a:rPr>
                        <a:t> CABG </a:t>
                      </a:r>
                      <a:r>
                        <a:rPr lang="fr-BE" sz="1300" kern="1200" dirty="0" err="1">
                          <a:solidFill>
                            <a:schemeClr val="dk1"/>
                          </a:solidFill>
                          <a:effectLst/>
                          <a:latin typeface="+mn-lt"/>
                          <a:ea typeface="+mn-ea"/>
                          <a:cs typeface="+mn-cs"/>
                        </a:rPr>
                        <a:t>during</a:t>
                      </a:r>
                      <a:r>
                        <a:rPr lang="fr-BE" sz="1300" kern="1200" dirty="0">
                          <a:solidFill>
                            <a:schemeClr val="dk1"/>
                          </a:solidFill>
                          <a:effectLst/>
                          <a:latin typeface="+mn-lt"/>
                          <a:ea typeface="+mn-ea"/>
                          <a:cs typeface="+mn-cs"/>
                        </a:rPr>
                        <a:t> the hospitalisation</a:t>
                      </a:r>
                    </a:p>
                    <a:p>
                      <a:r>
                        <a:rPr lang="fr-BE" sz="1300" kern="1200" dirty="0">
                          <a:solidFill>
                            <a:schemeClr val="dk1"/>
                          </a:solidFill>
                          <a:effectLst/>
                          <a:latin typeface="+mn-lt"/>
                          <a:ea typeface="+mn-ea"/>
                          <a:cs typeface="+mn-cs"/>
                        </a:rPr>
                        <a:t> </a:t>
                      </a:r>
                    </a:p>
                    <a:p>
                      <a:r>
                        <a:rPr lang="fr-BE" sz="1300" kern="1200" dirty="0">
                          <a:solidFill>
                            <a:schemeClr val="dk1"/>
                          </a:solidFill>
                          <a:effectLst/>
                          <a:latin typeface="+mn-lt"/>
                          <a:ea typeface="+mn-ea"/>
                          <a:cs typeface="+mn-cs"/>
                        </a:rPr>
                        <a:t>I </a:t>
                      </a:r>
                      <a:r>
                        <a:rPr lang="fr-BE" sz="1300" kern="1200" dirty="0" err="1">
                          <a:solidFill>
                            <a:schemeClr val="dk1"/>
                          </a:solidFill>
                          <a:effectLst/>
                          <a:latin typeface="+mn-lt"/>
                          <a:ea typeface="+mn-ea"/>
                          <a:cs typeface="+mn-cs"/>
                        </a:rPr>
                        <a:t>hope</a:t>
                      </a:r>
                      <a:r>
                        <a:rPr lang="fr-BE" sz="1300" kern="1200" dirty="0">
                          <a:solidFill>
                            <a:schemeClr val="dk1"/>
                          </a:solidFill>
                          <a:effectLst/>
                          <a:latin typeface="+mn-lt"/>
                          <a:ea typeface="+mn-ea"/>
                          <a:cs typeface="+mn-cs"/>
                        </a:rPr>
                        <a:t> </a:t>
                      </a:r>
                      <a:r>
                        <a:rPr lang="fr-BE" sz="1300" kern="1200" dirty="0" err="1">
                          <a:solidFill>
                            <a:schemeClr val="dk1"/>
                          </a:solidFill>
                          <a:effectLst/>
                          <a:latin typeface="+mn-lt"/>
                          <a:ea typeface="+mn-ea"/>
                          <a:cs typeface="+mn-cs"/>
                        </a:rPr>
                        <a:t>I’m</a:t>
                      </a:r>
                      <a:r>
                        <a:rPr lang="fr-BE" sz="1300" kern="1200" dirty="0">
                          <a:solidFill>
                            <a:schemeClr val="dk1"/>
                          </a:solidFill>
                          <a:effectLst/>
                          <a:latin typeface="+mn-lt"/>
                          <a:ea typeface="+mn-ea"/>
                          <a:cs typeface="+mn-cs"/>
                        </a:rPr>
                        <a:t> not </a:t>
                      </a:r>
                      <a:r>
                        <a:rPr lang="fr-BE" sz="1300" kern="1200" dirty="0" err="1">
                          <a:solidFill>
                            <a:schemeClr val="dk1"/>
                          </a:solidFill>
                          <a:effectLst/>
                          <a:latin typeface="+mn-lt"/>
                          <a:ea typeface="+mn-ea"/>
                          <a:cs typeface="+mn-cs"/>
                        </a:rPr>
                        <a:t>mistaken</a:t>
                      </a:r>
                      <a:r>
                        <a:rPr lang="fr-BE" sz="1300" kern="1200" dirty="0">
                          <a:solidFill>
                            <a:schemeClr val="dk1"/>
                          </a:solidFill>
                          <a:effectLst/>
                          <a:latin typeface="+mn-lt"/>
                          <a:ea typeface="+mn-ea"/>
                          <a:cs typeface="+mn-cs"/>
                        </a:rPr>
                        <a:t> </a:t>
                      </a:r>
                      <a:r>
                        <a:rPr lang="fr-BE" sz="1300" kern="1200" dirty="0" err="1">
                          <a:solidFill>
                            <a:schemeClr val="dk1"/>
                          </a:solidFill>
                          <a:effectLst/>
                          <a:latin typeface="+mn-lt"/>
                          <a:ea typeface="+mn-ea"/>
                          <a:cs typeface="+mn-cs"/>
                        </a:rPr>
                        <a:t>until</a:t>
                      </a:r>
                      <a:r>
                        <a:rPr lang="fr-BE" sz="1300" kern="1200" dirty="0">
                          <a:solidFill>
                            <a:schemeClr val="dk1"/>
                          </a:solidFill>
                          <a:effectLst/>
                          <a:latin typeface="+mn-lt"/>
                          <a:ea typeface="+mn-ea"/>
                          <a:cs typeface="+mn-cs"/>
                        </a:rPr>
                        <a:t> </a:t>
                      </a:r>
                      <a:r>
                        <a:rPr lang="fr-BE" sz="1300" kern="1200" dirty="0" err="1">
                          <a:solidFill>
                            <a:schemeClr val="dk1"/>
                          </a:solidFill>
                          <a:effectLst/>
                          <a:latin typeface="+mn-lt"/>
                          <a:ea typeface="+mn-ea"/>
                          <a:cs typeface="+mn-cs"/>
                        </a:rPr>
                        <a:t>now</a:t>
                      </a:r>
                      <a:r>
                        <a:rPr lang="fr-BE" sz="1300" kern="1200" dirty="0">
                          <a:solidFill>
                            <a:schemeClr val="dk1"/>
                          </a:solidFill>
                          <a:effectLst/>
                          <a:latin typeface="+mn-lt"/>
                          <a:ea typeface="+mn-ea"/>
                          <a:cs typeface="+mn-cs"/>
                        </a:rPr>
                        <a:t>. </a:t>
                      </a:r>
                      <a:r>
                        <a:rPr lang="fr-BE" sz="1300" kern="1200" dirty="0" err="1">
                          <a:solidFill>
                            <a:schemeClr val="dk1"/>
                          </a:solidFill>
                          <a:effectLst/>
                          <a:latin typeface="+mn-lt"/>
                          <a:ea typeface="+mn-ea"/>
                          <a:cs typeface="+mn-cs"/>
                        </a:rPr>
                        <a:t>Then</a:t>
                      </a:r>
                      <a:r>
                        <a:rPr lang="fr-BE" sz="1300" kern="1200" dirty="0">
                          <a:solidFill>
                            <a:schemeClr val="dk1"/>
                          </a:solidFill>
                          <a:effectLst/>
                          <a:latin typeface="+mn-lt"/>
                          <a:ea typeface="+mn-ea"/>
                          <a:cs typeface="+mn-cs"/>
                        </a:rPr>
                        <a:t>, </a:t>
                      </a:r>
                      <a:r>
                        <a:rPr lang="fr-BE" sz="1300" kern="1200" dirty="0" err="1">
                          <a:solidFill>
                            <a:schemeClr val="dk1"/>
                          </a:solidFill>
                          <a:effectLst/>
                          <a:latin typeface="+mn-lt"/>
                          <a:ea typeface="+mn-ea"/>
                          <a:cs typeface="+mn-cs"/>
                        </a:rPr>
                        <a:t>repeatable</a:t>
                      </a:r>
                      <a:r>
                        <a:rPr lang="fr-BE" sz="1300" kern="1200" dirty="0">
                          <a:solidFill>
                            <a:schemeClr val="dk1"/>
                          </a:solidFill>
                          <a:effectLst/>
                          <a:latin typeface="+mn-lt"/>
                          <a:ea typeface="+mn-ea"/>
                          <a:cs typeface="+mn-cs"/>
                        </a:rPr>
                        <a:t> in </a:t>
                      </a:r>
                      <a:r>
                        <a:rPr lang="fr-BE" sz="1300" kern="1200" dirty="0" err="1">
                          <a:solidFill>
                            <a:schemeClr val="dk1"/>
                          </a:solidFill>
                          <a:effectLst/>
                          <a:latin typeface="+mn-lt"/>
                          <a:ea typeface="+mn-ea"/>
                          <a:cs typeface="+mn-cs"/>
                        </a:rPr>
                        <a:t>repeatable</a:t>
                      </a:r>
                      <a:r>
                        <a:rPr lang="fr-BE" sz="1300" kern="1200" dirty="0">
                          <a:solidFill>
                            <a:schemeClr val="dk1"/>
                          </a:solidFill>
                          <a:effectLst/>
                          <a:latin typeface="+mn-lt"/>
                          <a:ea typeface="+mn-ea"/>
                          <a:cs typeface="+mn-cs"/>
                        </a:rPr>
                        <a:t> for </a:t>
                      </a:r>
                      <a:r>
                        <a:rPr lang="fr-BE" sz="1300" b="1" kern="1200" dirty="0">
                          <a:solidFill>
                            <a:schemeClr val="dk1"/>
                          </a:solidFill>
                          <a:effectLst/>
                          <a:latin typeface="+mn-lt"/>
                          <a:ea typeface="+mn-ea"/>
                          <a:cs typeface="+mn-cs"/>
                        </a:rPr>
                        <a:t>CD_BYP_RESTE_STENT</a:t>
                      </a:r>
                      <a:r>
                        <a:rPr lang="fr-BE" sz="1300" kern="1200" dirty="0">
                          <a:solidFill>
                            <a:schemeClr val="dk1"/>
                          </a:solidFill>
                          <a:effectLst/>
                          <a:latin typeface="+mn-lt"/>
                          <a:ea typeface="+mn-ea"/>
                          <a:cs typeface="+mn-cs"/>
                        </a:rPr>
                        <a:t>, </a:t>
                      </a:r>
                      <a:r>
                        <a:rPr lang="fr-BE" sz="1300" kern="1200" dirty="0" err="1">
                          <a:solidFill>
                            <a:schemeClr val="dk1"/>
                          </a:solidFill>
                          <a:effectLst/>
                          <a:latin typeface="+mn-lt"/>
                          <a:ea typeface="+mn-ea"/>
                          <a:cs typeface="+mn-cs"/>
                        </a:rPr>
                        <a:t>yes</a:t>
                      </a:r>
                      <a:r>
                        <a:rPr lang="fr-BE" sz="1300" kern="1200" dirty="0">
                          <a:solidFill>
                            <a:schemeClr val="dk1"/>
                          </a:solidFill>
                          <a:effectLst/>
                          <a:latin typeface="+mn-lt"/>
                          <a:ea typeface="+mn-ea"/>
                          <a:cs typeface="+mn-cs"/>
                        </a:rPr>
                        <a:t> or no, </a:t>
                      </a:r>
                      <a:r>
                        <a:rPr lang="fr-BE" sz="1300" b="1" kern="1200" dirty="0">
                          <a:solidFill>
                            <a:schemeClr val="dk1"/>
                          </a:solidFill>
                          <a:effectLst/>
                          <a:latin typeface="+mn-lt"/>
                          <a:ea typeface="+mn-ea"/>
                          <a:cs typeface="+mn-cs"/>
                        </a:rPr>
                        <a:t>TPE_CABG_EXEC</a:t>
                      </a:r>
                      <a:r>
                        <a:rPr lang="fr-BE" sz="1300" kern="1200" dirty="0">
                          <a:solidFill>
                            <a:schemeClr val="dk1"/>
                          </a:solidFill>
                          <a:effectLst/>
                          <a:latin typeface="+mn-lt"/>
                          <a:ea typeface="+mn-ea"/>
                          <a:cs typeface="+mn-cs"/>
                        </a:rPr>
                        <a:t>, multiple values </a:t>
                      </a:r>
                      <a:r>
                        <a:rPr lang="fr-BE" sz="1300" kern="1200" dirty="0" err="1">
                          <a:solidFill>
                            <a:schemeClr val="dk1"/>
                          </a:solidFill>
                          <a:effectLst/>
                          <a:latin typeface="+mn-lt"/>
                          <a:ea typeface="+mn-ea"/>
                          <a:cs typeface="+mn-cs"/>
                        </a:rPr>
                        <a:t>from</a:t>
                      </a:r>
                      <a:r>
                        <a:rPr lang="fr-BE" sz="1300" kern="1200" dirty="0">
                          <a:solidFill>
                            <a:schemeClr val="dk1"/>
                          </a:solidFill>
                          <a:effectLst/>
                          <a:latin typeface="+mn-lt"/>
                          <a:ea typeface="+mn-ea"/>
                          <a:cs typeface="+mn-cs"/>
                        </a:rPr>
                        <a:t> </a:t>
                      </a:r>
                      <a:r>
                        <a:rPr lang="fr-BE" sz="1300" kern="1200" dirty="0" err="1">
                          <a:solidFill>
                            <a:schemeClr val="dk1"/>
                          </a:solidFill>
                          <a:effectLst/>
                          <a:latin typeface="+mn-lt"/>
                          <a:ea typeface="+mn-ea"/>
                          <a:cs typeface="+mn-cs"/>
                        </a:rPr>
                        <a:t>list</a:t>
                      </a:r>
                      <a:r>
                        <a:rPr lang="fr-BE" sz="1300" kern="1200" dirty="0">
                          <a:solidFill>
                            <a:schemeClr val="dk1"/>
                          </a:solidFill>
                          <a:effectLst/>
                          <a:latin typeface="+mn-lt"/>
                          <a:ea typeface="+mn-ea"/>
                          <a:cs typeface="+mn-cs"/>
                        </a:rPr>
                        <a:t> </a:t>
                      </a:r>
                      <a:r>
                        <a:rPr lang="fr-BE" sz="1300" kern="1200" dirty="0" err="1">
                          <a:solidFill>
                            <a:schemeClr val="dk1"/>
                          </a:solidFill>
                          <a:effectLst/>
                          <a:latin typeface="+mn-lt"/>
                          <a:ea typeface="+mn-ea"/>
                          <a:cs typeface="+mn-cs"/>
                        </a:rPr>
                        <a:t>segmenten</a:t>
                      </a:r>
                      <a:r>
                        <a:rPr lang="fr-BE" sz="1300" kern="1200" dirty="0">
                          <a:solidFill>
                            <a:schemeClr val="dk1"/>
                          </a:solidFill>
                          <a:effectLst/>
                          <a:latin typeface="+mn-lt"/>
                          <a:ea typeface="+mn-ea"/>
                          <a:cs typeface="+mn-cs"/>
                        </a:rPr>
                        <a:t>, multiple values </a:t>
                      </a:r>
                      <a:r>
                        <a:rPr lang="fr-BE" sz="1300" kern="1200" dirty="0" err="1">
                          <a:solidFill>
                            <a:schemeClr val="dk1"/>
                          </a:solidFill>
                          <a:effectLst/>
                          <a:latin typeface="+mn-lt"/>
                          <a:ea typeface="+mn-ea"/>
                          <a:cs typeface="+mn-cs"/>
                        </a:rPr>
                        <a:t>from</a:t>
                      </a:r>
                      <a:r>
                        <a:rPr lang="fr-BE" sz="1300" kern="1200" dirty="0">
                          <a:solidFill>
                            <a:schemeClr val="dk1"/>
                          </a:solidFill>
                          <a:effectLst/>
                          <a:latin typeface="+mn-lt"/>
                          <a:ea typeface="+mn-ea"/>
                          <a:cs typeface="+mn-cs"/>
                        </a:rPr>
                        <a:t> </a:t>
                      </a:r>
                      <a:r>
                        <a:rPr lang="fr-BE" sz="1300" kern="1200" dirty="0" err="1">
                          <a:solidFill>
                            <a:schemeClr val="dk1"/>
                          </a:solidFill>
                          <a:effectLst/>
                          <a:latin typeface="+mn-lt"/>
                          <a:ea typeface="+mn-ea"/>
                          <a:cs typeface="+mn-cs"/>
                        </a:rPr>
                        <a:t>list</a:t>
                      </a:r>
                      <a:endParaRPr lang="fr-BE" sz="1300" kern="1200" dirty="0">
                        <a:solidFill>
                          <a:schemeClr val="dk1"/>
                        </a:solidFill>
                        <a:effectLst/>
                        <a:latin typeface="+mn-lt"/>
                        <a:ea typeface="+mn-ea"/>
                        <a:cs typeface="+mn-cs"/>
                      </a:endParaRPr>
                    </a:p>
                    <a:p>
                      <a:r>
                        <a:rPr lang="fr-BE" sz="1300" kern="1200" dirty="0">
                          <a:solidFill>
                            <a:schemeClr val="dk1"/>
                          </a:solidFill>
                          <a:effectLst/>
                          <a:latin typeface="+mn-lt"/>
                          <a:ea typeface="+mn-ea"/>
                          <a:cs typeface="+mn-cs"/>
                        </a:rPr>
                        <a:t> </a:t>
                      </a:r>
                    </a:p>
                    <a:p>
                      <a:r>
                        <a:rPr lang="fr-BE" sz="1300" kern="1200" dirty="0">
                          <a:solidFill>
                            <a:schemeClr val="dk1"/>
                          </a:solidFill>
                          <a:effectLst/>
                          <a:latin typeface="+mn-lt"/>
                          <a:ea typeface="+mn-ea"/>
                          <a:cs typeface="+mn-cs"/>
                        </a:rPr>
                        <a:t>It </a:t>
                      </a:r>
                      <a:r>
                        <a:rPr lang="fr-BE" sz="1300" kern="1200" dirty="0" err="1">
                          <a:solidFill>
                            <a:schemeClr val="dk1"/>
                          </a:solidFill>
                          <a:effectLst/>
                          <a:latin typeface="+mn-lt"/>
                          <a:ea typeface="+mn-ea"/>
                          <a:cs typeface="+mn-cs"/>
                        </a:rPr>
                        <a:t>is</a:t>
                      </a:r>
                      <a:r>
                        <a:rPr lang="fr-BE" sz="1300" kern="1200" dirty="0">
                          <a:solidFill>
                            <a:schemeClr val="dk1"/>
                          </a:solidFill>
                          <a:effectLst/>
                          <a:latin typeface="+mn-lt"/>
                          <a:ea typeface="+mn-ea"/>
                          <a:cs typeface="+mn-cs"/>
                        </a:rPr>
                        <a:t> </a:t>
                      </a:r>
                      <a:r>
                        <a:rPr lang="fr-BE" sz="1300" kern="1200" dirty="0" err="1">
                          <a:solidFill>
                            <a:schemeClr val="dk1"/>
                          </a:solidFill>
                          <a:effectLst/>
                          <a:latin typeface="+mn-lt"/>
                          <a:ea typeface="+mn-ea"/>
                          <a:cs typeface="+mn-cs"/>
                        </a:rPr>
                        <a:t>unclear</a:t>
                      </a:r>
                      <a:r>
                        <a:rPr lang="fr-BE" sz="1300" kern="1200" dirty="0">
                          <a:solidFill>
                            <a:schemeClr val="dk1"/>
                          </a:solidFill>
                          <a:effectLst/>
                          <a:latin typeface="+mn-lt"/>
                          <a:ea typeface="+mn-ea"/>
                          <a:cs typeface="+mn-cs"/>
                        </a:rPr>
                        <a:t> for me. I </a:t>
                      </a:r>
                      <a:r>
                        <a:rPr lang="fr-BE" sz="1300" kern="1200" dirty="0" err="1">
                          <a:solidFill>
                            <a:schemeClr val="dk1"/>
                          </a:solidFill>
                          <a:effectLst/>
                          <a:latin typeface="+mn-lt"/>
                          <a:ea typeface="+mn-ea"/>
                          <a:cs typeface="+mn-cs"/>
                        </a:rPr>
                        <a:t>don’t</a:t>
                      </a:r>
                      <a:r>
                        <a:rPr lang="fr-BE" sz="1300" kern="1200" dirty="0">
                          <a:solidFill>
                            <a:schemeClr val="dk1"/>
                          </a:solidFill>
                          <a:effectLst/>
                          <a:latin typeface="+mn-lt"/>
                          <a:ea typeface="+mn-ea"/>
                          <a:cs typeface="+mn-cs"/>
                        </a:rPr>
                        <a:t> </a:t>
                      </a:r>
                      <a:r>
                        <a:rPr lang="fr-BE" sz="1300" kern="1200" dirty="0" err="1">
                          <a:solidFill>
                            <a:schemeClr val="dk1"/>
                          </a:solidFill>
                          <a:effectLst/>
                          <a:latin typeface="+mn-lt"/>
                          <a:ea typeface="+mn-ea"/>
                          <a:cs typeface="+mn-cs"/>
                        </a:rPr>
                        <a:t>understand</a:t>
                      </a:r>
                      <a:r>
                        <a:rPr lang="fr-BE" sz="1300" kern="1200" dirty="0">
                          <a:solidFill>
                            <a:schemeClr val="dk1"/>
                          </a:solidFill>
                          <a:effectLst/>
                          <a:latin typeface="+mn-lt"/>
                          <a:ea typeface="+mn-ea"/>
                          <a:cs typeface="+mn-cs"/>
                        </a:rPr>
                        <a:t> </a:t>
                      </a:r>
                      <a:r>
                        <a:rPr lang="fr-BE" sz="1300" kern="1200" dirty="0" err="1">
                          <a:solidFill>
                            <a:schemeClr val="dk1"/>
                          </a:solidFill>
                          <a:effectLst/>
                          <a:latin typeface="+mn-lt"/>
                          <a:ea typeface="+mn-ea"/>
                          <a:cs typeface="+mn-cs"/>
                        </a:rPr>
                        <a:t>which</a:t>
                      </a:r>
                      <a:r>
                        <a:rPr lang="fr-BE" sz="1300" kern="1200" dirty="0">
                          <a:solidFill>
                            <a:schemeClr val="dk1"/>
                          </a:solidFill>
                          <a:effectLst/>
                          <a:latin typeface="+mn-lt"/>
                          <a:ea typeface="+mn-ea"/>
                          <a:cs typeface="+mn-cs"/>
                        </a:rPr>
                        <a:t> </a:t>
                      </a:r>
                      <a:r>
                        <a:rPr lang="fr-BE" sz="1300" kern="1200" dirty="0" err="1">
                          <a:solidFill>
                            <a:schemeClr val="dk1"/>
                          </a:solidFill>
                          <a:effectLst/>
                          <a:latin typeface="+mn-lt"/>
                          <a:ea typeface="+mn-ea"/>
                          <a:cs typeface="+mn-cs"/>
                        </a:rPr>
                        <a:t>repeatable</a:t>
                      </a:r>
                      <a:r>
                        <a:rPr lang="fr-BE" sz="1300" kern="1200" dirty="0">
                          <a:solidFill>
                            <a:schemeClr val="dk1"/>
                          </a:solidFill>
                          <a:effectLst/>
                          <a:latin typeface="+mn-lt"/>
                          <a:ea typeface="+mn-ea"/>
                          <a:cs typeface="+mn-cs"/>
                        </a:rPr>
                        <a:t> (and </a:t>
                      </a:r>
                      <a:r>
                        <a:rPr lang="fr-BE" sz="1300" kern="1200" dirty="0" err="1">
                          <a:solidFill>
                            <a:schemeClr val="dk1"/>
                          </a:solidFill>
                          <a:effectLst/>
                          <a:latin typeface="+mn-lt"/>
                          <a:ea typeface="+mn-ea"/>
                          <a:cs typeface="+mn-cs"/>
                        </a:rPr>
                        <a:t>which</a:t>
                      </a:r>
                      <a:r>
                        <a:rPr lang="fr-BE" sz="1300" kern="1200" dirty="0">
                          <a:solidFill>
                            <a:schemeClr val="dk1"/>
                          </a:solidFill>
                          <a:effectLst/>
                          <a:latin typeface="+mn-lt"/>
                          <a:ea typeface="+mn-ea"/>
                          <a:cs typeface="+mn-cs"/>
                        </a:rPr>
                        <a:t> multiple value </a:t>
                      </a:r>
                      <a:r>
                        <a:rPr lang="fr-BE" sz="1300" kern="1200" dirty="0" err="1">
                          <a:solidFill>
                            <a:schemeClr val="dk1"/>
                          </a:solidFill>
                          <a:effectLst/>
                          <a:latin typeface="+mn-lt"/>
                          <a:ea typeface="+mn-ea"/>
                          <a:cs typeface="+mn-cs"/>
                        </a:rPr>
                        <a:t>from</a:t>
                      </a:r>
                      <a:r>
                        <a:rPr lang="fr-BE" sz="1300" kern="1200" dirty="0">
                          <a:solidFill>
                            <a:schemeClr val="dk1"/>
                          </a:solidFill>
                          <a:effectLst/>
                          <a:latin typeface="+mn-lt"/>
                          <a:ea typeface="+mn-ea"/>
                          <a:cs typeface="+mn-cs"/>
                        </a:rPr>
                        <a:t> </a:t>
                      </a:r>
                      <a:r>
                        <a:rPr lang="fr-BE" sz="1300" kern="1200" dirty="0" err="1">
                          <a:solidFill>
                            <a:schemeClr val="dk1"/>
                          </a:solidFill>
                          <a:effectLst/>
                          <a:latin typeface="+mn-lt"/>
                          <a:ea typeface="+mn-ea"/>
                          <a:cs typeface="+mn-cs"/>
                        </a:rPr>
                        <a:t>list</a:t>
                      </a:r>
                      <a:r>
                        <a:rPr lang="fr-BE" sz="1300" kern="1200" dirty="0">
                          <a:solidFill>
                            <a:schemeClr val="dk1"/>
                          </a:solidFill>
                          <a:effectLst/>
                          <a:latin typeface="+mn-lt"/>
                          <a:ea typeface="+mn-ea"/>
                          <a:cs typeface="+mn-cs"/>
                        </a:rPr>
                        <a:t>) information </a:t>
                      </a:r>
                      <a:r>
                        <a:rPr lang="fr-BE" sz="1300" kern="1200" dirty="0" err="1">
                          <a:solidFill>
                            <a:schemeClr val="dk1"/>
                          </a:solidFill>
                          <a:effectLst/>
                          <a:latin typeface="+mn-lt"/>
                          <a:ea typeface="+mn-ea"/>
                          <a:cs typeface="+mn-cs"/>
                        </a:rPr>
                        <a:t>is</a:t>
                      </a:r>
                      <a:r>
                        <a:rPr lang="fr-BE" sz="1300" kern="1200" dirty="0">
                          <a:solidFill>
                            <a:schemeClr val="dk1"/>
                          </a:solidFill>
                          <a:effectLst/>
                          <a:latin typeface="+mn-lt"/>
                          <a:ea typeface="+mn-ea"/>
                          <a:cs typeface="+mn-cs"/>
                        </a:rPr>
                        <a:t> </a:t>
                      </a:r>
                      <a:r>
                        <a:rPr lang="fr-BE" sz="1300" kern="1200" dirty="0" err="1">
                          <a:solidFill>
                            <a:schemeClr val="dk1"/>
                          </a:solidFill>
                          <a:effectLst/>
                          <a:latin typeface="+mn-lt"/>
                          <a:ea typeface="+mn-ea"/>
                          <a:cs typeface="+mn-cs"/>
                        </a:rPr>
                        <a:t>needed</a:t>
                      </a:r>
                      <a:endParaRPr lang="fr-BE" sz="1300" kern="1200" dirty="0">
                        <a:solidFill>
                          <a:schemeClr val="dk1"/>
                        </a:solidFill>
                        <a:effectLst/>
                        <a:latin typeface="+mn-lt"/>
                        <a:ea typeface="+mn-ea"/>
                        <a:cs typeface="+mn-cs"/>
                      </a:endParaRPr>
                    </a:p>
                    <a:p>
                      <a:r>
                        <a:rPr lang="fr-BE" sz="1300" kern="1200" dirty="0">
                          <a:solidFill>
                            <a:schemeClr val="dk1"/>
                          </a:solidFill>
                          <a:effectLst/>
                          <a:latin typeface="+mn-lt"/>
                          <a:ea typeface="+mn-ea"/>
                          <a:cs typeface="+mn-cs"/>
                        </a:rPr>
                        <a:t> </a:t>
                      </a:r>
                    </a:p>
                    <a:p>
                      <a:r>
                        <a:rPr lang="fr-BE" sz="1300" b="1" i="1" u="sng" kern="1200" dirty="0" err="1">
                          <a:solidFill>
                            <a:schemeClr val="dk1"/>
                          </a:solidFill>
                          <a:effectLst/>
                          <a:latin typeface="+mn-lt"/>
                          <a:ea typeface="+mn-ea"/>
                          <a:cs typeface="+mn-cs"/>
                        </a:rPr>
                        <a:t>Could</a:t>
                      </a:r>
                      <a:r>
                        <a:rPr lang="fr-BE" sz="1300" b="1" i="1" u="sng" kern="1200" dirty="0">
                          <a:solidFill>
                            <a:schemeClr val="dk1"/>
                          </a:solidFill>
                          <a:effectLst/>
                          <a:latin typeface="+mn-lt"/>
                          <a:ea typeface="+mn-ea"/>
                          <a:cs typeface="+mn-cs"/>
                        </a:rPr>
                        <a:t> </a:t>
                      </a:r>
                      <a:r>
                        <a:rPr lang="fr-BE" sz="1300" b="1" i="1" u="sng" kern="1200" dirty="0" err="1">
                          <a:solidFill>
                            <a:schemeClr val="dk1"/>
                          </a:solidFill>
                          <a:effectLst/>
                          <a:latin typeface="+mn-lt"/>
                          <a:ea typeface="+mn-ea"/>
                          <a:cs typeface="+mn-cs"/>
                        </a:rPr>
                        <a:t>you</a:t>
                      </a:r>
                      <a:r>
                        <a:rPr lang="fr-BE" sz="1300" b="1" i="1" u="sng" kern="1200" dirty="0">
                          <a:solidFill>
                            <a:schemeClr val="dk1"/>
                          </a:solidFill>
                          <a:effectLst/>
                          <a:latin typeface="+mn-lt"/>
                          <a:ea typeface="+mn-ea"/>
                          <a:cs typeface="+mn-cs"/>
                        </a:rPr>
                        <a:t> </a:t>
                      </a:r>
                      <a:r>
                        <a:rPr lang="fr-BE" sz="1300" b="1" i="1" u="sng" kern="1200" dirty="0" err="1">
                          <a:solidFill>
                            <a:schemeClr val="dk1"/>
                          </a:solidFill>
                          <a:effectLst/>
                          <a:latin typeface="+mn-lt"/>
                          <a:ea typeface="+mn-ea"/>
                          <a:cs typeface="+mn-cs"/>
                        </a:rPr>
                        <a:t>describe</a:t>
                      </a:r>
                      <a:r>
                        <a:rPr lang="fr-BE" sz="1300" b="1" i="1" u="sng" kern="1200" dirty="0">
                          <a:solidFill>
                            <a:schemeClr val="dk1"/>
                          </a:solidFill>
                          <a:effectLst/>
                          <a:latin typeface="+mn-lt"/>
                          <a:ea typeface="+mn-ea"/>
                          <a:cs typeface="+mn-cs"/>
                        </a:rPr>
                        <a:t> me </a:t>
                      </a:r>
                      <a:r>
                        <a:rPr lang="fr-BE" sz="1300" b="1" i="1" u="sng" kern="1200" dirty="0" err="1">
                          <a:solidFill>
                            <a:schemeClr val="dk1"/>
                          </a:solidFill>
                          <a:effectLst/>
                          <a:latin typeface="+mn-lt"/>
                          <a:ea typeface="+mn-ea"/>
                          <a:cs typeface="+mn-cs"/>
                        </a:rPr>
                        <a:t>such</a:t>
                      </a:r>
                      <a:r>
                        <a:rPr lang="fr-BE" sz="1300" b="1" i="1" u="sng" kern="1200" dirty="0">
                          <a:solidFill>
                            <a:schemeClr val="dk1"/>
                          </a:solidFill>
                          <a:effectLst/>
                          <a:latin typeface="+mn-lt"/>
                          <a:ea typeface="+mn-ea"/>
                          <a:cs typeface="+mn-cs"/>
                        </a:rPr>
                        <a:t> a </a:t>
                      </a:r>
                      <a:r>
                        <a:rPr lang="fr-BE" sz="1300" b="1" i="1" u="sng" kern="1200" dirty="0" err="1">
                          <a:solidFill>
                            <a:schemeClr val="dk1"/>
                          </a:solidFill>
                          <a:effectLst/>
                          <a:latin typeface="+mn-lt"/>
                          <a:ea typeface="+mn-ea"/>
                          <a:cs typeface="+mn-cs"/>
                        </a:rPr>
                        <a:t>complex</a:t>
                      </a:r>
                      <a:r>
                        <a:rPr lang="fr-BE" sz="1300" b="1" i="1" u="sng" kern="1200" dirty="0">
                          <a:solidFill>
                            <a:schemeClr val="dk1"/>
                          </a:solidFill>
                          <a:effectLst/>
                          <a:latin typeface="+mn-lt"/>
                          <a:ea typeface="+mn-ea"/>
                          <a:cs typeface="+mn-cs"/>
                        </a:rPr>
                        <a:t> and multiple </a:t>
                      </a:r>
                      <a:r>
                        <a:rPr lang="fr-BE" sz="1300" b="1" i="1" u="sng" kern="1200" dirty="0" err="1">
                          <a:solidFill>
                            <a:schemeClr val="dk1"/>
                          </a:solidFill>
                          <a:effectLst/>
                          <a:latin typeface="+mn-lt"/>
                          <a:ea typeface="+mn-ea"/>
                          <a:cs typeface="+mn-cs"/>
                        </a:rPr>
                        <a:t>clinical</a:t>
                      </a:r>
                      <a:r>
                        <a:rPr lang="fr-BE" sz="1300" b="1" i="1" u="sng" kern="1200" dirty="0">
                          <a:solidFill>
                            <a:schemeClr val="dk1"/>
                          </a:solidFill>
                          <a:effectLst/>
                          <a:latin typeface="+mn-lt"/>
                          <a:ea typeface="+mn-ea"/>
                          <a:cs typeface="+mn-cs"/>
                        </a:rPr>
                        <a:t> situation and the JSON </a:t>
                      </a:r>
                      <a:r>
                        <a:rPr lang="fr-BE" sz="1300" b="1" i="1" u="sng" kern="1200" dirty="0" err="1">
                          <a:solidFill>
                            <a:schemeClr val="dk1"/>
                          </a:solidFill>
                          <a:effectLst/>
                          <a:latin typeface="+mn-lt"/>
                          <a:ea typeface="+mn-ea"/>
                          <a:cs typeface="+mn-cs"/>
                        </a:rPr>
                        <a:t>translating</a:t>
                      </a:r>
                      <a:r>
                        <a:rPr lang="fr-BE" sz="1300" b="1" i="1" u="sng" kern="1200" dirty="0">
                          <a:solidFill>
                            <a:schemeClr val="dk1"/>
                          </a:solidFill>
                          <a:effectLst/>
                          <a:latin typeface="+mn-lt"/>
                          <a:ea typeface="+mn-ea"/>
                          <a:cs typeface="+mn-cs"/>
                        </a:rPr>
                        <a:t> </a:t>
                      </a:r>
                      <a:r>
                        <a:rPr lang="fr-BE" sz="1300" b="1" i="1" u="sng" kern="1200" dirty="0" err="1">
                          <a:solidFill>
                            <a:schemeClr val="dk1"/>
                          </a:solidFill>
                          <a:effectLst/>
                          <a:latin typeface="+mn-lt"/>
                          <a:ea typeface="+mn-ea"/>
                          <a:cs typeface="+mn-cs"/>
                        </a:rPr>
                        <a:t>this</a:t>
                      </a:r>
                      <a:r>
                        <a:rPr lang="fr-BE" sz="1300" b="1" i="1" u="sng" kern="1200" dirty="0">
                          <a:solidFill>
                            <a:schemeClr val="dk1"/>
                          </a:solidFill>
                          <a:effectLst/>
                          <a:latin typeface="+mn-lt"/>
                          <a:ea typeface="+mn-ea"/>
                          <a:cs typeface="+mn-cs"/>
                        </a:rPr>
                        <a:t> situation ? </a:t>
                      </a:r>
                      <a:endParaRPr lang="fr-BE" sz="1300" kern="1200" dirty="0">
                        <a:solidFill>
                          <a:schemeClr val="dk1"/>
                        </a:solidFill>
                        <a:effectLst/>
                        <a:latin typeface="+mn-lt"/>
                        <a:ea typeface="+mn-ea"/>
                        <a:cs typeface="+mn-cs"/>
                      </a:endParaRPr>
                    </a:p>
                  </a:txBody>
                  <a:tcPr marL="7620" marR="7620" marT="7620" marB="0"/>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200" kern="1200" baseline="0" dirty="0">
                          <a:solidFill>
                            <a:schemeClr val="dk1"/>
                          </a:solidFill>
                          <a:effectLst/>
                          <a:latin typeface="+mn-lt"/>
                          <a:ea typeface="+mn-ea"/>
                          <a:cs typeface="+mn-cs"/>
                        </a:rPr>
                        <a:t>This is a rather complex question which has required some investigating.</a:t>
                      </a:r>
                    </a:p>
                    <a:p>
                      <a:pPr marL="0" marR="0" lvl="0" indent="0" algn="l" defTabSz="457200" rtl="0" eaLnBrk="1" fontAlgn="b" latinLnBrk="0" hangingPunct="1">
                        <a:lnSpc>
                          <a:spcPct val="100000"/>
                        </a:lnSpc>
                        <a:spcBef>
                          <a:spcPts val="0"/>
                        </a:spcBef>
                        <a:spcAft>
                          <a:spcPts val="0"/>
                        </a:spcAft>
                        <a:buClrTx/>
                        <a:buSzTx/>
                        <a:buFontTx/>
                        <a:buNone/>
                        <a:tabLst/>
                        <a:defRPr/>
                      </a:pPr>
                      <a:r>
                        <a:rPr lang="en-US" sz="1200" kern="1200" baseline="0" dirty="0">
                          <a:solidFill>
                            <a:schemeClr val="dk1"/>
                          </a:solidFill>
                          <a:effectLst/>
                          <a:latin typeface="+mn-lt"/>
                          <a:ea typeface="+mn-ea"/>
                          <a:cs typeface="+mn-cs"/>
                        </a:rPr>
                        <a:t>A new JSON file will soon be created to address the second part of your question. </a:t>
                      </a:r>
                    </a:p>
                    <a:p>
                      <a:pPr marL="0" marR="0" lvl="0" indent="0" algn="l" defTabSz="457200" rtl="0" eaLnBrk="1" fontAlgn="b" latinLnBrk="0" hangingPunct="1">
                        <a:lnSpc>
                          <a:spcPct val="100000"/>
                        </a:lnSpc>
                        <a:spcBef>
                          <a:spcPts val="0"/>
                        </a:spcBef>
                        <a:spcAft>
                          <a:spcPts val="0"/>
                        </a:spcAft>
                        <a:buClrTx/>
                        <a:buSzTx/>
                        <a:buFontTx/>
                        <a:buNone/>
                        <a:tabLst/>
                        <a:defRPr/>
                      </a:pPr>
                      <a:r>
                        <a:rPr lang="en-US" sz="1200" kern="1200" baseline="0" dirty="0">
                          <a:solidFill>
                            <a:schemeClr val="dk1"/>
                          </a:solidFill>
                          <a:effectLst/>
                          <a:latin typeface="+mn-lt"/>
                          <a:ea typeface="+mn-ea"/>
                          <a:cs typeface="+mn-cs"/>
                        </a:rPr>
                        <a:t>As for providing you with a description of the actual clinical situation, it would be advisable to reach out to the QERMID for further information.</a:t>
                      </a:r>
                    </a:p>
                  </a:txBody>
                  <a:tcPr marL="7620" marR="7620" marT="7620" marB="0"/>
                </a:tc>
                <a:extLst>
                  <a:ext uri="{0D108BD9-81ED-4DB2-BD59-A6C34878D82A}">
                    <a16:rowId xmlns:a16="http://schemas.microsoft.com/office/drawing/2014/main" val="1955356711"/>
                  </a:ext>
                </a:extLst>
              </a:tr>
            </a:tbl>
          </a:graphicData>
        </a:graphic>
      </p:graphicFrame>
    </p:spTree>
    <p:extLst>
      <p:ext uri="{BB962C8B-B14F-4D97-AF65-F5344CB8AC3E}">
        <p14:creationId xmlns:p14="http://schemas.microsoft.com/office/powerpoint/2010/main" val="14072525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46A9E28-214A-47AB-ABE9-626669EF1A23}"/>
              </a:ext>
            </a:extLst>
          </p:cNvPr>
          <p:cNvSpPr>
            <a:spLocks noGrp="1"/>
          </p:cNvSpPr>
          <p:nvPr>
            <p:ph type="ctrTitle"/>
          </p:nvPr>
        </p:nvSpPr>
        <p:spPr>
          <a:xfrm>
            <a:off x="1851213" y="2254801"/>
            <a:ext cx="8477955" cy="965399"/>
          </a:xfrm>
        </p:spPr>
        <p:txBody>
          <a:bodyPr/>
          <a:lstStyle/>
          <a:p>
            <a:r>
              <a:rPr lang="fr-BE" dirty="0">
                <a:effectLst>
                  <a:outerShdw blurRad="38100" dist="38100" dir="2700000" algn="tl">
                    <a:srgbClr val="000000">
                      <a:alpha val="43137"/>
                    </a:srgbClr>
                  </a:outerShdw>
                </a:effectLst>
              </a:rPr>
              <a:t>HD4DP2 </a:t>
            </a:r>
            <a:r>
              <a:rPr lang="fr-BE" dirty="0" err="1">
                <a:effectLst>
                  <a:outerShdw blurRad="38100" dist="38100" dir="2700000" algn="tl">
                    <a:srgbClr val="000000">
                      <a:alpha val="43137"/>
                    </a:srgbClr>
                  </a:outerShdw>
                </a:effectLst>
              </a:rPr>
              <a:t>Metrics</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84883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nSpc>
                <a:spcPct val="200000"/>
              </a:lnSpc>
              <a:spcBef>
                <a:spcPct val="20000"/>
              </a:spcBef>
              <a:buClr>
                <a:srgbClr val="B2D235"/>
              </a:buClr>
              <a:defRPr/>
            </a:pPr>
            <a:r>
              <a:rPr lang="fr-BE" dirty="0"/>
              <a:t>HD4DP2 </a:t>
            </a:r>
            <a:r>
              <a:rPr lang="fr-BE" dirty="0" err="1"/>
              <a:t>Metrics</a:t>
            </a:r>
            <a:r>
              <a:rPr lang="fr-BE" dirty="0"/>
              <a:t> (as of 14/09 </a:t>
            </a:r>
            <a:r>
              <a:rPr lang="fr-BE" sz="2000" dirty="0"/>
              <a:t>– </a:t>
            </a:r>
            <a:r>
              <a:rPr lang="fr-BE" sz="2000" dirty="0" err="1"/>
              <a:t>compared</a:t>
            </a:r>
            <a:r>
              <a:rPr lang="fr-BE" sz="2000" dirty="0"/>
              <a:t> </a:t>
            </a:r>
            <a:r>
              <a:rPr lang="fr-BE" sz="2000" dirty="0" err="1"/>
              <a:t>with</a:t>
            </a:r>
            <a:r>
              <a:rPr lang="fr-BE" sz="2000" dirty="0"/>
              <a:t> 08/09</a:t>
            </a:r>
            <a:r>
              <a:rPr lang="fr-BE" dirty="0"/>
              <a:t>)</a:t>
            </a:r>
            <a:endParaRPr kumimoji="0" lang="en-BE" sz="2800" b="1" i="0" u="none" strike="noStrike" kern="1200" cap="none" spc="100" normalizeH="0" baseline="0" noProof="0" dirty="0">
              <a:ln>
                <a:noFill/>
              </a:ln>
              <a:solidFill>
                <a:prstClr val="white"/>
              </a:solidFill>
              <a:effectLst/>
              <a:uLnTx/>
              <a:uFillTx/>
              <a:latin typeface="Arial"/>
              <a:ea typeface="+mn-ea"/>
              <a:cs typeface="Arial"/>
            </a:endParaRPr>
          </a:p>
        </p:txBody>
      </p:sp>
      <p:graphicFrame>
        <p:nvGraphicFramePr>
          <p:cNvPr id="5" name="Content Placeholder 8"/>
          <p:cNvGraphicFramePr>
            <a:graphicFrameLocks/>
          </p:cNvGraphicFramePr>
          <p:nvPr>
            <p:extLst>
              <p:ext uri="{D42A27DB-BD31-4B8C-83A1-F6EECF244321}">
                <p14:modId xmlns:p14="http://schemas.microsoft.com/office/powerpoint/2010/main" val="2619528121"/>
              </p:ext>
            </p:extLst>
          </p:nvPr>
        </p:nvGraphicFramePr>
        <p:xfrm>
          <a:off x="348342" y="1554589"/>
          <a:ext cx="11462657" cy="3178775"/>
        </p:xfrm>
        <a:graphic>
          <a:graphicData uri="http://schemas.openxmlformats.org/drawingml/2006/table">
            <a:tbl>
              <a:tblPr firstRow="1" bandRow="1">
                <a:tableStyleId>{5C22544A-7EE6-4342-B048-85BDC9FD1C3A}</a:tableStyleId>
              </a:tblPr>
              <a:tblGrid>
                <a:gridCol w="865316">
                  <a:extLst>
                    <a:ext uri="{9D8B030D-6E8A-4147-A177-3AD203B41FA5}">
                      <a16:colId xmlns:a16="http://schemas.microsoft.com/office/drawing/2014/main" val="1025559344"/>
                    </a:ext>
                  </a:extLst>
                </a:gridCol>
                <a:gridCol w="5151062">
                  <a:extLst>
                    <a:ext uri="{9D8B030D-6E8A-4147-A177-3AD203B41FA5}">
                      <a16:colId xmlns:a16="http://schemas.microsoft.com/office/drawing/2014/main" val="2714932952"/>
                    </a:ext>
                  </a:extLst>
                </a:gridCol>
                <a:gridCol w="5446279">
                  <a:extLst>
                    <a:ext uri="{9D8B030D-6E8A-4147-A177-3AD203B41FA5}">
                      <a16:colId xmlns:a16="http://schemas.microsoft.com/office/drawing/2014/main" val="3398955929"/>
                    </a:ext>
                  </a:extLst>
                </a:gridCol>
              </a:tblGrid>
              <a:tr h="589145">
                <a:tc>
                  <a:txBody>
                    <a:bodyPr/>
                    <a:lstStyle/>
                    <a:p>
                      <a:pPr algn="l"/>
                      <a:endParaRPr lang="fr-BE" dirty="0"/>
                    </a:p>
                  </a:txBody>
                  <a:tcPr/>
                </a:tc>
                <a:tc>
                  <a:txBody>
                    <a:bodyPr/>
                    <a:lstStyle/>
                    <a:p>
                      <a:r>
                        <a:rPr lang="fr-BE" dirty="0" err="1"/>
                        <a:t>Metric</a:t>
                      </a:r>
                      <a:endParaRPr lang="fr-BE" dirty="0"/>
                    </a:p>
                  </a:txBody>
                  <a:tcPr/>
                </a:tc>
                <a:tc>
                  <a:txBody>
                    <a:bodyPr/>
                    <a:lstStyle/>
                    <a:p>
                      <a:r>
                        <a:rPr lang="fr-BE" dirty="0"/>
                        <a:t>Count</a:t>
                      </a:r>
                    </a:p>
                  </a:txBody>
                  <a:tcPr/>
                </a:tc>
                <a:extLst>
                  <a:ext uri="{0D108BD9-81ED-4DB2-BD59-A6C34878D82A}">
                    <a16:rowId xmlns:a16="http://schemas.microsoft.com/office/drawing/2014/main" val="400855173"/>
                  </a:ext>
                </a:extLst>
              </a:tr>
              <a:tr h="1699111">
                <a:tc>
                  <a:txBody>
                    <a:bodyPr/>
                    <a:lstStyle/>
                    <a:p>
                      <a:pPr algn="l" fontAlgn="t"/>
                      <a:endParaRPr lang="fr-BE" sz="1200" kern="1200" dirty="0">
                        <a:solidFill>
                          <a:schemeClr val="dk1"/>
                        </a:solidFill>
                        <a:effectLst/>
                        <a:latin typeface="+mn-lt"/>
                        <a:ea typeface="+mn-ea"/>
                        <a:cs typeface="+mn-cs"/>
                      </a:endParaRPr>
                    </a:p>
                  </a:txBody>
                  <a:tcPr marL="7620" marR="7620" marT="7620" marB="0"/>
                </a:tc>
                <a:tc>
                  <a:txBody>
                    <a:bodyPr/>
                    <a:lstStyle/>
                    <a:p>
                      <a:pPr algn="l" fontAlgn="b"/>
                      <a:r>
                        <a:rPr lang="en-US" sz="1600" kern="1200" baseline="0" dirty="0">
                          <a:solidFill>
                            <a:schemeClr val="dk1"/>
                          </a:solidFill>
                          <a:effectLst/>
                          <a:latin typeface="+mn-lt"/>
                          <a:ea typeface="+mn-ea"/>
                          <a:cs typeface="+mn-cs"/>
                        </a:rPr>
                        <a:t>Number of records received</a:t>
                      </a:r>
                    </a:p>
                  </a:txBody>
                  <a:tcPr marL="7620" marR="7620" marT="7620" marB="0"/>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kern="1200" baseline="0" dirty="0">
                          <a:solidFill>
                            <a:schemeClr val="dk1"/>
                          </a:solidFill>
                          <a:effectLst/>
                          <a:latin typeface="+mn-lt"/>
                          <a:ea typeface="+mn-ea"/>
                          <a:cs typeface="+mn-cs"/>
                        </a:rPr>
                        <a:t>Total :      58501</a:t>
                      </a:r>
                      <a:r>
                        <a:rPr lang="en-US" sz="1800" kern="1200" baseline="0" dirty="0">
                          <a:solidFill>
                            <a:schemeClr val="dk1"/>
                          </a:solidFill>
                          <a:effectLst/>
                          <a:latin typeface="+mn-lt"/>
                          <a:ea typeface="+mn-ea"/>
                          <a:cs typeface="+mn-cs"/>
                        </a:rPr>
                        <a:t>  </a:t>
                      </a:r>
                      <a:r>
                        <a:rPr lang="en-US" sz="1700" kern="1200" baseline="0" dirty="0">
                          <a:solidFill>
                            <a:srgbClr val="00B050"/>
                          </a:solidFill>
                          <a:effectLst/>
                          <a:latin typeface="+mn-lt"/>
                          <a:ea typeface="+mn-ea"/>
                          <a:cs typeface="+mn-cs"/>
                        </a:rPr>
                        <a:t>(+2882)</a:t>
                      </a:r>
                      <a:br>
                        <a:rPr lang="en-US" sz="1600" kern="1200" baseline="0" dirty="0">
                          <a:solidFill>
                            <a:schemeClr val="dk1"/>
                          </a:solidFill>
                          <a:effectLst/>
                          <a:latin typeface="+mn-lt"/>
                          <a:ea typeface="+mn-ea"/>
                          <a:cs typeface="+mn-cs"/>
                        </a:rPr>
                      </a:br>
                      <a:r>
                        <a:rPr lang="en-US" sz="1600" kern="1200" baseline="0" dirty="0">
                          <a:solidFill>
                            <a:schemeClr val="dk1"/>
                          </a:solidFill>
                          <a:effectLst/>
                          <a:latin typeface="+mn-lt"/>
                          <a:ea typeface="+mn-ea"/>
                          <a:cs typeface="+mn-cs"/>
                        </a:rPr>
                        <a:t>- Manual  54239  </a:t>
                      </a:r>
                      <a:r>
                        <a:rPr lang="en-US" sz="1700" kern="1200" baseline="0" dirty="0">
                          <a:solidFill>
                            <a:srgbClr val="00B050"/>
                          </a:solidFill>
                          <a:effectLst/>
                          <a:latin typeface="+mn-lt"/>
                          <a:ea typeface="+mn-ea"/>
                          <a:cs typeface="+mn-cs"/>
                        </a:rPr>
                        <a:t>(+2257)</a:t>
                      </a:r>
                      <a:br>
                        <a:rPr lang="en-US" sz="1700" kern="1200" baseline="0" dirty="0">
                          <a:solidFill>
                            <a:srgbClr val="00B050"/>
                          </a:solidFill>
                          <a:effectLst/>
                          <a:latin typeface="+mn-lt"/>
                          <a:ea typeface="+mn-ea"/>
                          <a:cs typeface="+mn-cs"/>
                        </a:rPr>
                      </a:br>
                      <a:r>
                        <a:rPr lang="en-US" sz="1600" kern="1200" baseline="0" dirty="0">
                          <a:solidFill>
                            <a:schemeClr val="dk1"/>
                          </a:solidFill>
                          <a:effectLst/>
                          <a:latin typeface="+mn-lt"/>
                          <a:ea typeface="+mn-ea"/>
                          <a:cs typeface="+mn-cs"/>
                        </a:rPr>
                        <a:t>- CSV        1543  </a:t>
                      </a:r>
                      <a:r>
                        <a:rPr lang="en-US" sz="1700" kern="1200" baseline="0" dirty="0">
                          <a:solidFill>
                            <a:srgbClr val="00B050"/>
                          </a:solidFill>
                          <a:effectLst/>
                          <a:latin typeface="+mn-lt"/>
                          <a:ea typeface="+mn-ea"/>
                          <a:cs typeface="+mn-cs"/>
                        </a:rPr>
                        <a:t>(+84) </a:t>
                      </a:r>
                      <a:br>
                        <a:rPr lang="en-US" sz="1700" kern="1200" baseline="0" dirty="0">
                          <a:solidFill>
                            <a:srgbClr val="00B050"/>
                          </a:solidFill>
                          <a:effectLst/>
                          <a:latin typeface="+mn-lt"/>
                          <a:ea typeface="+mn-ea"/>
                          <a:cs typeface="+mn-cs"/>
                        </a:rPr>
                      </a:br>
                      <a:r>
                        <a:rPr lang="en-US" sz="1600" kern="1200" baseline="0" dirty="0">
                          <a:solidFill>
                            <a:schemeClr val="dk1"/>
                          </a:solidFill>
                          <a:effectLst/>
                          <a:latin typeface="+mn-lt"/>
                          <a:ea typeface="+mn-ea"/>
                          <a:cs typeface="+mn-cs"/>
                        </a:rPr>
                        <a:t>- API          2719  </a:t>
                      </a:r>
                      <a:r>
                        <a:rPr lang="en-US" sz="1700" kern="1200" baseline="0" dirty="0">
                          <a:solidFill>
                            <a:srgbClr val="00B050"/>
                          </a:solidFill>
                          <a:effectLst/>
                          <a:latin typeface="+mn-lt"/>
                          <a:ea typeface="+mn-ea"/>
                          <a:cs typeface="+mn-cs"/>
                        </a:rPr>
                        <a:t>(+541)</a:t>
                      </a:r>
                    </a:p>
                    <a:p>
                      <a:pPr marL="0" marR="0" lvl="0" indent="0" algn="l" defTabSz="457200" rtl="0" eaLnBrk="1" fontAlgn="b" latinLnBrk="0" hangingPunct="1">
                        <a:lnSpc>
                          <a:spcPct val="100000"/>
                        </a:lnSpc>
                        <a:spcBef>
                          <a:spcPts val="0"/>
                        </a:spcBef>
                        <a:spcAft>
                          <a:spcPts val="0"/>
                        </a:spcAft>
                        <a:buClrTx/>
                        <a:buSzTx/>
                        <a:buFontTx/>
                        <a:buNone/>
                        <a:tabLst/>
                        <a:defRPr/>
                      </a:pPr>
                      <a:endParaRPr lang="en-US" sz="1700" kern="1200" baseline="0" dirty="0">
                        <a:solidFill>
                          <a:srgbClr val="00B050"/>
                        </a:solidFill>
                        <a:effectLst/>
                        <a:latin typeface="+mn-lt"/>
                        <a:ea typeface="+mn-ea"/>
                        <a:cs typeface="+mn-cs"/>
                      </a:endParaRPr>
                    </a:p>
                  </a:txBody>
                  <a:tcPr marL="7620" marR="7620" marT="7620" marB="0"/>
                </a:tc>
                <a:extLst>
                  <a:ext uri="{0D108BD9-81ED-4DB2-BD59-A6C34878D82A}">
                    <a16:rowId xmlns:a16="http://schemas.microsoft.com/office/drawing/2014/main" val="1955356711"/>
                  </a:ext>
                </a:extLst>
              </a:tr>
              <a:tr h="890519">
                <a:tc>
                  <a:txBody>
                    <a:bodyPr/>
                    <a:lstStyle/>
                    <a:p>
                      <a:pPr algn="l" fontAlgn="t"/>
                      <a:endParaRPr lang="fr-BE" sz="1200" kern="1200" dirty="0">
                        <a:solidFill>
                          <a:schemeClr val="dk1"/>
                        </a:solidFill>
                        <a:effectLst/>
                        <a:latin typeface="+mn-lt"/>
                        <a:ea typeface="+mn-ea"/>
                        <a:cs typeface="+mn-cs"/>
                      </a:endParaRPr>
                    </a:p>
                  </a:txBody>
                  <a:tcPr marL="7620" marR="7620" marT="7620" marB="0"/>
                </a:tc>
                <a:tc>
                  <a:txBody>
                    <a:bodyPr/>
                    <a:lstStyle/>
                    <a:p>
                      <a:pPr algn="l" fontAlgn="b"/>
                      <a:r>
                        <a:rPr lang="en-US" sz="1600" kern="1200" baseline="0" dirty="0">
                          <a:solidFill>
                            <a:schemeClr val="dk1"/>
                          </a:solidFill>
                          <a:effectLst/>
                          <a:latin typeface="+mn-lt"/>
                          <a:ea typeface="+mn-ea"/>
                          <a:cs typeface="+mn-cs"/>
                        </a:rPr>
                        <a:t>User Accounts</a:t>
                      </a:r>
                    </a:p>
                  </a:txBody>
                  <a:tcPr marL="7620" marR="7620" marT="7620" marB="0"/>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kern="1200" baseline="0" dirty="0">
                          <a:solidFill>
                            <a:schemeClr val="dk1"/>
                          </a:solidFill>
                          <a:effectLst/>
                          <a:latin typeface="+mn-lt"/>
                          <a:ea typeface="+mn-ea"/>
                          <a:cs typeface="+mn-cs"/>
                        </a:rPr>
                        <a:t>Total :        7488  </a:t>
                      </a:r>
                      <a:r>
                        <a:rPr lang="en-US" sz="1700" kern="1200" baseline="0" dirty="0">
                          <a:solidFill>
                            <a:srgbClr val="00B050"/>
                          </a:solidFill>
                          <a:effectLst/>
                          <a:latin typeface="+mn-lt"/>
                          <a:ea typeface="+mn-ea"/>
                          <a:cs typeface="+mn-cs"/>
                        </a:rPr>
                        <a:t>(+93)</a:t>
                      </a:r>
                    </a:p>
                  </a:txBody>
                  <a:tcPr marL="7620" marR="7620" marT="7620" marB="0"/>
                </a:tc>
                <a:extLst>
                  <a:ext uri="{0D108BD9-81ED-4DB2-BD59-A6C34878D82A}">
                    <a16:rowId xmlns:a16="http://schemas.microsoft.com/office/drawing/2014/main" val="281410430"/>
                  </a:ext>
                </a:extLst>
              </a:tr>
            </a:tbl>
          </a:graphicData>
        </a:graphic>
      </p:graphicFrame>
    </p:spTree>
    <p:extLst>
      <p:ext uri="{BB962C8B-B14F-4D97-AF65-F5344CB8AC3E}">
        <p14:creationId xmlns:p14="http://schemas.microsoft.com/office/powerpoint/2010/main" val="1215737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nSpc>
                <a:spcPct val="200000"/>
              </a:lnSpc>
              <a:spcBef>
                <a:spcPct val="20000"/>
              </a:spcBef>
              <a:buClr>
                <a:srgbClr val="B2D235"/>
              </a:buClr>
              <a:defRPr/>
            </a:pPr>
            <a:r>
              <a:rPr lang="fr-BE" dirty="0"/>
              <a:t>HD4DP2 </a:t>
            </a:r>
            <a:r>
              <a:rPr lang="fr-BE" dirty="0" err="1"/>
              <a:t>Metrics</a:t>
            </a:r>
            <a:r>
              <a:rPr lang="fr-BE" dirty="0"/>
              <a:t> (as of 14/09)</a:t>
            </a:r>
            <a:endParaRPr kumimoji="0" lang="en-BE" sz="2800" b="1" i="0" u="none" strike="noStrike" kern="1200" cap="none" spc="100" normalizeH="0" baseline="0" noProof="0" dirty="0">
              <a:ln>
                <a:noFill/>
              </a:ln>
              <a:solidFill>
                <a:prstClr val="white"/>
              </a:solidFill>
              <a:effectLst/>
              <a:uLnTx/>
              <a:uFillTx/>
              <a:latin typeface="Arial"/>
              <a:ea typeface="+mn-ea"/>
              <a:cs typeface="Arial"/>
            </a:endParaRPr>
          </a:p>
        </p:txBody>
      </p:sp>
      <p:pic>
        <p:nvPicPr>
          <p:cNvPr id="6" name="Afbeelding 5">
            <a:extLst>
              <a:ext uri="{FF2B5EF4-FFF2-40B4-BE49-F238E27FC236}">
                <a16:creationId xmlns:a16="http://schemas.microsoft.com/office/drawing/2014/main" id="{A50CE143-CD63-A717-FF5D-DB9B5570056C}"/>
              </a:ext>
            </a:extLst>
          </p:cNvPr>
          <p:cNvPicPr>
            <a:picLocks noChangeAspect="1"/>
          </p:cNvPicPr>
          <p:nvPr/>
        </p:nvPicPr>
        <p:blipFill>
          <a:blip r:embed="rId3"/>
          <a:stretch>
            <a:fillRect/>
          </a:stretch>
        </p:blipFill>
        <p:spPr>
          <a:xfrm>
            <a:off x="311972" y="1699467"/>
            <a:ext cx="11499028" cy="3786933"/>
          </a:xfrm>
          <a:prstGeom prst="rect">
            <a:avLst/>
          </a:prstGeom>
        </p:spPr>
      </p:pic>
    </p:spTree>
    <p:extLst>
      <p:ext uri="{BB962C8B-B14F-4D97-AF65-F5344CB8AC3E}">
        <p14:creationId xmlns:p14="http://schemas.microsoft.com/office/powerpoint/2010/main" val="2126303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46A9E28-214A-47AB-ABE9-626669EF1A23}"/>
              </a:ext>
            </a:extLst>
          </p:cNvPr>
          <p:cNvSpPr>
            <a:spLocks noGrp="1"/>
          </p:cNvSpPr>
          <p:nvPr>
            <p:ph type="ctrTitle"/>
          </p:nvPr>
        </p:nvSpPr>
        <p:spPr>
          <a:xfrm>
            <a:off x="1851213" y="2254801"/>
            <a:ext cx="8477955" cy="965399"/>
          </a:xfrm>
        </p:spPr>
        <p:txBody>
          <a:bodyPr/>
          <a:lstStyle/>
          <a:p>
            <a:r>
              <a:rPr lang="fr-BE" dirty="0">
                <a:effectLst>
                  <a:outerShdw blurRad="38100" dist="38100" dir="2700000" algn="tl">
                    <a:srgbClr val="000000">
                      <a:alpha val="43137"/>
                    </a:srgbClr>
                  </a:outerShdw>
                </a:effectLst>
              </a:rPr>
              <a:t>Incidents report</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377670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nSpc>
                <a:spcPct val="200000"/>
              </a:lnSpc>
              <a:spcBef>
                <a:spcPct val="20000"/>
              </a:spcBef>
              <a:buClr>
                <a:srgbClr val="B2D235"/>
              </a:buClr>
              <a:defRPr/>
            </a:pPr>
            <a:r>
              <a:rPr lang="fr-BE" dirty="0"/>
              <a:t>Total Open Incidents and </a:t>
            </a:r>
            <a:r>
              <a:rPr lang="fr-BE" dirty="0" err="1"/>
              <a:t>Requests</a:t>
            </a:r>
            <a:endParaRPr kumimoji="0" lang="en-BE" sz="2800" b="1" i="0" u="none" strike="noStrike" kern="1200" cap="none" spc="100" normalizeH="0" baseline="0" noProof="0" dirty="0">
              <a:ln>
                <a:noFill/>
              </a:ln>
              <a:solidFill>
                <a:prstClr val="white"/>
              </a:solidFill>
              <a:effectLst/>
              <a:uLnTx/>
              <a:uFillTx/>
              <a:latin typeface="Arial"/>
              <a:ea typeface="+mn-ea"/>
              <a:cs typeface="Arial"/>
            </a:endParaRPr>
          </a:p>
        </p:txBody>
      </p:sp>
      <p:graphicFrame>
        <p:nvGraphicFramePr>
          <p:cNvPr id="6" name="Grafiek 5">
            <a:extLst>
              <a:ext uri="{FF2B5EF4-FFF2-40B4-BE49-F238E27FC236}">
                <a16:creationId xmlns:a16="http://schemas.microsoft.com/office/drawing/2014/main" id="{0B015284-F19E-4017-4ADF-AE774572EB74}"/>
              </a:ext>
            </a:extLst>
          </p:cNvPr>
          <p:cNvGraphicFramePr/>
          <p:nvPr>
            <p:extLst>
              <p:ext uri="{D42A27DB-BD31-4B8C-83A1-F6EECF244321}">
                <p14:modId xmlns:p14="http://schemas.microsoft.com/office/powerpoint/2010/main" val="1301719256"/>
              </p:ext>
            </p:extLst>
          </p:nvPr>
        </p:nvGraphicFramePr>
        <p:xfrm>
          <a:off x="344245" y="1500027"/>
          <a:ext cx="11466754" cy="429834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327535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SC_theme">
  <a:themeElements>
    <a:clrScheme name="SC_colors">
      <a:dk1>
        <a:srgbClr val="58595B"/>
      </a:dk1>
      <a:lt1>
        <a:sysClr val="window" lastClr="FFFFFF"/>
      </a:lt1>
      <a:dk2>
        <a:srgbClr val="58595B"/>
      </a:dk2>
      <a:lt2>
        <a:srgbClr val="E7E6E6"/>
      </a:lt2>
      <a:accent1>
        <a:srgbClr val="39B54A"/>
      </a:accent1>
      <a:accent2>
        <a:srgbClr val="B2D235"/>
      </a:accent2>
      <a:accent3>
        <a:srgbClr val="F0D200"/>
      </a:accent3>
      <a:accent4>
        <a:srgbClr val="006838"/>
      </a:accent4>
      <a:accent5>
        <a:srgbClr val="EBB928"/>
      </a:accent5>
      <a:accent6>
        <a:srgbClr val="E19B19"/>
      </a:accent6>
      <a:hlink>
        <a:srgbClr val="2D91A0"/>
      </a:hlink>
      <a:folHlink>
        <a:srgbClr val="B932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cap="flat">
          <a:solidFill>
            <a:schemeClr val="accent1"/>
          </a:solidFill>
        </a:ln>
        <a:effectLst/>
      </a:spPr>
      <a:bodyPr rtlCol="0" anchor="ctr"/>
      <a:lstStyle>
        <a:defPPr algn="ctr">
          <a:defRPr>
            <a:ln>
              <a:noFill/>
            </a:ln>
            <a:solidFill>
              <a:schemeClr val="accent1"/>
            </a:solidFil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a:solidFill>
              <a:schemeClr val="tx2"/>
            </a:solidFill>
          </a:defRPr>
        </a:defPPr>
      </a:lstStyle>
    </a:txDef>
  </a:objectDefaults>
  <a:extraClrSchemeLst/>
  <a:extLst>
    <a:ext uri="{05A4C25C-085E-4340-85A3-A5531E510DB2}">
      <thm15:themeFamily xmlns:thm15="http://schemas.microsoft.com/office/thememl/2012/main" name="SC_template1_EN.potx" id="{9E719465-DEB4-44B9-9FB2-3544F17C49B4}" vid="{ADFB98C6-B86E-4633-9817-2F62564F345D}"/>
    </a:ext>
  </a:extLst>
</a:theme>
</file>

<file path=ppt/theme/theme2.xml><?xml version="1.0" encoding="utf-8"?>
<a:theme xmlns:a="http://schemas.openxmlformats.org/drawingml/2006/main" name="Thème Office">
  <a:themeElements>
    <a:clrScheme name="SC_colors">
      <a:dk1>
        <a:srgbClr val="58595B"/>
      </a:dk1>
      <a:lt1>
        <a:sysClr val="window" lastClr="FFFFFF"/>
      </a:lt1>
      <a:dk2>
        <a:srgbClr val="58595B"/>
      </a:dk2>
      <a:lt2>
        <a:srgbClr val="E7E6E6"/>
      </a:lt2>
      <a:accent1>
        <a:srgbClr val="39B54A"/>
      </a:accent1>
      <a:accent2>
        <a:srgbClr val="B2D235"/>
      </a:accent2>
      <a:accent3>
        <a:srgbClr val="F0D200"/>
      </a:accent3>
      <a:accent4>
        <a:srgbClr val="006838"/>
      </a:accent4>
      <a:accent5>
        <a:srgbClr val="EBB928"/>
      </a:accent5>
      <a:accent6>
        <a:srgbClr val="E19B19"/>
      </a:accent6>
      <a:hlink>
        <a:srgbClr val="2D91A0"/>
      </a:hlink>
      <a:folHlink>
        <a:srgbClr val="B93287"/>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SC_colors">
      <a:dk1>
        <a:srgbClr val="58595B"/>
      </a:dk1>
      <a:lt1>
        <a:sysClr val="window" lastClr="FFFFFF"/>
      </a:lt1>
      <a:dk2>
        <a:srgbClr val="58595B"/>
      </a:dk2>
      <a:lt2>
        <a:srgbClr val="E7E6E6"/>
      </a:lt2>
      <a:accent1>
        <a:srgbClr val="39B54A"/>
      </a:accent1>
      <a:accent2>
        <a:srgbClr val="B2D235"/>
      </a:accent2>
      <a:accent3>
        <a:srgbClr val="F0D200"/>
      </a:accent3>
      <a:accent4>
        <a:srgbClr val="006838"/>
      </a:accent4>
      <a:accent5>
        <a:srgbClr val="EBB928"/>
      </a:accent5>
      <a:accent6>
        <a:srgbClr val="E19B19"/>
      </a:accent6>
      <a:hlink>
        <a:srgbClr val="2D91A0"/>
      </a:hlink>
      <a:folHlink>
        <a:srgbClr val="B93287"/>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33619</TotalTime>
  <Words>870</Words>
  <Application>Microsoft Office PowerPoint</Application>
  <PresentationFormat>Breedbeeld</PresentationFormat>
  <Paragraphs>148</Paragraphs>
  <Slides>19</Slides>
  <Notes>14</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19</vt:i4>
      </vt:variant>
    </vt:vector>
  </HeadingPairs>
  <TitlesOfParts>
    <vt:vector size="23" baseType="lpstr">
      <vt:lpstr>Arial</vt:lpstr>
      <vt:lpstr>Calibri</vt:lpstr>
      <vt:lpstr>Wingdings</vt:lpstr>
      <vt:lpstr>SC_theme</vt:lpstr>
      <vt:lpstr>ICT Info session 15 / 09 / 2023</vt:lpstr>
      <vt:lpstr>Agenda</vt:lpstr>
      <vt:lpstr>Q&amp;a backlog</vt:lpstr>
      <vt:lpstr>JSON</vt:lpstr>
      <vt:lpstr>HD4DP2 Metrics</vt:lpstr>
      <vt:lpstr>HD4DP2 Metrics (as of 14/09 – compared with 08/09)</vt:lpstr>
      <vt:lpstr>HD4DP2 Metrics (as of 14/09)</vt:lpstr>
      <vt:lpstr>Incidents report</vt:lpstr>
      <vt:lpstr>Total Open Incidents and Requests</vt:lpstr>
      <vt:lpstr>Total Closed Incidents and Requests</vt:lpstr>
      <vt:lpstr>Request Increase – Password Reset</vt:lpstr>
      <vt:lpstr>Decrease Open Tickets</vt:lpstr>
      <vt:lpstr>Incidents and Requests per Project – not ‘closed’ state </vt:lpstr>
      <vt:lpstr>Incidents per Project – TOP 3</vt:lpstr>
      <vt:lpstr>Deep dive BCFR (only development tickets)</vt:lpstr>
      <vt:lpstr>Updates &amp; communications</vt:lpstr>
      <vt:lpstr>Updates &amp; Communications</vt:lpstr>
      <vt:lpstr>Q &amp; A</vt:lpstr>
      <vt:lpstr>PowerPoint-presentatie</vt:lpstr>
    </vt:vector>
  </TitlesOfParts>
  <Company>SCIENSANO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Lode Journée</dc:creator>
  <cp:lastModifiedBy>Kurt.Vanbrabant@sciensano.be</cp:lastModifiedBy>
  <cp:revision>912</cp:revision>
  <dcterms:created xsi:type="dcterms:W3CDTF">2018-09-19T06:42:22Z</dcterms:created>
  <dcterms:modified xsi:type="dcterms:W3CDTF">2023-09-15T08:05:14Z</dcterms:modified>
</cp:coreProperties>
</file>