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305" r:id="rId2"/>
    <p:sldId id="653" r:id="rId3"/>
    <p:sldId id="671" r:id="rId4"/>
    <p:sldId id="629" r:id="rId5"/>
    <p:sldId id="664" r:id="rId6"/>
    <p:sldId id="663" r:id="rId7"/>
    <p:sldId id="672" r:id="rId8"/>
    <p:sldId id="675" r:id="rId9"/>
    <p:sldId id="676" r:id="rId10"/>
    <p:sldId id="665" r:id="rId11"/>
    <p:sldId id="666" r:id="rId12"/>
    <p:sldId id="667" r:id="rId13"/>
    <p:sldId id="668" r:id="rId14"/>
    <p:sldId id="669" r:id="rId15"/>
    <p:sldId id="670" r:id="rId16"/>
    <p:sldId id="673" r:id="rId17"/>
    <p:sldId id="651" r:id="rId18"/>
    <p:sldId id="674" r:id="rId19"/>
    <p:sldId id="622" r:id="rId20"/>
    <p:sldId id="628" r:id="rId21"/>
    <p:sldId id="600" r:id="rId2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A41"/>
    <a:srgbClr val="39B54A"/>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84649" autoAdjust="0"/>
  </p:normalViewPr>
  <p:slideViewPr>
    <p:cSldViewPr snapToGrid="0" showGuides="1">
      <p:cViewPr varScale="1">
        <p:scale>
          <a:sx n="71" d="100"/>
          <a:sy n="71" d="100"/>
        </p:scale>
        <p:origin x="1008" y="48"/>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Open INC and REQ</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Blad1!$B$1</c:f>
              <c:strCache>
                <c:ptCount val="1"/>
                <c:pt idx="0">
                  <c:v>Incidents</c:v>
                </c:pt>
              </c:strCache>
            </c:strRef>
          </c:tx>
          <c:spPr>
            <a:solidFill>
              <a:schemeClr val="accent1"/>
            </a:solidFill>
            <a:ln>
              <a:noFill/>
            </a:ln>
            <a:effectLst/>
          </c:spPr>
          <c:invertIfNegative val="0"/>
          <c:cat>
            <c:strRef>
              <c:f>Blad1!$A$2:$A$3</c:f>
              <c:strCache>
                <c:ptCount val="2"/>
                <c:pt idx="0">
                  <c:v>0109</c:v>
                </c:pt>
                <c:pt idx="1">
                  <c:v>0809</c:v>
                </c:pt>
              </c:strCache>
            </c:strRef>
          </c:cat>
          <c:val>
            <c:numRef>
              <c:f>Blad1!$B$2:$B$3</c:f>
              <c:numCache>
                <c:formatCode>General</c:formatCode>
                <c:ptCount val="2"/>
                <c:pt idx="0">
                  <c:v>303</c:v>
                </c:pt>
                <c:pt idx="1">
                  <c:v>269</c:v>
                </c:pt>
              </c:numCache>
            </c:numRef>
          </c:val>
          <c:extLst>
            <c:ext xmlns:c16="http://schemas.microsoft.com/office/drawing/2014/chart" uri="{C3380CC4-5D6E-409C-BE32-E72D297353CC}">
              <c16:uniqueId val="{00000000-6C3F-4764-ADA4-72DF2BFC8128}"/>
            </c:ext>
          </c:extLst>
        </c:ser>
        <c:ser>
          <c:idx val="1"/>
          <c:order val="1"/>
          <c:tx>
            <c:strRef>
              <c:f>Blad1!$C$1</c:f>
              <c:strCache>
                <c:ptCount val="1"/>
                <c:pt idx="0">
                  <c:v>Requests</c:v>
                </c:pt>
              </c:strCache>
            </c:strRef>
          </c:tx>
          <c:spPr>
            <a:solidFill>
              <a:schemeClr val="accent2"/>
            </a:solidFill>
            <a:ln>
              <a:noFill/>
            </a:ln>
            <a:effectLst/>
          </c:spPr>
          <c:invertIfNegative val="0"/>
          <c:cat>
            <c:strRef>
              <c:f>Blad1!$A$2:$A$3</c:f>
              <c:strCache>
                <c:ptCount val="2"/>
                <c:pt idx="0">
                  <c:v>0109</c:v>
                </c:pt>
                <c:pt idx="1">
                  <c:v>0809</c:v>
                </c:pt>
              </c:strCache>
            </c:strRef>
          </c:cat>
          <c:val>
            <c:numRef>
              <c:f>Blad1!$C$2:$C$3</c:f>
              <c:numCache>
                <c:formatCode>General</c:formatCode>
                <c:ptCount val="2"/>
                <c:pt idx="0">
                  <c:v>332</c:v>
                </c:pt>
                <c:pt idx="1">
                  <c:v>303</c:v>
                </c:pt>
              </c:numCache>
            </c:numRef>
          </c:val>
          <c:extLst>
            <c:ext xmlns:c16="http://schemas.microsoft.com/office/drawing/2014/chart" uri="{C3380CC4-5D6E-409C-BE32-E72D297353CC}">
              <c16:uniqueId val="{00000001-6C3F-4764-ADA4-72DF2BFC8128}"/>
            </c:ext>
          </c:extLst>
        </c:ser>
        <c:dLbls>
          <c:showLegendKey val="0"/>
          <c:showVal val="0"/>
          <c:showCatName val="0"/>
          <c:showSerName val="0"/>
          <c:showPercent val="0"/>
          <c:showBubbleSize val="0"/>
        </c:dLbls>
        <c:gapWidth val="219"/>
        <c:overlap val="-27"/>
        <c:axId val="1897018736"/>
        <c:axId val="1912989200"/>
      </c:barChart>
      <c:catAx>
        <c:axId val="189701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912989200"/>
        <c:crosses val="autoZero"/>
        <c:auto val="1"/>
        <c:lblAlgn val="ctr"/>
        <c:lblOffset val="100"/>
        <c:noMultiLvlLbl val="0"/>
      </c:catAx>
      <c:valAx>
        <c:axId val="191298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897018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Incidents</c:v>
                </c:pt>
              </c:strCache>
            </c:strRef>
          </c:tx>
          <c:spPr>
            <a:solidFill>
              <a:schemeClr val="accent1"/>
            </a:solidFill>
            <a:ln>
              <a:noFill/>
            </a:ln>
            <a:effectLst/>
          </c:spPr>
          <c:invertIfNegative val="0"/>
          <c:cat>
            <c:strRef>
              <c:f>Blad1!$A$2</c:f>
              <c:strCache>
                <c:ptCount val="1"/>
                <c:pt idx="0">
                  <c:v>0109</c:v>
                </c:pt>
              </c:strCache>
            </c:strRef>
          </c:cat>
          <c:val>
            <c:numRef>
              <c:f>Blad1!$B$2</c:f>
              <c:numCache>
                <c:formatCode>General</c:formatCode>
                <c:ptCount val="1"/>
                <c:pt idx="0">
                  <c:v>31</c:v>
                </c:pt>
              </c:numCache>
            </c:numRef>
          </c:val>
          <c:extLst>
            <c:ext xmlns:c16="http://schemas.microsoft.com/office/drawing/2014/chart" uri="{C3380CC4-5D6E-409C-BE32-E72D297353CC}">
              <c16:uniqueId val="{00000000-0319-451A-8CB3-33B03F670B76}"/>
            </c:ext>
          </c:extLst>
        </c:ser>
        <c:ser>
          <c:idx val="1"/>
          <c:order val="1"/>
          <c:tx>
            <c:strRef>
              <c:f>Blad1!$C$1</c:f>
              <c:strCache>
                <c:ptCount val="1"/>
                <c:pt idx="0">
                  <c:v>Requests</c:v>
                </c:pt>
              </c:strCache>
            </c:strRef>
          </c:tx>
          <c:spPr>
            <a:solidFill>
              <a:schemeClr val="accent2"/>
            </a:solidFill>
            <a:ln>
              <a:noFill/>
            </a:ln>
            <a:effectLst/>
          </c:spPr>
          <c:invertIfNegative val="0"/>
          <c:cat>
            <c:strRef>
              <c:f>Blad1!$A$2</c:f>
              <c:strCache>
                <c:ptCount val="1"/>
                <c:pt idx="0">
                  <c:v>0109</c:v>
                </c:pt>
              </c:strCache>
            </c:strRef>
          </c:cat>
          <c:val>
            <c:numRef>
              <c:f>Blad1!$C$2</c:f>
              <c:numCache>
                <c:formatCode>General</c:formatCode>
                <c:ptCount val="1"/>
                <c:pt idx="0">
                  <c:v>40</c:v>
                </c:pt>
              </c:numCache>
            </c:numRef>
          </c:val>
          <c:extLst>
            <c:ext xmlns:c16="http://schemas.microsoft.com/office/drawing/2014/chart" uri="{C3380CC4-5D6E-409C-BE32-E72D297353CC}">
              <c16:uniqueId val="{00000003-0319-451A-8CB3-33B03F670B76}"/>
            </c:ext>
          </c:extLst>
        </c:ser>
        <c:dLbls>
          <c:showLegendKey val="0"/>
          <c:showVal val="0"/>
          <c:showCatName val="0"/>
          <c:showSerName val="0"/>
          <c:showPercent val="0"/>
          <c:showBubbleSize val="0"/>
        </c:dLbls>
        <c:gapWidth val="219"/>
        <c:overlap val="-27"/>
        <c:axId val="1847731919"/>
        <c:axId val="1170937615"/>
      </c:barChart>
      <c:catAx>
        <c:axId val="184773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70937615"/>
        <c:crosses val="autoZero"/>
        <c:auto val="1"/>
        <c:lblAlgn val="ctr"/>
        <c:lblOffset val="100"/>
        <c:noMultiLvlLbl val="0"/>
      </c:catAx>
      <c:valAx>
        <c:axId val="1170937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84773191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closed</c:v>
                </c:pt>
              </c:strCache>
            </c:strRef>
          </c:tx>
          <c:spPr>
            <a:solidFill>
              <a:schemeClr val="accent1"/>
            </a:solidFill>
            <a:ln>
              <a:noFill/>
            </a:ln>
            <a:effectLst/>
          </c:spPr>
          <c:invertIfNegative val="0"/>
          <c:cat>
            <c:strRef>
              <c:f>Blad1!$A$2</c:f>
              <c:strCache>
                <c:ptCount val="1"/>
                <c:pt idx="0">
                  <c:v>BCFR</c:v>
                </c:pt>
              </c:strCache>
            </c:strRef>
          </c:cat>
          <c:val>
            <c:numRef>
              <c:f>Blad1!$B$2</c:f>
              <c:numCache>
                <c:formatCode>General</c:formatCode>
                <c:ptCount val="1"/>
                <c:pt idx="0">
                  <c:v>16</c:v>
                </c:pt>
              </c:numCache>
            </c:numRef>
          </c:val>
          <c:extLst>
            <c:ext xmlns:c16="http://schemas.microsoft.com/office/drawing/2014/chart" uri="{C3380CC4-5D6E-409C-BE32-E72D297353CC}">
              <c16:uniqueId val="{00000000-570F-43DD-9663-148AD088DB5F}"/>
            </c:ext>
          </c:extLst>
        </c:ser>
        <c:ser>
          <c:idx val="1"/>
          <c:order val="1"/>
          <c:tx>
            <c:strRef>
              <c:f>Blad1!$C$1</c:f>
              <c:strCache>
                <c:ptCount val="1"/>
                <c:pt idx="0">
                  <c:v>open</c:v>
                </c:pt>
              </c:strCache>
            </c:strRef>
          </c:tx>
          <c:spPr>
            <a:solidFill>
              <a:schemeClr val="accent2"/>
            </a:solidFill>
            <a:ln>
              <a:noFill/>
            </a:ln>
            <a:effectLst/>
          </c:spPr>
          <c:invertIfNegative val="0"/>
          <c:cat>
            <c:strRef>
              <c:f>Blad1!$A$2</c:f>
              <c:strCache>
                <c:ptCount val="1"/>
                <c:pt idx="0">
                  <c:v>BCFR</c:v>
                </c:pt>
              </c:strCache>
            </c:strRef>
          </c:cat>
          <c:val>
            <c:numRef>
              <c:f>Blad1!$C$2</c:f>
              <c:numCache>
                <c:formatCode>General</c:formatCode>
                <c:ptCount val="1"/>
                <c:pt idx="0">
                  <c:v>6</c:v>
                </c:pt>
              </c:numCache>
            </c:numRef>
          </c:val>
          <c:extLst>
            <c:ext xmlns:c16="http://schemas.microsoft.com/office/drawing/2014/chart" uri="{C3380CC4-5D6E-409C-BE32-E72D297353CC}">
              <c16:uniqueId val="{00000003-570F-43DD-9663-148AD088DB5F}"/>
            </c:ext>
          </c:extLst>
        </c:ser>
        <c:dLbls>
          <c:showLegendKey val="0"/>
          <c:showVal val="0"/>
          <c:showCatName val="0"/>
          <c:showSerName val="0"/>
          <c:showPercent val="0"/>
          <c:showBubbleSize val="0"/>
        </c:dLbls>
        <c:gapWidth val="219"/>
        <c:overlap val="-27"/>
        <c:axId val="1670208271"/>
        <c:axId val="1170932335"/>
      </c:barChart>
      <c:catAx>
        <c:axId val="167020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70932335"/>
        <c:crosses val="autoZero"/>
        <c:auto val="1"/>
        <c:lblAlgn val="ctr"/>
        <c:lblOffset val="100"/>
        <c:noMultiLvlLbl val="0"/>
      </c:catAx>
      <c:valAx>
        <c:axId val="11709323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67020827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0.25023</cdr:x>
      <cdr:y>0.15505</cdr:y>
    </cdr:from>
    <cdr:to>
      <cdr:x>0.87982</cdr:x>
      <cdr:y>0.31011</cdr:y>
    </cdr:to>
    <cdr:cxnSp macro="">
      <cdr:nvCxnSpPr>
        <cdr:cNvPr id="3" name="Rechte verbindingslijn met pijl 2">
          <a:extLst xmlns:a="http://schemas.openxmlformats.org/drawingml/2006/main">
            <a:ext uri="{FF2B5EF4-FFF2-40B4-BE49-F238E27FC236}">
              <a16:creationId xmlns:a16="http://schemas.microsoft.com/office/drawing/2014/main" id="{82B64BF2-C3D1-4F6E-6686-18FBCD72E83A}"/>
            </a:ext>
          </a:extLst>
        </cdr:cNvPr>
        <cdr:cNvCxnSpPr/>
      </cdr:nvCxnSpPr>
      <cdr:spPr>
        <a:xfrm xmlns:a="http://schemas.openxmlformats.org/drawingml/2006/main">
          <a:off x="1882454" y="719191"/>
          <a:ext cx="4736386" cy="719191"/>
        </a:xfrm>
        <a:prstGeom xmlns:a="http://schemas.openxmlformats.org/drawingml/2006/main" prst="straightConnector1">
          <a:avLst/>
        </a:prstGeom>
        <a:ln xmlns:a="http://schemas.openxmlformats.org/drawingml/2006/main" w="76200">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08-09-23</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08-09-23</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5690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015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9899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09929560-9267-4A0D-9C12-28DEC81F28C9}" type="slidenum">
              <a:rPr lang="fr-BE" smtClean="0"/>
              <a:pPr/>
              <a:t>15</a:t>
            </a:fld>
            <a:endParaRPr lang="fr-BE" dirty="0"/>
          </a:p>
        </p:txBody>
      </p:sp>
    </p:spTree>
    <p:extLst>
      <p:ext uri="{BB962C8B-B14F-4D97-AF65-F5344CB8AC3E}">
        <p14:creationId xmlns:p14="http://schemas.microsoft.com/office/powerpoint/2010/main" val="4265502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16</a:t>
            </a:fld>
            <a:endParaRPr lang="fr-BE" dirty="0"/>
          </a:p>
        </p:txBody>
      </p:sp>
    </p:spTree>
    <p:extLst>
      <p:ext uri="{BB962C8B-B14F-4D97-AF65-F5344CB8AC3E}">
        <p14:creationId xmlns:p14="http://schemas.microsoft.com/office/powerpoint/2010/main" val="1984273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18</a:t>
            </a:fld>
            <a:endParaRPr lang="fr-BE" dirty="0"/>
          </a:p>
        </p:txBody>
      </p:sp>
    </p:spTree>
    <p:extLst>
      <p:ext uri="{BB962C8B-B14F-4D97-AF65-F5344CB8AC3E}">
        <p14:creationId xmlns:p14="http://schemas.microsoft.com/office/powerpoint/2010/main" val="4199090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960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a:t>
            </a:fld>
            <a:endParaRPr lang="fr-BE" dirty="0"/>
          </a:p>
        </p:txBody>
      </p:sp>
    </p:spTree>
    <p:extLst>
      <p:ext uri="{BB962C8B-B14F-4D97-AF65-F5344CB8AC3E}">
        <p14:creationId xmlns:p14="http://schemas.microsoft.com/office/powerpoint/2010/main" val="316627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3</a:t>
            </a:fld>
            <a:endParaRPr lang="fr-BE" dirty="0"/>
          </a:p>
        </p:txBody>
      </p:sp>
    </p:spTree>
    <p:extLst>
      <p:ext uri="{BB962C8B-B14F-4D97-AF65-F5344CB8AC3E}">
        <p14:creationId xmlns:p14="http://schemas.microsoft.com/office/powerpoint/2010/main" val="201036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813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967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7690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7</a:t>
            </a:fld>
            <a:endParaRPr lang="fr-BE" dirty="0"/>
          </a:p>
        </p:txBody>
      </p:sp>
    </p:spTree>
    <p:extLst>
      <p:ext uri="{BB962C8B-B14F-4D97-AF65-F5344CB8AC3E}">
        <p14:creationId xmlns:p14="http://schemas.microsoft.com/office/powerpoint/2010/main" val="402390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8275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9</a:t>
            </a:fld>
            <a:endParaRPr lang="fr-BE" dirty="0"/>
          </a:p>
        </p:txBody>
      </p:sp>
    </p:spTree>
    <p:extLst>
      <p:ext uri="{BB962C8B-B14F-4D97-AF65-F5344CB8AC3E}">
        <p14:creationId xmlns:p14="http://schemas.microsoft.com/office/powerpoint/2010/main" val="3002893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n-tête de section">
    <p:spTree>
      <p:nvGrpSpPr>
        <p:cNvPr id="1" name=""/>
        <p:cNvGrpSpPr/>
        <p:nvPr/>
      </p:nvGrpSpPr>
      <p:grpSpPr>
        <a:xfrm>
          <a:off x="0" y="0"/>
          <a:ext cx="0" cy="0"/>
          <a:chOff x="0" y="0"/>
          <a:chExt cx="0" cy="0"/>
        </a:xfrm>
      </p:grpSpPr>
      <p:pic>
        <p:nvPicPr>
          <p:cNvPr id="6" name="Image 5" descr="Sciensano_PTT_Backcover_FR.jpg"/>
          <p:cNvPicPr>
            <a:picLocks noChangeAspect="1"/>
          </p:cNvPicPr>
          <p:nvPr/>
        </p:nvPicPr>
        <p:blipFill>
          <a:blip r:embed="rId2"/>
          <a:stretch>
            <a:fillRect/>
          </a:stretch>
        </p:blipFill>
        <p:spPr>
          <a:xfrm>
            <a:off x="0" y="0"/>
            <a:ext cx="12192000" cy="6858000"/>
          </a:xfrm>
          <a:prstGeom prst="rect">
            <a:avLst/>
          </a:prstGeom>
        </p:spPr>
      </p:pic>
      <p:sp>
        <p:nvSpPr>
          <p:cNvPr id="3" name="Espace réservé du texte 2"/>
          <p:cNvSpPr>
            <a:spLocks noGrp="1"/>
          </p:cNvSpPr>
          <p:nvPr>
            <p:ph type="body" idx="1"/>
          </p:nvPr>
        </p:nvSpPr>
        <p:spPr>
          <a:xfrm>
            <a:off x="542400" y="3091770"/>
            <a:ext cx="10363200" cy="1500187"/>
          </a:xfrm>
        </p:spPr>
        <p:txBody>
          <a:bodyPr anchor="t" anchorCtr="0">
            <a:normAutofit/>
          </a:bodyPr>
          <a:lstStyle>
            <a:lvl1pPr marL="0" indent="0">
              <a:buNone/>
              <a:defRPr sz="18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itre 6"/>
          <p:cNvSpPr>
            <a:spLocks noGrp="1"/>
          </p:cNvSpPr>
          <p:nvPr>
            <p:ph type="title"/>
          </p:nvPr>
        </p:nvSpPr>
        <p:spPr>
          <a:xfrm>
            <a:off x="542400" y="1729695"/>
            <a:ext cx="10363200" cy="1362075"/>
          </a:xfrm>
        </p:spPr>
        <p:txBody>
          <a:bodyPr>
            <a:normAutofit/>
          </a:bodyPr>
          <a:lstStyle>
            <a:lvl1pPr algn="l">
              <a:lnSpc>
                <a:spcPts val="2500"/>
              </a:lnSpc>
              <a:defRPr sz="2400">
                <a:solidFill>
                  <a:schemeClr val="bg1"/>
                </a:solidFill>
              </a:defRPr>
            </a:lvl1pPr>
          </a:lstStyle>
          <a:p>
            <a:pPr>
              <a:lnSpc>
                <a:spcPts val="2500"/>
              </a:lnSpc>
            </a:pPr>
            <a:r>
              <a:rPr lang="en-US" b="1"/>
              <a:t>Click to edit Master title style</a:t>
            </a:r>
            <a:endParaRPr lang="fr-FR" sz="2200" dirty="0"/>
          </a:p>
        </p:txBody>
      </p:sp>
    </p:spTree>
    <p:extLst>
      <p:ext uri="{BB962C8B-B14F-4D97-AF65-F5344CB8AC3E}">
        <p14:creationId xmlns:p14="http://schemas.microsoft.com/office/powerpoint/2010/main" val="368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rGMBxgjmncU" TargetMode="External"/><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a:t>
            </a:r>
            <a:r>
              <a:rPr lang="nl-BE" dirty="0" err="1"/>
              <a:t>session</a:t>
            </a:r>
            <a:r>
              <a:rPr lang="nl-BE" dirty="0"/>
              <a:t/>
            </a:r>
            <a:br>
              <a:rPr lang="nl-BE" dirty="0"/>
            </a:br>
            <a:r>
              <a:rPr lang="nl-BE" dirty="0"/>
              <a:t>September </a:t>
            </a:r>
            <a:r>
              <a:rPr lang="nl-BE" dirty="0" smtClean="0"/>
              <a:t>8th, </a:t>
            </a:r>
            <a:r>
              <a:rPr lang="nl-BE" dirty="0"/>
              <a:t>2023</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Total open incidents and </a:t>
            </a:r>
            <a:r>
              <a:rPr lang="fr-BE" dirty="0" err="1" smtClean="0"/>
              <a:t>requests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6" name="Grafiek 5">
            <a:extLst>
              <a:ext uri="{FF2B5EF4-FFF2-40B4-BE49-F238E27FC236}">
                <a16:creationId xmlns:a16="http://schemas.microsoft.com/office/drawing/2014/main" id="{0B015284-F19E-4017-4ADF-AE774572EB74}"/>
              </a:ext>
            </a:extLst>
          </p:cNvPr>
          <p:cNvGraphicFramePr/>
          <p:nvPr>
            <p:extLst>
              <p:ext uri="{D42A27DB-BD31-4B8C-83A1-F6EECF244321}">
                <p14:modId xmlns:p14="http://schemas.microsoft.com/office/powerpoint/2010/main" val="3801793584"/>
              </p:ext>
            </p:extLst>
          </p:nvPr>
        </p:nvGraphicFramePr>
        <p:xfrm>
          <a:off x="2032000" y="1500027"/>
          <a:ext cx="7522966" cy="4638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028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C5CFD-8F44-18F1-43B9-7A3A281798A0}"/>
              </a:ext>
            </a:extLst>
          </p:cNvPr>
          <p:cNvSpPr>
            <a:spLocks noGrp="1"/>
          </p:cNvSpPr>
          <p:nvPr>
            <p:ph type="title"/>
          </p:nvPr>
        </p:nvSpPr>
        <p:spPr/>
        <p:txBody>
          <a:bodyPr/>
          <a:lstStyle/>
          <a:p>
            <a:r>
              <a:rPr lang="fr-BE" dirty="0"/>
              <a:t>Total </a:t>
            </a:r>
            <a:r>
              <a:rPr lang="fr-BE" dirty="0" err="1"/>
              <a:t>closed</a:t>
            </a:r>
            <a:r>
              <a:rPr lang="fr-BE" dirty="0"/>
              <a:t> incidents and </a:t>
            </a:r>
            <a:r>
              <a:rPr lang="fr-BE" dirty="0" err="1"/>
              <a:t>requests</a:t>
            </a:r>
            <a:endParaRPr lang="en-GB" dirty="0"/>
          </a:p>
        </p:txBody>
      </p:sp>
      <p:graphicFrame>
        <p:nvGraphicFramePr>
          <p:cNvPr id="6" name="Tijdelijke aanduiding voor inhoud 5">
            <a:extLst>
              <a:ext uri="{FF2B5EF4-FFF2-40B4-BE49-F238E27FC236}">
                <a16:creationId xmlns:a16="http://schemas.microsoft.com/office/drawing/2014/main" id="{9BDDDCB1-1E26-09F2-B12C-57EA63EC1AF1}"/>
              </a:ext>
            </a:extLst>
          </p:cNvPr>
          <p:cNvGraphicFramePr>
            <a:graphicFrameLocks noGrp="1"/>
          </p:cNvGraphicFramePr>
          <p:nvPr>
            <p:ph idx="1"/>
            <p:extLst>
              <p:ext uri="{D42A27DB-BD31-4B8C-83A1-F6EECF244321}">
                <p14:modId xmlns:p14="http://schemas.microsoft.com/office/powerpoint/2010/main" val="2272261807"/>
              </p:ext>
            </p:extLst>
          </p:nvPr>
        </p:nvGraphicFramePr>
        <p:xfrm>
          <a:off x="539750" y="1689100"/>
          <a:ext cx="11271250" cy="3854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989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3C5BB-0A31-3665-6C75-35692500E2AF}"/>
              </a:ext>
            </a:extLst>
          </p:cNvPr>
          <p:cNvSpPr>
            <a:spLocks noGrp="1"/>
          </p:cNvSpPr>
          <p:nvPr>
            <p:ph type="title"/>
          </p:nvPr>
        </p:nvSpPr>
        <p:spPr/>
        <p:txBody>
          <a:bodyPr/>
          <a:lstStyle/>
          <a:p>
            <a:r>
              <a:rPr lang="en-GB" dirty="0"/>
              <a:t>Decrease open tickets</a:t>
            </a:r>
          </a:p>
        </p:txBody>
      </p:sp>
      <p:sp>
        <p:nvSpPr>
          <p:cNvPr id="3" name="Tijdelijke aanduiding voor inhoud 2">
            <a:extLst>
              <a:ext uri="{FF2B5EF4-FFF2-40B4-BE49-F238E27FC236}">
                <a16:creationId xmlns:a16="http://schemas.microsoft.com/office/drawing/2014/main" id="{70DEB229-D10F-A089-BC13-3F94B0FD7F75}"/>
              </a:ext>
            </a:extLst>
          </p:cNvPr>
          <p:cNvSpPr>
            <a:spLocks noGrp="1"/>
          </p:cNvSpPr>
          <p:nvPr>
            <p:ph idx="1"/>
          </p:nvPr>
        </p:nvSpPr>
        <p:spPr/>
        <p:txBody>
          <a:bodyPr/>
          <a:lstStyle/>
          <a:p>
            <a:pPr marL="342900" indent="-342900">
              <a:buFont typeface="Arial" panose="020B0604020202020204" pitchFamily="34" charset="0"/>
              <a:buChar char="•"/>
            </a:pPr>
            <a:r>
              <a:rPr lang="en-GB" dirty="0"/>
              <a:t>EAM 2.7 backlog</a:t>
            </a:r>
          </a:p>
          <a:p>
            <a:pPr marL="702900" lvl="1" indent="-342900">
              <a:buFont typeface="Arial" panose="020B0604020202020204" pitchFamily="34" charset="0"/>
              <a:buChar char="•"/>
            </a:pPr>
            <a:r>
              <a:rPr lang="en-GB" dirty="0"/>
              <a:t>50% - 90 tickets – 2 weeks</a:t>
            </a:r>
          </a:p>
          <a:p>
            <a:pPr marL="342900" indent="-342900">
              <a:buFont typeface="Arial" panose="020B0604020202020204" pitchFamily="34" charset="0"/>
              <a:buChar char="•"/>
            </a:pPr>
            <a:r>
              <a:rPr lang="en-GB" dirty="0"/>
              <a:t>Additional recourse </a:t>
            </a:r>
          </a:p>
          <a:p>
            <a:pPr marL="702900" lvl="1" indent="-342900">
              <a:buFont typeface="Arial" panose="020B0604020202020204" pitchFamily="34" charset="0"/>
              <a:buChar char="•"/>
            </a:pPr>
            <a:r>
              <a:rPr lang="en-GB" dirty="0"/>
              <a:t>Improvement intake and MTTR</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12359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200000"/>
              </a:lnSpc>
              <a:spcBef>
                <a:spcPct val="20000"/>
              </a:spcBef>
              <a:buClr>
                <a:srgbClr val="B2D235"/>
              </a:buClr>
              <a:defRPr/>
            </a:pPr>
            <a:r>
              <a:rPr lang="fr-BE" dirty="0"/>
              <a:t>Incidents and </a:t>
            </a:r>
            <a:r>
              <a:rPr lang="fr-BE" dirty="0" err="1"/>
              <a:t>request</a:t>
            </a:r>
            <a:r>
              <a:rPr lang="fr-BE" dirty="0"/>
              <a:t> per Project – not ‘</a:t>
            </a:r>
            <a:r>
              <a:rPr lang="fr-BE" dirty="0" err="1"/>
              <a:t>closed</a:t>
            </a:r>
            <a:r>
              <a:rPr lang="fr-BE" dirty="0"/>
              <a:t>’ state</a:t>
            </a:r>
            <a:br>
              <a:rPr lang="fr-BE" dirty="0"/>
            </a:b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pic>
        <p:nvPicPr>
          <p:cNvPr id="5" name="Afbeelding 4">
            <a:extLst>
              <a:ext uri="{FF2B5EF4-FFF2-40B4-BE49-F238E27FC236}">
                <a16:creationId xmlns:a16="http://schemas.microsoft.com/office/drawing/2014/main" id="{712CFF2F-A283-B4A7-9702-121B36338818}"/>
              </a:ext>
            </a:extLst>
          </p:cNvPr>
          <p:cNvPicPr>
            <a:picLocks noChangeAspect="1"/>
          </p:cNvPicPr>
          <p:nvPr/>
        </p:nvPicPr>
        <p:blipFill>
          <a:blip r:embed="rId3"/>
          <a:stretch>
            <a:fillRect/>
          </a:stretch>
        </p:blipFill>
        <p:spPr>
          <a:xfrm>
            <a:off x="879475" y="1673225"/>
            <a:ext cx="10433050" cy="3511550"/>
          </a:xfrm>
          <a:prstGeom prst="rect">
            <a:avLst/>
          </a:prstGeom>
        </p:spPr>
      </p:pic>
    </p:spTree>
    <p:extLst>
      <p:ext uri="{BB962C8B-B14F-4D97-AF65-F5344CB8AC3E}">
        <p14:creationId xmlns:p14="http://schemas.microsoft.com/office/powerpoint/2010/main" val="393290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Incidents per Project – TOP 3</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sp>
        <p:nvSpPr>
          <p:cNvPr id="6" name="Rechthoek 5">
            <a:extLst>
              <a:ext uri="{FF2B5EF4-FFF2-40B4-BE49-F238E27FC236}">
                <a16:creationId xmlns:a16="http://schemas.microsoft.com/office/drawing/2014/main" id="{8255C0E1-BDC8-D6A0-427B-64298B971342}"/>
              </a:ext>
            </a:extLst>
          </p:cNvPr>
          <p:cNvSpPr/>
          <p:nvPr/>
        </p:nvSpPr>
        <p:spPr>
          <a:xfrm>
            <a:off x="3955551" y="3429000"/>
            <a:ext cx="1910993" cy="739740"/>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a:noFill/>
                </a:ln>
                <a:solidFill>
                  <a:schemeClr val="accent1"/>
                </a:solidFill>
              </a:rPr>
              <a:t>Pacemaker</a:t>
            </a:r>
          </a:p>
        </p:txBody>
      </p:sp>
      <p:sp>
        <p:nvSpPr>
          <p:cNvPr id="7" name="Rechthoek 6">
            <a:extLst>
              <a:ext uri="{FF2B5EF4-FFF2-40B4-BE49-F238E27FC236}">
                <a16:creationId xmlns:a16="http://schemas.microsoft.com/office/drawing/2014/main" id="{AB087E57-BE13-2A16-066B-113837CE6A2B}"/>
              </a:ext>
            </a:extLst>
          </p:cNvPr>
          <p:cNvSpPr/>
          <p:nvPr/>
        </p:nvSpPr>
        <p:spPr>
          <a:xfrm>
            <a:off x="4911047" y="2689260"/>
            <a:ext cx="1910993" cy="739740"/>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a:noFill/>
                </a:ln>
                <a:solidFill>
                  <a:schemeClr val="accent1"/>
                </a:solidFill>
              </a:rPr>
              <a:t>BCFR</a:t>
            </a:r>
          </a:p>
        </p:txBody>
      </p:sp>
      <p:sp>
        <p:nvSpPr>
          <p:cNvPr id="8" name="Rechthoek 7">
            <a:extLst>
              <a:ext uri="{FF2B5EF4-FFF2-40B4-BE49-F238E27FC236}">
                <a16:creationId xmlns:a16="http://schemas.microsoft.com/office/drawing/2014/main" id="{CC71766D-00AF-2288-A599-64220AAE3826}"/>
              </a:ext>
            </a:extLst>
          </p:cNvPr>
          <p:cNvSpPr/>
          <p:nvPr/>
        </p:nvSpPr>
        <p:spPr>
          <a:xfrm>
            <a:off x="5852845" y="3429000"/>
            <a:ext cx="1910993" cy="739740"/>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accent1"/>
                </a:solidFill>
              </a:rPr>
              <a:t>Angio</a:t>
            </a:r>
            <a:endParaRPr lang="en-GB" dirty="0">
              <a:ln>
                <a:noFill/>
              </a:ln>
              <a:solidFill>
                <a:schemeClr val="accent1"/>
              </a:solidFill>
            </a:endParaRPr>
          </a:p>
        </p:txBody>
      </p:sp>
    </p:spTree>
    <p:extLst>
      <p:ext uri="{BB962C8B-B14F-4D97-AF65-F5344CB8AC3E}">
        <p14:creationId xmlns:p14="http://schemas.microsoft.com/office/powerpoint/2010/main" val="2302401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4FC34-1BDB-0D3B-6809-318A9386D0B5}"/>
              </a:ext>
            </a:extLst>
          </p:cNvPr>
          <p:cNvSpPr>
            <a:spLocks noGrp="1"/>
          </p:cNvSpPr>
          <p:nvPr>
            <p:ph type="title"/>
          </p:nvPr>
        </p:nvSpPr>
        <p:spPr/>
        <p:txBody>
          <a:bodyPr/>
          <a:lstStyle/>
          <a:p>
            <a:r>
              <a:rPr lang="en-GB" dirty="0"/>
              <a:t>Deep dive BCFR</a:t>
            </a:r>
          </a:p>
        </p:txBody>
      </p:sp>
      <p:graphicFrame>
        <p:nvGraphicFramePr>
          <p:cNvPr id="6" name="Tijdelijke aanduiding voor inhoud 5">
            <a:extLst>
              <a:ext uri="{FF2B5EF4-FFF2-40B4-BE49-F238E27FC236}">
                <a16:creationId xmlns:a16="http://schemas.microsoft.com/office/drawing/2014/main" id="{FD31A63F-E256-1829-A1F2-AF419EB693CE}"/>
              </a:ext>
            </a:extLst>
          </p:cNvPr>
          <p:cNvGraphicFramePr>
            <a:graphicFrameLocks noGrp="1"/>
          </p:cNvGraphicFramePr>
          <p:nvPr>
            <p:ph idx="1"/>
            <p:extLst/>
          </p:nvPr>
        </p:nvGraphicFramePr>
        <p:xfrm>
          <a:off x="539750" y="1689100"/>
          <a:ext cx="11271250" cy="3854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56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3411853"/>
          </a:xfrm>
        </p:spPr>
        <p:txBody>
          <a:bodyPr vert="horz" lIns="91440" tIns="45720" rIns="91440" bIns="45720" rtlCol="0" anchor="t">
            <a:normAutofit fontScale="92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chemeClr val="tx2">
                    <a:lumMod val="40000"/>
                    <a:lumOff val="60000"/>
                  </a:schemeClr>
                </a:solidFill>
                <a:latin typeface="+mn-lt"/>
                <a:cs typeface="+mn-cs"/>
              </a:rPr>
              <a:t>Q&amp;A</a:t>
            </a:r>
          </a:p>
          <a:p>
            <a:pPr marL="474300" indent="-457200" algn="l">
              <a:lnSpc>
                <a:spcPct val="100000"/>
              </a:lnSpc>
              <a:spcBef>
                <a:spcPts val="0"/>
              </a:spcBef>
              <a:spcAft>
                <a:spcPts val="600"/>
              </a:spcAft>
              <a:buFont typeface="+mj-lt"/>
              <a:buAutoNum type="arabicPeriod"/>
            </a:pPr>
            <a:endParaRPr lang="fr-BE" sz="240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chemeClr val="tx2">
                    <a:lumMod val="40000"/>
                    <a:lumOff val="60000"/>
                  </a:schemeClr>
                </a:solidFill>
                <a:latin typeface="+mn-lt"/>
                <a:cs typeface="+mn-cs"/>
              </a:rPr>
              <a:t>HD4DP2 </a:t>
            </a:r>
            <a:r>
              <a:rPr lang="fr-BE" sz="2400" dirty="0" err="1">
                <a:solidFill>
                  <a:schemeClr val="tx2">
                    <a:lumMod val="40000"/>
                    <a:lumOff val="60000"/>
                  </a:schemeClr>
                </a:solidFill>
                <a:latin typeface="+mn-lt"/>
                <a:cs typeface="+mn-cs"/>
              </a:rPr>
              <a:t>Metrics</a:t>
            </a:r>
            <a:endParaRPr lang="fr-BE" sz="240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endParaRPr lang="fr-BE" sz="240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chemeClr val="tx2">
                    <a:lumMod val="40000"/>
                    <a:lumOff val="60000"/>
                  </a:schemeClr>
                </a:solidFill>
                <a:latin typeface="+mn-lt"/>
                <a:cs typeface="+mn-cs"/>
              </a:rPr>
              <a:t>Incidents Report</a:t>
            </a:r>
            <a:r>
              <a:rPr lang="fr-BE" sz="2400" cap="all" dirty="0">
                <a:solidFill>
                  <a:srgbClr val="FFFFFF"/>
                </a:solidFill>
                <a:latin typeface="+mn-lt"/>
                <a:cs typeface="+mn-cs"/>
              </a:rPr>
              <a:t/>
            </a:r>
            <a:br>
              <a:rPr lang="fr-BE" sz="2400" cap="all" dirty="0">
                <a:solidFill>
                  <a:srgbClr val="FFFFFF"/>
                </a:solidFill>
                <a:latin typeface="+mn-lt"/>
                <a:cs typeface="+mn-cs"/>
              </a:rPr>
            </a:br>
            <a:endParaRPr lang="fr-BE" sz="2400"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rgbClr val="FFFFFF"/>
                </a:solidFill>
                <a:latin typeface="+mn-lt"/>
                <a:cs typeface="+mn-cs"/>
              </a:rPr>
              <a:t>EAM 3.0</a:t>
            </a:r>
            <a:br>
              <a:rPr lang="fr-BE" sz="2400" dirty="0">
                <a:solidFill>
                  <a:srgbClr val="FFFFFF"/>
                </a:solidFill>
                <a:latin typeface="+mn-lt"/>
                <a:cs typeface="+mn-cs"/>
              </a:rPr>
            </a:br>
            <a:endParaRPr lang="fr-BE" sz="2400"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chemeClr val="tx2">
                    <a:lumMod val="40000"/>
                    <a:lumOff val="60000"/>
                  </a:schemeClr>
                </a:solidFill>
                <a:latin typeface="+mn-lt"/>
                <a:cs typeface="+mn-cs"/>
              </a:rPr>
              <a:t>Updates &amp;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9084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EAM 3.0: Update</a:t>
            </a:r>
          </a:p>
        </p:txBody>
      </p:sp>
      <p:sp>
        <p:nvSpPr>
          <p:cNvPr id="3" name="Content Placeholder 2"/>
          <p:cNvSpPr>
            <a:spLocks noGrp="1"/>
          </p:cNvSpPr>
          <p:nvPr>
            <p:ph sz="half" idx="12"/>
          </p:nvPr>
        </p:nvSpPr>
        <p:spPr>
          <a:xfrm>
            <a:off x="406400" y="1706649"/>
            <a:ext cx="4199156" cy="1070107"/>
          </a:xfrm>
        </p:spPr>
        <p:txBody>
          <a:bodyPr>
            <a:normAutofit/>
          </a:bodyPr>
          <a:lstStyle/>
          <a:p>
            <a:r>
              <a:rPr lang="en-US" sz="3600" dirty="0"/>
              <a:t>Testing resumed</a:t>
            </a:r>
          </a:p>
        </p:txBody>
      </p:sp>
      <p:sp>
        <p:nvSpPr>
          <p:cNvPr id="4" name="Content Placeholder 3"/>
          <p:cNvSpPr>
            <a:spLocks noGrp="1"/>
          </p:cNvSpPr>
          <p:nvPr>
            <p:ph sz="half" idx="13"/>
          </p:nvPr>
        </p:nvSpPr>
        <p:spPr>
          <a:xfrm>
            <a:off x="4972512" y="1783992"/>
            <a:ext cx="6912823" cy="462935"/>
          </a:xfrm>
          <a:solidFill>
            <a:schemeClr val="bg1"/>
          </a:solidFill>
        </p:spPr>
        <p:txBody>
          <a:bodyPr>
            <a:noAutofit/>
          </a:bodyPr>
          <a:lstStyle/>
          <a:p>
            <a:pPr algn="just"/>
            <a:r>
              <a:rPr lang="nl-BE" sz="2100" dirty="0">
                <a:solidFill>
                  <a:srgbClr val="0070C0"/>
                </a:solidFill>
              </a:rPr>
              <a:t>Week of 02/10</a:t>
            </a:r>
            <a:r>
              <a:rPr lang="nl-BE" sz="2100" dirty="0">
                <a:solidFill>
                  <a:schemeClr val="tx1"/>
                </a:solidFill>
              </a:rPr>
              <a:t>: </a:t>
            </a:r>
            <a:r>
              <a:rPr lang="nl-BE" sz="2100" b="0" dirty="0" err="1" smtClean="0">
                <a:solidFill>
                  <a:schemeClr val="tx1"/>
                </a:solidFill>
              </a:rPr>
              <a:t>Planned</a:t>
            </a:r>
            <a:r>
              <a:rPr lang="nl-BE" sz="2100" b="0" dirty="0" smtClean="0">
                <a:solidFill>
                  <a:schemeClr val="tx1"/>
                </a:solidFill>
              </a:rPr>
              <a:t> </a:t>
            </a:r>
            <a:r>
              <a:rPr lang="nl-BE" sz="2100" b="0" dirty="0" err="1">
                <a:solidFill>
                  <a:schemeClr val="tx1"/>
                </a:solidFill>
              </a:rPr>
              <a:t>deployment</a:t>
            </a:r>
            <a:r>
              <a:rPr lang="nl-BE" sz="2100" b="0" dirty="0">
                <a:solidFill>
                  <a:schemeClr val="tx1"/>
                </a:solidFill>
              </a:rPr>
              <a:t> in </a:t>
            </a:r>
            <a:r>
              <a:rPr lang="nl-BE" sz="2100" b="0" dirty="0" err="1">
                <a:solidFill>
                  <a:schemeClr val="tx1"/>
                </a:solidFill>
              </a:rPr>
              <a:t>production</a:t>
            </a:r>
            <a:endParaRPr lang="nl-BE" sz="2100" b="0" dirty="0">
              <a:solidFill>
                <a:schemeClr val="tx1"/>
              </a:solidFill>
            </a:endParaRPr>
          </a:p>
          <a:p>
            <a:pPr algn="just"/>
            <a:endParaRPr lang="en-US" sz="2100" dirty="0">
              <a:solidFill>
                <a:schemeClr val="tx1"/>
              </a:solidFill>
            </a:endParaRPr>
          </a:p>
          <a:p>
            <a:pPr algn="just"/>
            <a:endParaRPr lang="en-US" sz="2100" dirty="0">
              <a:solidFill>
                <a:schemeClr val="tx1"/>
              </a:solidFill>
            </a:endParaRPr>
          </a:p>
          <a:p>
            <a:pPr algn="just"/>
            <a:endParaRPr lang="en-US" sz="2100" dirty="0">
              <a:solidFill>
                <a:schemeClr val="tx1"/>
              </a:solidFill>
            </a:endParaRPr>
          </a:p>
        </p:txBody>
      </p:sp>
      <p:sp>
        <p:nvSpPr>
          <p:cNvPr id="6" name="Tekstvak 5">
            <a:extLst>
              <a:ext uri="{FF2B5EF4-FFF2-40B4-BE49-F238E27FC236}">
                <a16:creationId xmlns:a16="http://schemas.microsoft.com/office/drawing/2014/main" id="{1087FF1F-E763-946D-68D5-5C707C1D47CD}"/>
              </a:ext>
            </a:extLst>
          </p:cNvPr>
          <p:cNvSpPr txBox="1"/>
          <p:nvPr/>
        </p:nvSpPr>
        <p:spPr>
          <a:xfrm>
            <a:off x="945159" y="2580834"/>
            <a:ext cx="10301681" cy="3000821"/>
          </a:xfrm>
          <a:prstGeom prst="rect">
            <a:avLst/>
          </a:prstGeom>
          <a:noFill/>
        </p:spPr>
        <p:txBody>
          <a:bodyPr wrap="square">
            <a:spAutoFit/>
          </a:bodyPr>
          <a:lstStyle/>
          <a:p>
            <a:pPr algn="l" fontAlgn="t"/>
            <a:r>
              <a:rPr lang="en-US" sz="2100" b="1" dirty="0">
                <a:solidFill>
                  <a:srgbClr val="0070C0"/>
                </a:solidFill>
                <a:latin typeface="Arial"/>
                <a:cs typeface="Arial"/>
              </a:rPr>
              <a:t>Status:</a:t>
            </a:r>
          </a:p>
          <a:p>
            <a:pPr algn="l" fontAlgn="t"/>
            <a:r>
              <a:rPr lang="en-US" sz="2100" dirty="0">
                <a:latin typeface="Arial"/>
                <a:cs typeface="Arial"/>
              </a:rPr>
              <a:t>- We are still waiting for our software vendor (Form.io) to be able to finalize EAM 3.0.</a:t>
            </a:r>
          </a:p>
          <a:p>
            <a:pPr algn="l" fontAlgn="t"/>
            <a:endParaRPr lang="en-US" sz="2100" dirty="0">
              <a:latin typeface="Arial"/>
              <a:cs typeface="Arial"/>
            </a:endParaRPr>
          </a:p>
          <a:p>
            <a:pPr algn="l" fontAlgn="t"/>
            <a:r>
              <a:rPr lang="en-US" sz="2100" dirty="0">
                <a:latin typeface="Arial"/>
                <a:cs typeface="Arial"/>
              </a:rPr>
              <a:t>Impacted use case: the unique constraint of the author group name and the email address of the author.</a:t>
            </a:r>
          </a:p>
          <a:p>
            <a:pPr algn="l" fontAlgn="t"/>
            <a:r>
              <a:rPr lang="en-US" sz="2100" dirty="0">
                <a:latin typeface="Arial"/>
                <a:cs typeface="Arial"/>
              </a:rPr>
              <a:t>Workaround: it is already implemented into EAM 3.0 that the author group name must be unique.</a:t>
            </a:r>
          </a:p>
          <a:p>
            <a:pPr algn="l" fontAlgn="t"/>
            <a:endParaRPr lang="en-US" sz="2100" dirty="0">
              <a:latin typeface="Arial"/>
              <a:cs typeface="Arial"/>
            </a:endParaRPr>
          </a:p>
          <a:p>
            <a:pPr algn="l" fontAlgn="t"/>
            <a:r>
              <a:rPr lang="en-US" sz="2100" dirty="0">
                <a:latin typeface="Arial"/>
                <a:cs typeface="Arial"/>
              </a:rPr>
              <a:t>- Testing of the other features has been resumed.</a:t>
            </a:r>
          </a:p>
        </p:txBody>
      </p:sp>
    </p:spTree>
    <p:extLst>
      <p:ext uri="{BB962C8B-B14F-4D97-AF65-F5344CB8AC3E}">
        <p14:creationId xmlns:p14="http://schemas.microsoft.com/office/powerpoint/2010/main" val="1509541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3411853"/>
          </a:xfrm>
        </p:spPr>
        <p:txBody>
          <a:bodyPr vert="horz" lIns="91440" tIns="45720" rIns="91440" bIns="45720" rtlCol="0" anchor="t">
            <a:normAutofit fontScale="92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cap="all" dirty="0" smtClean="0">
                <a:solidFill>
                  <a:schemeClr val="tx2">
                    <a:lumMod val="40000"/>
                    <a:lumOff val="60000"/>
                  </a:schemeClr>
                </a:solidFill>
                <a:latin typeface="+mn-lt"/>
                <a:cs typeface="+mn-cs"/>
              </a:rPr>
              <a:t>Q&amp;A</a:t>
            </a:r>
          </a:p>
          <a:p>
            <a:pPr marL="474300" indent="-457200" algn="l">
              <a:lnSpc>
                <a:spcPct val="100000"/>
              </a:lnSpc>
              <a:spcBef>
                <a:spcPts val="0"/>
              </a:spcBef>
              <a:spcAft>
                <a:spcPts val="600"/>
              </a:spcAft>
              <a:buFont typeface="+mj-lt"/>
              <a:buAutoNum type="arabicPeriod"/>
            </a:pPr>
            <a:endParaRPr lang="fr-BE" sz="2400" cap="all"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chemeClr val="tx2">
                    <a:lumMod val="40000"/>
                    <a:lumOff val="60000"/>
                  </a:schemeClr>
                </a:solidFill>
              </a:rPr>
              <a:t>HD4DP2 </a:t>
            </a:r>
            <a:r>
              <a:rPr lang="fr-BE" sz="2400" dirty="0" err="1" smtClean="0">
                <a:solidFill>
                  <a:schemeClr val="tx2">
                    <a:lumMod val="40000"/>
                    <a:lumOff val="60000"/>
                  </a:schemeClr>
                </a:solidFill>
              </a:rPr>
              <a:t>Metrics</a:t>
            </a:r>
            <a:endParaRPr lang="fr-BE" sz="2400" dirty="0">
              <a:solidFill>
                <a:schemeClr val="tx2">
                  <a:lumMod val="40000"/>
                  <a:lumOff val="60000"/>
                </a:schemeClr>
              </a:solidFill>
            </a:endParaRPr>
          </a:p>
          <a:p>
            <a:pPr marL="474300" indent="-457200" algn="l">
              <a:lnSpc>
                <a:spcPct val="100000"/>
              </a:lnSpc>
              <a:spcBef>
                <a:spcPts val="0"/>
              </a:spcBef>
              <a:spcAft>
                <a:spcPts val="600"/>
              </a:spcAft>
              <a:buFont typeface="+mj-lt"/>
              <a:buAutoNum type="arabicPeriod"/>
            </a:pPr>
            <a:endParaRPr lang="fr-BE" sz="2400" cap="all"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cap="none" spc="100" dirty="0">
                <a:solidFill>
                  <a:schemeClr val="tx2">
                    <a:lumMod val="40000"/>
                    <a:lumOff val="60000"/>
                  </a:schemeClr>
                </a:solidFill>
              </a:rPr>
              <a:t>Incidents Report</a:t>
            </a:r>
            <a:r>
              <a:rPr lang="fr-BE" sz="2400" cap="all" dirty="0">
                <a:solidFill>
                  <a:schemeClr val="tx2">
                    <a:lumMod val="40000"/>
                    <a:lumOff val="60000"/>
                  </a:schemeClr>
                </a:solidFill>
                <a:latin typeface="+mn-lt"/>
                <a:cs typeface="+mn-cs"/>
              </a:rPr>
              <a:t/>
            </a:r>
            <a:br>
              <a:rPr lang="fr-BE" sz="2400" cap="all" dirty="0">
                <a:solidFill>
                  <a:schemeClr val="tx2">
                    <a:lumMod val="40000"/>
                    <a:lumOff val="60000"/>
                  </a:schemeClr>
                </a:solidFill>
                <a:latin typeface="+mn-lt"/>
                <a:cs typeface="+mn-cs"/>
              </a:rPr>
            </a:br>
            <a:endParaRPr lang="fr-BE" sz="240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chemeClr val="tx2">
                    <a:lumMod val="40000"/>
                    <a:lumOff val="60000"/>
                  </a:schemeClr>
                </a:solidFill>
                <a:latin typeface="+mn-lt"/>
                <a:cs typeface="+mn-cs"/>
              </a:rPr>
              <a:t>EAM 3.0</a:t>
            </a:r>
            <a:r>
              <a:rPr lang="fr-BE" sz="2400" dirty="0">
                <a:solidFill>
                  <a:srgbClr val="FFFFFF"/>
                </a:solidFill>
                <a:latin typeface="+mn-lt"/>
                <a:cs typeface="+mn-cs"/>
              </a:rPr>
              <a:t/>
            </a:r>
            <a:br>
              <a:rPr lang="fr-BE" sz="2400" dirty="0">
                <a:solidFill>
                  <a:srgbClr val="FFFFFF"/>
                </a:solidFill>
                <a:latin typeface="+mn-lt"/>
                <a:cs typeface="+mn-cs"/>
              </a:rPr>
            </a:br>
            <a:endParaRPr lang="fr-BE" sz="2400"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rgbClr val="FFFFFF"/>
                </a:solidFill>
                <a:latin typeface="+mn-lt"/>
                <a:cs typeface="+mn-cs"/>
              </a:rPr>
              <a:t>Updates &amp;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4361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kumimoji="0" lang="nl-BE" sz="2800" b="1" i="0" u="none" strike="noStrike" kern="1200" cap="none" spc="100" normalizeH="0" baseline="0" noProof="0" dirty="0">
                <a:ln>
                  <a:noFill/>
                </a:ln>
                <a:solidFill>
                  <a:prstClr val="white"/>
                </a:solidFill>
                <a:effectLst/>
                <a:uLnTx/>
                <a:uFillTx/>
                <a:latin typeface="Arial"/>
                <a:ea typeface="+mn-ea"/>
                <a:cs typeface="Arial"/>
              </a:rPr>
              <a:t>Updates &amp; Communications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2736940553"/>
              </p:ext>
            </p:extLst>
          </p:nvPr>
        </p:nvGraphicFramePr>
        <p:xfrm>
          <a:off x="348343" y="1522748"/>
          <a:ext cx="11462656" cy="3184196"/>
        </p:xfrm>
        <a:graphic>
          <a:graphicData uri="http://schemas.openxmlformats.org/drawingml/2006/table">
            <a:tbl>
              <a:tblPr firstRow="1" bandRow="1">
                <a:tableStyleId>{5C22544A-7EE6-4342-B048-85BDC9FD1C3A}</a:tableStyleId>
              </a:tblPr>
              <a:tblGrid>
                <a:gridCol w="2413189">
                  <a:extLst>
                    <a:ext uri="{9D8B030D-6E8A-4147-A177-3AD203B41FA5}">
                      <a16:colId xmlns:a16="http://schemas.microsoft.com/office/drawing/2014/main" val="1025559344"/>
                    </a:ext>
                  </a:extLst>
                </a:gridCol>
                <a:gridCol w="9049467">
                  <a:extLst>
                    <a:ext uri="{9D8B030D-6E8A-4147-A177-3AD203B41FA5}">
                      <a16:colId xmlns:a16="http://schemas.microsoft.com/office/drawing/2014/main" val="2714932952"/>
                    </a:ext>
                  </a:extLst>
                </a:gridCol>
              </a:tblGrid>
              <a:tr h="440996">
                <a:tc>
                  <a:txBody>
                    <a:bodyPr/>
                    <a:lstStyle/>
                    <a:p>
                      <a:endParaRPr lang="fr-BE" dirty="0"/>
                    </a:p>
                  </a:txBody>
                  <a:tcPr/>
                </a:tc>
                <a:tc>
                  <a:txBody>
                    <a:bodyPr/>
                    <a:lstStyle/>
                    <a:p>
                      <a:endParaRPr lang="fr-BE" dirty="0"/>
                    </a:p>
                  </a:txBody>
                  <a:tcPr/>
                </a:tc>
                <a:extLst>
                  <a:ext uri="{0D108BD9-81ED-4DB2-BD59-A6C34878D82A}">
                    <a16:rowId xmlns:a16="http://schemas.microsoft.com/office/drawing/2014/main" val="400855173"/>
                  </a:ext>
                </a:extLst>
              </a:tr>
              <a:tr h="1023958">
                <a:tc>
                  <a:txBody>
                    <a:bodyPr/>
                    <a:lstStyle/>
                    <a:p>
                      <a:pPr algn="l" fontAlgn="t"/>
                      <a:r>
                        <a:rPr lang="fr-BE" sz="1400" b="0" i="0" u="none" strike="noStrike" dirty="0">
                          <a:solidFill>
                            <a:schemeClr val="tx1">
                              <a:lumMod val="50000"/>
                            </a:schemeClr>
                          </a:solidFill>
                          <a:effectLst/>
                          <a:latin typeface="Calibri" panose="020F0502020204030204" pitchFamily="34" charset="0"/>
                        </a:rPr>
                        <a:t>Release 2.5</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No new release date for the full 2.5 release yet, regression testing is </a:t>
                      </a:r>
                      <a:r>
                        <a:rPr lang="en-US" sz="1400" b="0" i="0" u="none" strike="noStrike" dirty="0" smtClean="0">
                          <a:solidFill>
                            <a:schemeClr val="tx1">
                              <a:lumMod val="50000"/>
                            </a:schemeClr>
                          </a:solidFill>
                          <a:effectLst/>
                          <a:latin typeface="Calibri" panose="020F0502020204030204" pitchFamily="34" charset="0"/>
                        </a:rPr>
                        <a:t>still </a:t>
                      </a:r>
                      <a:r>
                        <a:rPr lang="en-US" sz="1400" b="0" i="0" u="none" strike="noStrike" dirty="0">
                          <a:solidFill>
                            <a:schemeClr val="tx1">
                              <a:lumMod val="50000"/>
                            </a:schemeClr>
                          </a:solidFill>
                          <a:effectLst/>
                          <a:latin typeface="Calibri" panose="020F0502020204030204" pitchFamily="34" charset="0"/>
                        </a:rPr>
                        <a:t>ongoing.</a:t>
                      </a:r>
                    </a:p>
                    <a:p>
                      <a:pPr algn="l" fontAlgn="t"/>
                      <a:endParaRPr lang="en-US" sz="1400" b="0" i="0" u="none" strike="noStrike" dirty="0">
                        <a:solidFill>
                          <a:schemeClr val="tx1">
                            <a:lumMod val="50000"/>
                          </a:schemeClr>
                        </a:solidFill>
                        <a:effectLst/>
                        <a:latin typeface="Calibri" panose="020F0502020204030204" pitchFamily="34" charset="0"/>
                      </a:endParaRPr>
                    </a:p>
                    <a:p>
                      <a:pPr algn="l" fontAlgn="t"/>
                      <a:r>
                        <a:rPr lang="en-US" sz="1400" b="0" i="0" u="none" strike="noStrike" dirty="0">
                          <a:solidFill>
                            <a:schemeClr val="tx1">
                              <a:lumMod val="50000"/>
                            </a:schemeClr>
                          </a:solidFill>
                          <a:effectLst/>
                          <a:latin typeface="Calibri" panose="020F0502020204030204" pitchFamily="34" charset="0"/>
                        </a:rPr>
                        <a:t>But, focus is on the new API feature (code values) of the release. Last issues have been sorted out regarding the new API feature and we are now investigating if we can release only this API feature instead of the complete 2.5 release. This topic is on the agenda of our release board beginning next week.</a:t>
                      </a:r>
                    </a:p>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325640938"/>
                  </a:ext>
                </a:extLst>
              </a:tr>
              <a:tr h="1023958">
                <a:tc>
                  <a:txBody>
                    <a:bodyPr/>
                    <a:lstStyle/>
                    <a:p>
                      <a:pPr algn="l" fontAlgn="t"/>
                      <a:r>
                        <a:rPr lang="fr-BE" sz="1400" b="0" i="0" u="none" strike="noStrike" dirty="0" err="1" smtClean="0">
                          <a:solidFill>
                            <a:schemeClr val="tx1">
                              <a:lumMod val="50000"/>
                            </a:schemeClr>
                          </a:solidFill>
                          <a:effectLst/>
                          <a:latin typeface="Calibri" panose="020F0502020204030204" pitchFamily="34" charset="0"/>
                        </a:rPr>
                        <a:t>MyCareNet</a:t>
                      </a:r>
                      <a:r>
                        <a:rPr lang="fr-BE" sz="1400" b="0" i="0" u="none" strike="noStrike" baseline="0" dirty="0" smtClean="0">
                          <a:solidFill>
                            <a:schemeClr val="tx1">
                              <a:lumMod val="50000"/>
                            </a:schemeClr>
                          </a:solidFill>
                          <a:effectLst/>
                          <a:latin typeface="Calibri" panose="020F0502020204030204" pitchFamily="34" charset="0"/>
                        </a:rPr>
                        <a:t> (P12+Whitelisting)</a:t>
                      </a:r>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r>
                        <a:rPr lang="en-US" sz="1400" b="0" i="0" u="none" strike="noStrike" dirty="0" smtClean="0">
                          <a:solidFill>
                            <a:schemeClr val="tx1">
                              <a:lumMod val="50000"/>
                            </a:schemeClr>
                          </a:solidFill>
                          <a:effectLst/>
                          <a:latin typeface="Calibri" panose="020F0502020204030204" pitchFamily="34" charset="0"/>
                        </a:rPr>
                        <a:t>For</a:t>
                      </a:r>
                      <a:r>
                        <a:rPr lang="en-US" sz="1400" b="0" i="0" u="none" strike="noStrike" baseline="0" dirty="0" smtClean="0">
                          <a:solidFill>
                            <a:schemeClr val="tx1">
                              <a:lumMod val="50000"/>
                            </a:schemeClr>
                          </a:solidFill>
                          <a:effectLst/>
                          <a:latin typeface="Calibri" panose="020F0502020204030204" pitchFamily="34" charset="0"/>
                        </a:rPr>
                        <a:t> the hospitals who intend to go for option 2, we are still missing a number of P12 certificates.</a:t>
                      </a:r>
                    </a:p>
                    <a:p>
                      <a:pPr algn="l" fontAlgn="t"/>
                      <a:r>
                        <a:rPr lang="en-US" sz="1400" b="0" i="0" u="none" strike="noStrike" baseline="0" dirty="0" smtClean="0">
                          <a:solidFill>
                            <a:schemeClr val="tx1">
                              <a:lumMod val="50000"/>
                            </a:schemeClr>
                          </a:solidFill>
                          <a:effectLst/>
                          <a:latin typeface="Calibri" panose="020F0502020204030204" pitchFamily="34" charset="0"/>
                        </a:rPr>
                        <a:t>Among the hospitals who already have provided the P12, there is still whitelisting to take place</a:t>
                      </a:r>
                    </a:p>
                    <a:p>
                      <a:pPr algn="l" fontAlgn="t"/>
                      <a:r>
                        <a:rPr lang="en-US" sz="1400" b="0" i="0" u="none" strike="noStrike" dirty="0" smtClean="0">
                          <a:solidFill>
                            <a:schemeClr val="tx1">
                              <a:lumMod val="50000"/>
                            </a:schemeClr>
                          </a:solidFill>
                          <a:effectLst/>
                          <a:latin typeface="Calibri" panose="020F0502020204030204" pitchFamily="34" charset="0"/>
                        </a:rPr>
                        <a:t>https://prod.mycarenet.be:9443 </a:t>
                      </a:r>
                    </a:p>
                    <a:p>
                      <a:pPr algn="l" fontAlgn="t"/>
                      <a:r>
                        <a:rPr lang="en-US" sz="1400" b="0" i="0" u="none" strike="noStrike" dirty="0" smtClean="0">
                          <a:solidFill>
                            <a:schemeClr val="tx1">
                              <a:lumMod val="50000"/>
                            </a:schemeClr>
                          </a:solidFill>
                          <a:effectLst/>
                          <a:latin typeface="Calibri" panose="020F0502020204030204" pitchFamily="34" charset="0"/>
                        </a:rPr>
                        <a:t>https://services.ehealth.fgov.be </a:t>
                      </a:r>
                    </a:p>
                    <a:p>
                      <a:pPr algn="l" fontAlgn="t"/>
                      <a:r>
                        <a:rPr lang="en-US" sz="1400" b="0" i="0" u="none" strike="noStrike" dirty="0" smtClean="0">
                          <a:solidFill>
                            <a:schemeClr val="tx1">
                              <a:lumMod val="50000"/>
                            </a:schemeClr>
                          </a:solidFill>
                          <a:effectLst/>
                          <a:latin typeface="Calibri" panose="020F0502020204030204" pitchFamily="34" charset="0"/>
                        </a:rPr>
                        <a:t>A communication</a:t>
                      </a:r>
                      <a:r>
                        <a:rPr lang="en-US" sz="1400" b="0" i="0" u="none" strike="noStrike" baseline="0" dirty="0" smtClean="0">
                          <a:solidFill>
                            <a:schemeClr val="tx1">
                              <a:lumMod val="50000"/>
                            </a:schemeClr>
                          </a:solidFill>
                          <a:effectLst/>
                          <a:latin typeface="Calibri" panose="020F0502020204030204" pitchFamily="34" charset="0"/>
                        </a:rPr>
                        <a:t> is scheduled to be sent relating to this topic in the near future.</a:t>
                      </a:r>
                      <a:endParaRPr lang="en-US" sz="1400" b="0" i="0" u="none" strike="noStrike" dirty="0" smtClean="0">
                        <a:solidFill>
                          <a:schemeClr val="tx1">
                            <a:lumMod val="50000"/>
                          </a:schemeClr>
                        </a:solidFill>
                        <a:effectLst/>
                        <a:latin typeface="Calibri" panose="020F0502020204030204" pitchFamily="34" charset="0"/>
                      </a:endParaRPr>
                    </a:p>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4080834269"/>
                  </a:ext>
                </a:extLst>
              </a:tr>
            </a:tbl>
          </a:graphicData>
        </a:graphic>
      </p:graphicFrame>
    </p:spTree>
    <p:extLst>
      <p:ext uri="{BB962C8B-B14F-4D97-AF65-F5344CB8AC3E}">
        <p14:creationId xmlns:p14="http://schemas.microsoft.com/office/powerpoint/2010/main" val="272007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3411853"/>
          </a:xfrm>
        </p:spPr>
        <p:txBody>
          <a:bodyPr vert="horz" lIns="91440" tIns="45720" rIns="91440" bIns="45720" rtlCol="0" anchor="t">
            <a:normAutofit fontScale="92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cap="all" dirty="0" smtClean="0">
                <a:solidFill>
                  <a:srgbClr val="FFFFFF"/>
                </a:solidFill>
                <a:latin typeface="+mn-lt"/>
                <a:cs typeface="+mn-cs"/>
              </a:rPr>
              <a:t>Q&amp;A</a:t>
            </a:r>
          </a:p>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t>HD4DP2 </a:t>
            </a:r>
            <a:r>
              <a:rPr lang="fr-BE" sz="2400" dirty="0" err="1" smtClean="0"/>
              <a:t>Metrics</a:t>
            </a:r>
            <a:endParaRPr lang="fr-BE" sz="2400" dirty="0"/>
          </a:p>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cap="none" spc="100" dirty="0"/>
              <a:t>Incidents Report</a:t>
            </a:r>
            <a:r>
              <a:rPr lang="fr-BE" sz="2400" cap="all" dirty="0">
                <a:solidFill>
                  <a:srgbClr val="FFFFFF"/>
                </a:solidFill>
                <a:latin typeface="+mn-lt"/>
                <a:cs typeface="+mn-cs"/>
              </a:rPr>
              <a:t/>
            </a:r>
            <a:br>
              <a:rPr lang="fr-BE" sz="2400" cap="all" dirty="0">
                <a:solidFill>
                  <a:srgbClr val="FFFFFF"/>
                </a:solidFill>
                <a:latin typeface="+mn-lt"/>
                <a:cs typeface="+mn-cs"/>
              </a:rPr>
            </a:br>
            <a:endParaRPr lang="fr-BE" sz="2400"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rgbClr val="FFFFFF"/>
                </a:solidFill>
                <a:latin typeface="+mn-lt"/>
                <a:cs typeface="+mn-cs"/>
              </a:rPr>
              <a:t>EAM 3.0</a:t>
            </a:r>
            <a:br>
              <a:rPr lang="fr-BE" sz="2400" dirty="0">
                <a:solidFill>
                  <a:srgbClr val="FFFFFF"/>
                </a:solidFill>
                <a:latin typeface="+mn-lt"/>
                <a:cs typeface="+mn-cs"/>
              </a:rPr>
            </a:br>
            <a:endParaRPr lang="fr-BE" sz="2400"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rgbClr val="FFFFFF"/>
                </a:solidFill>
                <a:latin typeface="+mn-lt"/>
                <a:cs typeface="+mn-cs"/>
              </a:rPr>
              <a:t>Updates &amp;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156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a:t>Q &amp; A</a:t>
            </a:r>
          </a:p>
        </p:txBody>
      </p:sp>
      <p:pic>
        <p:nvPicPr>
          <p:cNvPr id="3074" name="Picture 2" descr="Q&amp;a - Free education icons"/>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6702" y="2059886"/>
            <a:ext cx="3877344" cy="387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086724" y="2073569"/>
            <a:ext cx="2691825" cy="2032089"/>
            <a:chOff x="562723" y="2073568"/>
            <a:chExt cx="2691825" cy="2032089"/>
          </a:xfrm>
        </p:grpSpPr>
        <p:sp>
          <p:nvSpPr>
            <p:cNvPr id="4" name="TextBox 3"/>
            <p:cNvSpPr txBox="1"/>
            <p:nvPr/>
          </p:nvSpPr>
          <p:spPr>
            <a:xfrm>
              <a:off x="1130249" y="2614874"/>
              <a:ext cx="21242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healthdata@sciensano.be</a:t>
              </a:r>
            </a:p>
          </p:txBody>
        </p:sp>
        <p:pic>
          <p:nvPicPr>
            <p:cNvPr id="5" name="Picture 2" descr="http://2.bp.blogspot.com/-uELSm1FlBsE/T84a1hSie7I/AAAAAAAAAFY/hiUN3ybDb3o/s1600/InternetExplorer9.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2376" y="2073568"/>
              <a:ext cx="362483" cy="3624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0249" y="2075863"/>
              <a:ext cx="16786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www.healthdata.be</a:t>
              </a:r>
              <a:endParaRPr kumimoji="0" lang="en-GB" sz="18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4" descr="Phone And Email Logo 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475" y="2614874"/>
              <a:ext cx="364384" cy="363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intouch-marketing.com/wp-content/uploads/2013/08/linkedin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0475" y="3165614"/>
              <a:ext cx="337679" cy="3376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30249" y="3175899"/>
              <a:ext cx="12234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 be</a:t>
              </a:r>
            </a:p>
          </p:txBody>
        </p:sp>
        <p:pic>
          <p:nvPicPr>
            <p:cNvPr id="10" name="Picture 10" descr="http://www.gosocialsignals.co.uk/wp-content/uploads/2014/12/twitter_new_bird-iphon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2723" y="3615771"/>
              <a:ext cx="653181" cy="4898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30249" y="3706825"/>
              <a:ext cx="13853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@healthdatabe </a:t>
              </a:r>
            </a:p>
          </p:txBody>
        </p:sp>
      </p:grpSp>
      <p:grpSp>
        <p:nvGrpSpPr>
          <p:cNvPr id="27" name="Group 26"/>
          <p:cNvGrpSpPr/>
          <p:nvPr/>
        </p:nvGrpSpPr>
        <p:grpSpPr>
          <a:xfrm>
            <a:off x="8032117" y="1944002"/>
            <a:ext cx="1463610" cy="3465893"/>
            <a:chOff x="6508117" y="1944001"/>
            <a:chExt cx="1463610" cy="3465893"/>
          </a:xfrm>
        </p:grpSpPr>
        <p:grpSp>
          <p:nvGrpSpPr>
            <p:cNvPr id="13" name="Group 12"/>
            <p:cNvGrpSpPr/>
            <p:nvPr/>
          </p:nvGrpSpPr>
          <p:grpSpPr>
            <a:xfrm>
              <a:off x="6764853" y="2702194"/>
              <a:ext cx="902010" cy="947410"/>
              <a:chOff x="3336713" y="500390"/>
              <a:chExt cx="902010" cy="947410"/>
            </a:xfrm>
          </p:grpSpPr>
          <p:grpSp>
            <p:nvGrpSpPr>
              <p:cNvPr id="23" name="Group 22"/>
              <p:cNvGrpSpPr/>
              <p:nvPr/>
            </p:nvGrpSpPr>
            <p:grpSpPr>
              <a:xfrm>
                <a:off x="3347147" y="501236"/>
                <a:ext cx="879355" cy="946564"/>
                <a:chOff x="3347147" y="501236"/>
                <a:chExt cx="879355" cy="946564"/>
              </a:xfrm>
            </p:grpSpPr>
            <p:sp>
              <p:nvSpPr>
                <p:cNvPr id="25" name="Rounded Rectangle 24"/>
                <p:cNvSpPr/>
                <p:nvPr/>
              </p:nvSpPr>
              <p:spPr>
                <a:xfrm>
                  <a:off x="3347147" y="501236"/>
                  <a:ext cx="879355" cy="946564"/>
                </a:xfrm>
                <a:prstGeom prst="round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26" name="Picture 8" descr="riziv_klei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98502" y="731222"/>
                  <a:ext cx="828000" cy="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p:cNvSpPr txBox="1"/>
              <p:nvPr/>
            </p:nvSpPr>
            <p:spPr>
              <a:xfrm>
                <a:off x="3336713" y="500390"/>
                <a:ext cx="90201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900" b="0" i="0" u="none" strike="noStrike" kern="0" cap="none" spc="0" normalizeH="0" baseline="0" noProof="0" dirty="0">
                    <a:ln>
                      <a:noFill/>
                    </a:ln>
                    <a:solidFill>
                      <a:srgbClr val="4BACC6">
                        <a:lumMod val="75000"/>
                      </a:srgbClr>
                    </a:solidFill>
                    <a:effectLst/>
                    <a:uLnTx/>
                    <a:uFillTx/>
                    <a:latin typeface="Arial" panose="020B0604020202020204"/>
                    <a:ea typeface="+mn-ea"/>
                    <a:cs typeface="+mn-cs"/>
                  </a:rPr>
                  <a:t>Sponsored by</a:t>
                </a:r>
              </a:p>
            </p:txBody>
          </p:sp>
        </p:grpSp>
        <p:grpSp>
          <p:nvGrpSpPr>
            <p:cNvPr id="14" name="Group 13"/>
            <p:cNvGrpSpPr/>
            <p:nvPr/>
          </p:nvGrpSpPr>
          <p:grpSpPr>
            <a:xfrm rot="21321240">
              <a:off x="6573233" y="3885710"/>
              <a:ext cx="1398494" cy="571500"/>
              <a:chOff x="-3048000" y="685800"/>
              <a:chExt cx="1398494" cy="571500"/>
            </a:xfrm>
          </p:grpSpPr>
          <p:sp>
            <p:nvSpPr>
              <p:cNvPr id="21" name="Rounded Rectangle 20"/>
              <p:cNvSpPr/>
              <p:nvPr/>
            </p:nvSpPr>
            <p:spPr bwMode="auto">
              <a:xfrm rot="504696">
                <a:off x="-3048000" y="685800"/>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22" name="Picture 2" descr="http://plan-egezondheid.be.178-208-48-194.yoolspreview.be/wp-content/uploads/nl-logo.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585198">
                <a:off x="-2944906" y="794999"/>
                <a:ext cx="1188720" cy="3061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717164" y="4661746"/>
              <a:ext cx="1210295" cy="748148"/>
              <a:chOff x="5831908" y="4171640"/>
              <a:chExt cx="2899205" cy="1723409"/>
            </a:xfrm>
          </p:grpSpPr>
          <p:pic>
            <p:nvPicPr>
              <p:cNvPr id="19" name="Picture 2">
                <a:hlinkClick r:id="rId8"/>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1420000">
                <a:off x="5831908" y="4264528"/>
                <a:ext cx="2858496" cy="163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https://www.youtube.com/yt/brand/media/image/YouTube-logo-full_color.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02157" y="4171640"/>
                <a:ext cx="1028956" cy="6402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508117" y="1944001"/>
              <a:ext cx="1398494" cy="571500"/>
              <a:chOff x="10530596" y="3239259"/>
              <a:chExt cx="1398494" cy="571500"/>
            </a:xfrm>
          </p:grpSpPr>
          <p:sp>
            <p:nvSpPr>
              <p:cNvPr id="17" name="Rounded Rectangle 16"/>
              <p:cNvSpPr/>
              <p:nvPr/>
            </p:nvSpPr>
            <p:spPr bwMode="auto">
              <a:xfrm rot="21321240">
                <a:off x="10530596" y="3239259"/>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18" name="Picture 2" descr="Afbeeldingsresultaat voor sciensan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268552">
                <a:off x="10584999" y="3340340"/>
                <a:ext cx="1306677" cy="273586"/>
              </a:xfrm>
              <a:prstGeom prst="rect">
                <a:avLst/>
              </a:prstGeom>
              <a:solidFill>
                <a:schemeClr val="bg1"/>
              </a:solidFill>
            </p:spPr>
          </p:pic>
        </p:grpSp>
      </p:grpSp>
    </p:spTree>
    <p:extLst>
      <p:ext uri="{BB962C8B-B14F-4D97-AF65-F5344CB8AC3E}">
        <p14:creationId xmlns:p14="http://schemas.microsoft.com/office/powerpoint/2010/main" val="47578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3411853"/>
          </a:xfrm>
        </p:spPr>
        <p:txBody>
          <a:bodyPr vert="horz" lIns="91440" tIns="45720" rIns="91440" bIns="45720" rtlCol="0" anchor="t">
            <a:normAutofit fontScale="92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cap="all" dirty="0" smtClean="0">
                <a:solidFill>
                  <a:srgbClr val="FFFFFF"/>
                </a:solidFill>
                <a:latin typeface="+mn-lt"/>
                <a:cs typeface="+mn-cs"/>
              </a:rPr>
              <a:t>Q&amp;A</a:t>
            </a:r>
          </a:p>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chemeClr val="tx2">
                    <a:lumMod val="40000"/>
                    <a:lumOff val="60000"/>
                  </a:schemeClr>
                </a:solidFill>
              </a:rPr>
              <a:t>HD4DP2 </a:t>
            </a:r>
            <a:r>
              <a:rPr lang="fr-BE" sz="2400" dirty="0" err="1" smtClean="0">
                <a:solidFill>
                  <a:schemeClr val="tx2">
                    <a:lumMod val="40000"/>
                    <a:lumOff val="60000"/>
                  </a:schemeClr>
                </a:solidFill>
              </a:rPr>
              <a:t>Metrics</a:t>
            </a:r>
            <a:endParaRPr lang="fr-BE" sz="2400" dirty="0">
              <a:solidFill>
                <a:schemeClr val="tx2">
                  <a:lumMod val="40000"/>
                  <a:lumOff val="60000"/>
                </a:schemeClr>
              </a:solidFill>
            </a:endParaRPr>
          </a:p>
          <a:p>
            <a:pPr marL="474300" indent="-457200" algn="l">
              <a:lnSpc>
                <a:spcPct val="100000"/>
              </a:lnSpc>
              <a:spcBef>
                <a:spcPts val="0"/>
              </a:spcBef>
              <a:spcAft>
                <a:spcPts val="600"/>
              </a:spcAft>
              <a:buFont typeface="+mj-lt"/>
              <a:buAutoNum type="arabicPeriod"/>
            </a:pPr>
            <a:endParaRPr lang="fr-BE" sz="2400" cap="all"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cap="none" spc="100" dirty="0">
                <a:solidFill>
                  <a:schemeClr val="tx2">
                    <a:lumMod val="40000"/>
                    <a:lumOff val="60000"/>
                  </a:schemeClr>
                </a:solidFill>
              </a:rPr>
              <a:t>Incidents Report</a:t>
            </a:r>
            <a:r>
              <a:rPr lang="fr-BE" sz="2400" cap="all" dirty="0">
                <a:solidFill>
                  <a:schemeClr val="tx2">
                    <a:lumMod val="40000"/>
                    <a:lumOff val="60000"/>
                  </a:schemeClr>
                </a:solidFill>
                <a:latin typeface="+mn-lt"/>
                <a:cs typeface="+mn-cs"/>
              </a:rPr>
              <a:t/>
            </a:r>
            <a:br>
              <a:rPr lang="fr-BE" sz="2400" cap="all" dirty="0">
                <a:solidFill>
                  <a:schemeClr val="tx2">
                    <a:lumMod val="40000"/>
                    <a:lumOff val="60000"/>
                  </a:schemeClr>
                </a:solidFill>
                <a:latin typeface="+mn-lt"/>
                <a:cs typeface="+mn-cs"/>
              </a:rPr>
            </a:br>
            <a:endParaRPr lang="fr-BE" sz="240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chemeClr val="tx2">
                    <a:lumMod val="40000"/>
                    <a:lumOff val="60000"/>
                  </a:schemeClr>
                </a:solidFill>
                <a:latin typeface="+mn-lt"/>
                <a:cs typeface="+mn-cs"/>
              </a:rPr>
              <a:t>EAM 3.0</a:t>
            </a:r>
            <a:br>
              <a:rPr lang="fr-BE" sz="2400" dirty="0">
                <a:solidFill>
                  <a:schemeClr val="tx2">
                    <a:lumMod val="40000"/>
                    <a:lumOff val="60000"/>
                  </a:schemeClr>
                </a:solidFill>
                <a:latin typeface="+mn-lt"/>
                <a:cs typeface="+mn-cs"/>
              </a:rPr>
            </a:br>
            <a:endParaRPr lang="fr-BE" sz="240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chemeClr val="tx2">
                    <a:lumMod val="40000"/>
                    <a:lumOff val="60000"/>
                  </a:schemeClr>
                </a:solidFill>
                <a:latin typeface="+mn-lt"/>
                <a:cs typeface="+mn-cs"/>
              </a:rPr>
              <a:t>Updates &amp;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864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API</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1829609453"/>
              </p:ext>
            </p:extLst>
          </p:nvPr>
        </p:nvGraphicFramePr>
        <p:xfrm>
          <a:off x="348342" y="1554590"/>
          <a:ext cx="11462657" cy="1104900"/>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240361">
                <a:tc>
                  <a:txBody>
                    <a:bodyPr/>
                    <a:lstStyle/>
                    <a:p>
                      <a:pPr algn="l"/>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690912">
                <a:tc>
                  <a:txBody>
                    <a:bodyPr/>
                    <a:lstStyle/>
                    <a:p>
                      <a:pPr algn="l" fontAlgn="t"/>
                      <a:r>
                        <a:rPr lang="fr-BE" sz="1200" kern="1200" dirty="0">
                          <a:solidFill>
                            <a:schemeClr val="dk1"/>
                          </a:solidFill>
                          <a:effectLst/>
                          <a:latin typeface="+mn-lt"/>
                          <a:ea typeface="+mn-ea"/>
                          <a:cs typeface="+mn-cs"/>
                        </a:rPr>
                        <a:t>Q1</a:t>
                      </a:r>
                    </a:p>
                  </a:txBody>
                  <a:tcPr marL="7620" marR="7620" marT="7620" marB="0"/>
                </a:tc>
                <a:tc>
                  <a:txBody>
                    <a:bodyPr/>
                    <a:lstStyle/>
                    <a:p>
                      <a:pPr algn="l" fontAlgn="b"/>
                      <a:r>
                        <a:rPr lang="en-US" sz="1200" kern="1200" baseline="0" dirty="0">
                          <a:solidFill>
                            <a:schemeClr val="dk1"/>
                          </a:solidFill>
                          <a:effectLst/>
                          <a:latin typeface="+mn-lt"/>
                          <a:ea typeface="+mn-ea"/>
                          <a:cs typeface="+mn-cs"/>
                        </a:rPr>
                        <a:t>How will HD know if we are sending a code or an id (e.g. for postcodes, they look the same) ?</a:t>
                      </a: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There will be 2 different API end point.</a:t>
                      </a:r>
                    </a:p>
                    <a:p>
                      <a:pPr marL="171450" marR="0" lvl="0" indent="-171450" algn="l" defTabSz="457200" rtl="0" eaLnBrk="1" fontAlgn="b" latinLnBrk="0" hangingPunct="1">
                        <a:lnSpc>
                          <a:spcPct val="100000"/>
                        </a:lnSpc>
                        <a:spcBef>
                          <a:spcPts val="0"/>
                        </a:spcBef>
                        <a:spcAft>
                          <a:spcPts val="0"/>
                        </a:spcAft>
                        <a:buClrTx/>
                        <a:buSzTx/>
                        <a:buFontTx/>
                        <a:buChar char="-"/>
                        <a:tabLst/>
                        <a:defRPr/>
                      </a:pPr>
                      <a:r>
                        <a:rPr lang="en-US" sz="1200" kern="1200" baseline="0" dirty="0">
                          <a:solidFill>
                            <a:schemeClr val="dk1"/>
                          </a:solidFill>
                          <a:effectLst/>
                          <a:latin typeface="+mn-lt"/>
                          <a:ea typeface="+mn-ea"/>
                          <a:cs typeface="+mn-cs"/>
                        </a:rPr>
                        <a:t>The current end point expects MDM IDs </a:t>
                      </a:r>
                      <a:r>
                        <a:rPr lang="en-US" sz="1200" kern="1200" baseline="0" dirty="0">
                          <a:solidFill>
                            <a:schemeClr val="dk1"/>
                          </a:solidFill>
                          <a:effectLst/>
                          <a:latin typeface="+mn-lt"/>
                          <a:ea typeface="+mn-ea"/>
                          <a:cs typeface="+mn-cs"/>
                          <a:sym typeface="Wingdings" panose="05000000000000000000" pitchFamily="2" charset="2"/>
                        </a:rPr>
                        <a:t> meaning nothing will change for the current API implementations.</a:t>
                      </a:r>
                    </a:p>
                    <a:p>
                      <a:pPr marL="171450" marR="0" lvl="0" indent="-171450" algn="l" defTabSz="457200" rtl="0" eaLnBrk="1" fontAlgn="b" latinLnBrk="0" hangingPunct="1">
                        <a:lnSpc>
                          <a:spcPct val="100000"/>
                        </a:lnSpc>
                        <a:spcBef>
                          <a:spcPts val="0"/>
                        </a:spcBef>
                        <a:spcAft>
                          <a:spcPts val="0"/>
                        </a:spcAft>
                        <a:buClrTx/>
                        <a:buSzTx/>
                        <a:buFontTx/>
                        <a:buChar char="-"/>
                        <a:tabLst/>
                        <a:defRPr/>
                      </a:pPr>
                      <a:r>
                        <a:rPr lang="en-US" sz="1200" kern="1200" baseline="0" dirty="0">
                          <a:solidFill>
                            <a:schemeClr val="dk1"/>
                          </a:solidFill>
                          <a:effectLst/>
                          <a:latin typeface="+mn-lt"/>
                          <a:ea typeface="+mn-ea"/>
                          <a:cs typeface="+mn-cs"/>
                          <a:sym typeface="Wingdings" panose="05000000000000000000" pitchFamily="2" charset="2"/>
                        </a:rPr>
                        <a:t>A new end point that expects code values.</a:t>
                      </a:r>
                      <a:endParaRPr lang="en-US" sz="1200" kern="1200" baseline="0" dirty="0">
                        <a:solidFill>
                          <a:schemeClr val="dk1"/>
                        </a:solidFill>
                        <a:effectLst/>
                        <a:latin typeface="+mn-lt"/>
                        <a:ea typeface="+mn-ea"/>
                        <a:cs typeface="+mn-cs"/>
                      </a:endParaRPr>
                    </a:p>
                  </a:txBody>
                  <a:tcPr marL="7620" marR="7620" marT="7620" marB="0"/>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140725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noProof="0" dirty="0"/>
              <a:t>Documentation</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243071401"/>
              </p:ext>
            </p:extLst>
          </p:nvPr>
        </p:nvGraphicFramePr>
        <p:xfrm>
          <a:off x="348342" y="1554590"/>
          <a:ext cx="11462657" cy="1104900"/>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240361">
                <a:tc>
                  <a:txBody>
                    <a:bodyPr/>
                    <a:lstStyle/>
                    <a:p>
                      <a:pPr algn="l"/>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690912">
                <a:tc>
                  <a:txBody>
                    <a:bodyPr/>
                    <a:lstStyle/>
                    <a:p>
                      <a:pPr algn="l" fontAlgn="t"/>
                      <a:r>
                        <a:rPr lang="fr-BE" sz="1200" kern="1200" baseline="0" dirty="0" smtClean="0">
                          <a:solidFill>
                            <a:schemeClr val="dk1"/>
                          </a:solidFill>
                          <a:effectLst/>
                          <a:latin typeface="+mn-lt"/>
                          <a:ea typeface="+mn-ea"/>
                          <a:cs typeface="+mn-cs"/>
                        </a:rPr>
                        <a:t>Q2</a:t>
                      </a:r>
                      <a:endParaRPr lang="fr-BE" sz="1200" kern="1200" baseline="0" dirty="0">
                        <a:solidFill>
                          <a:schemeClr val="dk1"/>
                        </a:solidFill>
                        <a:effectLst/>
                        <a:latin typeface="+mn-lt"/>
                        <a:ea typeface="+mn-ea"/>
                        <a:cs typeface="+mn-cs"/>
                      </a:endParaRPr>
                    </a:p>
                  </a:txBody>
                  <a:tcPr marL="7620" marR="7620" marT="7620" marB="0"/>
                </a:tc>
                <a:tc>
                  <a:txBody>
                    <a:bodyPr/>
                    <a:lstStyle/>
                    <a:p>
                      <a:pPr algn="l" fontAlgn="b"/>
                      <a:r>
                        <a:rPr lang="en-US" sz="1200" kern="1200" baseline="0" dirty="0">
                          <a:solidFill>
                            <a:schemeClr val="dk1"/>
                          </a:solidFill>
                          <a:effectLst/>
                          <a:latin typeface="+mn-lt"/>
                          <a:ea typeface="+mn-ea"/>
                          <a:cs typeface="+mn-cs"/>
                        </a:rPr>
                        <a:t>Data-collection-names are very important, however they are missing in documentation for several projects. Cf. RITM0013243 : already open for two months now</a:t>
                      </a: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We apologize for the delay in resolving the ticket.</a:t>
                      </a:r>
                    </a:p>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The DCD specifications have been published onto DOCs last week on Friday.</a:t>
                      </a:r>
                    </a:p>
                    <a:p>
                      <a:pPr marL="0" marR="0" lvl="0" indent="0" algn="l" defTabSz="457200" rtl="0" eaLnBrk="1" fontAlgn="b" latinLnBrk="0" hangingPunct="1">
                        <a:lnSpc>
                          <a:spcPct val="100000"/>
                        </a:lnSpc>
                        <a:spcBef>
                          <a:spcPts val="0"/>
                        </a:spcBef>
                        <a:spcAft>
                          <a:spcPts val="0"/>
                        </a:spcAft>
                        <a:buClrTx/>
                        <a:buSzTx/>
                        <a:buFontTx/>
                        <a:buNone/>
                        <a:tabLst/>
                        <a:defRPr/>
                      </a:pPr>
                      <a:endParaRPr lang="en-US" sz="1200" kern="1200" baseline="0" dirty="0">
                        <a:solidFill>
                          <a:schemeClr val="dk1"/>
                        </a:solidFill>
                        <a:effectLst/>
                        <a:latin typeface="+mn-lt"/>
                        <a:ea typeface="+mn-ea"/>
                        <a:cs typeface="+mn-cs"/>
                      </a:endParaRPr>
                    </a:p>
                    <a:p>
                      <a:pPr marL="0" marR="0" lvl="0" indent="0" algn="l" defTabSz="457200" rtl="0" eaLnBrk="1" fontAlgn="b" latinLnBrk="0" hangingPunct="1">
                        <a:lnSpc>
                          <a:spcPct val="100000"/>
                        </a:lnSpc>
                        <a:spcBef>
                          <a:spcPts val="0"/>
                        </a:spcBef>
                        <a:spcAft>
                          <a:spcPts val="0"/>
                        </a:spcAft>
                        <a:buClrTx/>
                        <a:buSzTx/>
                        <a:buFontTx/>
                        <a:buNone/>
                        <a:tabLst/>
                        <a:defRPr/>
                      </a:pPr>
                      <a:endParaRPr lang="en-US" sz="1200" kern="1200" baseline="0" dirty="0">
                        <a:solidFill>
                          <a:schemeClr val="dk1"/>
                        </a:solidFill>
                        <a:effectLst/>
                        <a:latin typeface="+mn-lt"/>
                        <a:ea typeface="+mn-ea"/>
                        <a:cs typeface="+mn-cs"/>
                      </a:endParaRPr>
                    </a:p>
                  </a:txBody>
                  <a:tcPr marL="7620" marR="7620" marT="7620" marB="0"/>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3323739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CSV </a:t>
            </a:r>
            <a:r>
              <a:rPr lang="fr-BE" dirty="0" err="1"/>
              <a:t>Upload</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2797814501"/>
              </p:ext>
            </p:extLst>
          </p:nvPr>
        </p:nvGraphicFramePr>
        <p:xfrm>
          <a:off x="348342" y="1554590"/>
          <a:ext cx="11462657" cy="2202180"/>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240361">
                <a:tc>
                  <a:txBody>
                    <a:bodyPr/>
                    <a:lstStyle/>
                    <a:p>
                      <a:pPr algn="l"/>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690912">
                <a:tc>
                  <a:txBody>
                    <a:bodyPr/>
                    <a:lstStyle/>
                    <a:p>
                      <a:pPr algn="l" fontAlgn="t"/>
                      <a:r>
                        <a:rPr lang="fr-BE" sz="1200" kern="1200" dirty="0" smtClean="0">
                          <a:solidFill>
                            <a:schemeClr val="dk1"/>
                          </a:solidFill>
                          <a:effectLst/>
                          <a:latin typeface="+mn-lt"/>
                          <a:ea typeface="+mn-ea"/>
                          <a:cs typeface="+mn-cs"/>
                        </a:rPr>
                        <a:t>Q3</a:t>
                      </a:r>
                      <a:endParaRPr lang="fr-BE" sz="1200" kern="1200" dirty="0">
                        <a:solidFill>
                          <a:schemeClr val="dk1"/>
                        </a:solidFill>
                        <a:effectLst/>
                        <a:latin typeface="+mn-lt"/>
                        <a:ea typeface="+mn-ea"/>
                        <a:cs typeface="+mn-cs"/>
                      </a:endParaRPr>
                    </a:p>
                  </a:txBody>
                  <a:tcPr marL="7620" marR="7620" marT="7620" marB="0"/>
                </a:tc>
                <a:tc>
                  <a:txBody>
                    <a:bodyPr/>
                    <a:lstStyle/>
                    <a:p>
                      <a:pPr algn="l" fontAlgn="ctr"/>
                      <a:r>
                        <a:rPr lang="en-US" sz="1200" kern="1200" dirty="0">
                          <a:solidFill>
                            <a:schemeClr val="dk1"/>
                          </a:solidFill>
                          <a:effectLst/>
                          <a:latin typeface="+mn-lt"/>
                          <a:ea typeface="+mn-ea"/>
                          <a:cs typeface="+mn-cs"/>
                        </a:rPr>
                        <a:t>We will go live with several registries in St Luc couple</a:t>
                      </a:r>
                    </a:p>
                    <a:p>
                      <a:pPr algn="l" fontAlgn="ctr"/>
                      <a:endParaRPr lang="en-US" sz="1200" kern="1200" dirty="0">
                        <a:solidFill>
                          <a:schemeClr val="dk1"/>
                        </a:solidFill>
                        <a:effectLst/>
                        <a:latin typeface="+mn-lt"/>
                        <a:ea typeface="+mn-ea"/>
                        <a:cs typeface="+mn-cs"/>
                      </a:endParaRPr>
                    </a:p>
                    <a:p>
                      <a:pPr algn="l" fontAlgn="ctr"/>
                      <a:r>
                        <a:rPr lang="en-US" sz="1200" kern="1200" dirty="0">
                          <a:solidFill>
                            <a:schemeClr val="dk1"/>
                          </a:solidFill>
                          <a:effectLst/>
                          <a:latin typeface="+mn-lt"/>
                          <a:ea typeface="+mn-ea"/>
                          <a:cs typeface="+mn-cs"/>
                        </a:rPr>
                        <a:t>We are going live with various registers in the coming weeks. We would like to receive an automated email notification whenever there is an error with any of our submissions. Is this something you could arrange?</a:t>
                      </a:r>
                    </a:p>
                    <a:p>
                      <a:pPr algn="l" fontAlgn="ctr"/>
                      <a:r>
                        <a:rPr lang="en-US" sz="1200" kern="1200" dirty="0">
                          <a:solidFill>
                            <a:schemeClr val="dk1"/>
                          </a:solidFill>
                          <a:effectLst/>
                          <a:latin typeface="+mn-lt"/>
                          <a:ea typeface="+mn-ea"/>
                          <a:cs typeface="+mn-cs"/>
                        </a:rPr>
                        <a:t>For instance, could you set up a system to send us an email whenever a file is created in the ERROR folder for Spine? The email should be directed to someone at Saint-Luc.</a:t>
                      </a:r>
                    </a:p>
                    <a:p>
                      <a:pPr algn="l" fontAlgn="ctr"/>
                      <a:endParaRPr lang="en-US" sz="1200" kern="1200" dirty="0">
                        <a:solidFill>
                          <a:schemeClr val="dk1"/>
                        </a:solidFill>
                        <a:effectLst/>
                        <a:latin typeface="+mn-lt"/>
                        <a:ea typeface="+mn-ea"/>
                        <a:cs typeface="+mn-cs"/>
                      </a:endParaRPr>
                    </a:p>
                    <a:p>
                      <a:pPr algn="l" fontAlgn="ctr"/>
                      <a:r>
                        <a:rPr lang="en-US" sz="1200" kern="1200" dirty="0">
                          <a:solidFill>
                            <a:schemeClr val="dk1"/>
                          </a:solidFill>
                          <a:effectLst/>
                          <a:latin typeface="+mn-lt"/>
                          <a:ea typeface="+mn-ea"/>
                          <a:cs typeface="+mn-cs"/>
                        </a:rPr>
                        <a:t>Thank you. </a:t>
                      </a:r>
                    </a:p>
                  </a:txBody>
                  <a:tcPr marL="7620" marR="7620" marT="762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This feature</a:t>
                      </a:r>
                      <a:r>
                        <a:rPr lang="en-US" sz="1200" kern="1200" baseline="0" dirty="0">
                          <a:solidFill>
                            <a:schemeClr val="dk1"/>
                          </a:solidFill>
                          <a:effectLst/>
                          <a:latin typeface="+mn-lt"/>
                          <a:ea typeface="+mn-ea"/>
                          <a:cs typeface="+mn-cs"/>
                        </a:rPr>
                        <a:t> has been placed onto our roadmap from the moment this feature was suggested the first time some time ago.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Unfortunately, we haven’t been able to plan the implementation due to other priorities and incidents.</a:t>
                      </a:r>
                    </a:p>
                    <a:p>
                      <a:pPr marL="0" marR="0" lvl="0" indent="0" algn="l" defTabSz="457200" rtl="0" eaLnBrk="1" fontAlgn="b" latinLnBrk="0" hangingPunct="1">
                        <a:lnSpc>
                          <a:spcPct val="100000"/>
                        </a:lnSpc>
                        <a:spcBef>
                          <a:spcPts val="0"/>
                        </a:spcBef>
                        <a:spcAft>
                          <a:spcPts val="0"/>
                        </a:spcAft>
                        <a:buClrTx/>
                        <a:buSzTx/>
                        <a:buFontTx/>
                        <a:buNone/>
                        <a:tabLst/>
                        <a:defRPr/>
                      </a:pPr>
                      <a:endParaRPr lang="en-US" sz="1200" kern="1200" baseline="0" dirty="0">
                        <a:solidFill>
                          <a:schemeClr val="dk1"/>
                        </a:solidFill>
                        <a:effectLst/>
                        <a:latin typeface="+mn-lt"/>
                        <a:ea typeface="+mn-ea"/>
                        <a:cs typeface="+mn-cs"/>
                      </a:endParaRPr>
                    </a:p>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In the meantime, if this feature is of high importance to your organization and since there is full access to this folder by the IT department, it might be worth considering writing a local script to monitor the error folder.</a:t>
                      </a:r>
                    </a:p>
                    <a:p>
                      <a:pPr marL="0" marR="0" lvl="0" indent="0" algn="l" defTabSz="457200" rtl="0" eaLnBrk="1" fontAlgn="b" latinLnBrk="0" hangingPunct="1">
                        <a:lnSpc>
                          <a:spcPct val="100000"/>
                        </a:lnSpc>
                        <a:spcBef>
                          <a:spcPts val="0"/>
                        </a:spcBef>
                        <a:spcAft>
                          <a:spcPts val="0"/>
                        </a:spcAft>
                        <a:buClrTx/>
                        <a:buSzTx/>
                        <a:buFontTx/>
                        <a:buNone/>
                        <a:tabLst/>
                        <a:defRPr/>
                      </a:pPr>
                      <a:endParaRPr lang="en-US" sz="1200" kern="1200" baseline="0" dirty="0">
                        <a:solidFill>
                          <a:schemeClr val="dk1"/>
                        </a:solidFill>
                        <a:effectLst/>
                        <a:latin typeface="+mn-lt"/>
                        <a:ea typeface="+mn-ea"/>
                        <a:cs typeface="+mn-cs"/>
                      </a:endParaRPr>
                    </a:p>
                    <a:p>
                      <a:pPr marL="0" marR="0" lvl="0" indent="0" algn="l" defTabSz="457200" rtl="0" eaLnBrk="1" fontAlgn="b" latinLnBrk="0" hangingPunct="1">
                        <a:lnSpc>
                          <a:spcPct val="100000"/>
                        </a:lnSpc>
                        <a:spcBef>
                          <a:spcPts val="0"/>
                        </a:spcBef>
                        <a:spcAft>
                          <a:spcPts val="0"/>
                        </a:spcAft>
                        <a:buClrTx/>
                        <a:buSzTx/>
                        <a:buFontTx/>
                        <a:buNone/>
                        <a:tabLst/>
                        <a:defRPr/>
                      </a:pPr>
                      <a:endParaRPr lang="en-US" sz="1200" kern="1200" baseline="0" dirty="0">
                        <a:solidFill>
                          <a:schemeClr val="dk1"/>
                        </a:solidFill>
                        <a:effectLst/>
                        <a:latin typeface="+mn-lt"/>
                        <a:ea typeface="+mn-ea"/>
                        <a:cs typeface="+mn-cs"/>
                      </a:endParaRPr>
                    </a:p>
                  </a:txBody>
                  <a:tcPr marL="7620" marR="7620" marT="7620" marB="0"/>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3393111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3411853"/>
          </a:xfrm>
        </p:spPr>
        <p:txBody>
          <a:bodyPr vert="horz" lIns="91440" tIns="45720" rIns="91440" bIns="45720" rtlCol="0" anchor="t">
            <a:normAutofit fontScale="92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cap="all" dirty="0" smtClean="0">
                <a:solidFill>
                  <a:schemeClr val="tx2">
                    <a:lumMod val="40000"/>
                    <a:lumOff val="60000"/>
                  </a:schemeClr>
                </a:solidFill>
                <a:latin typeface="+mn-lt"/>
                <a:cs typeface="+mn-cs"/>
              </a:rPr>
              <a:t>Q&amp;</a:t>
            </a:r>
            <a:r>
              <a:rPr lang="fr-BE" sz="2400" cap="all" dirty="0">
                <a:solidFill>
                  <a:schemeClr val="tx2">
                    <a:lumMod val="40000"/>
                    <a:lumOff val="60000"/>
                  </a:schemeClr>
                </a:solidFill>
                <a:latin typeface="+mn-lt"/>
                <a:cs typeface="+mn-cs"/>
              </a:rPr>
              <a:t>A</a:t>
            </a:r>
          </a:p>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t>HD4DP2 </a:t>
            </a:r>
            <a:r>
              <a:rPr lang="fr-BE" sz="2400" dirty="0" err="1" smtClean="0"/>
              <a:t>Metrics</a:t>
            </a:r>
            <a:endParaRPr lang="fr-BE" sz="2400" dirty="0"/>
          </a:p>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cap="none" spc="100" dirty="0">
                <a:solidFill>
                  <a:schemeClr val="tx2">
                    <a:lumMod val="40000"/>
                    <a:lumOff val="60000"/>
                  </a:schemeClr>
                </a:solidFill>
              </a:rPr>
              <a:t>Incidents Report</a:t>
            </a:r>
            <a:r>
              <a:rPr lang="fr-BE" sz="2400" cap="all" dirty="0">
                <a:solidFill>
                  <a:schemeClr val="tx2">
                    <a:lumMod val="40000"/>
                    <a:lumOff val="60000"/>
                  </a:schemeClr>
                </a:solidFill>
                <a:latin typeface="+mn-lt"/>
                <a:cs typeface="+mn-cs"/>
              </a:rPr>
              <a:t/>
            </a:r>
            <a:br>
              <a:rPr lang="fr-BE" sz="2400" cap="all" dirty="0">
                <a:solidFill>
                  <a:schemeClr val="tx2">
                    <a:lumMod val="40000"/>
                    <a:lumOff val="60000"/>
                  </a:schemeClr>
                </a:solidFill>
                <a:latin typeface="+mn-lt"/>
                <a:cs typeface="+mn-cs"/>
              </a:rPr>
            </a:br>
            <a:endParaRPr lang="fr-BE" sz="240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chemeClr val="tx2">
                    <a:lumMod val="40000"/>
                    <a:lumOff val="60000"/>
                  </a:schemeClr>
                </a:solidFill>
                <a:latin typeface="+mn-lt"/>
                <a:cs typeface="+mn-cs"/>
              </a:rPr>
              <a:t>EAM 3.0</a:t>
            </a:r>
            <a:br>
              <a:rPr lang="fr-BE" sz="2400" dirty="0">
                <a:solidFill>
                  <a:schemeClr val="tx2">
                    <a:lumMod val="40000"/>
                    <a:lumOff val="60000"/>
                  </a:schemeClr>
                </a:solidFill>
                <a:latin typeface="+mn-lt"/>
                <a:cs typeface="+mn-cs"/>
              </a:rPr>
            </a:br>
            <a:endParaRPr lang="fr-BE" sz="240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chemeClr val="tx2">
                    <a:lumMod val="40000"/>
                    <a:lumOff val="60000"/>
                  </a:schemeClr>
                </a:solidFill>
                <a:latin typeface="+mn-lt"/>
                <a:cs typeface="+mn-cs"/>
              </a:rPr>
              <a:t>Updates &amp;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7058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smtClean="0"/>
              <a:t>HD4DP2 </a:t>
            </a:r>
            <a:r>
              <a:rPr lang="fr-BE" dirty="0" err="1" smtClean="0"/>
              <a:t>Metrics</a:t>
            </a:r>
            <a:r>
              <a:rPr lang="fr-BE" dirty="0" smtClean="0"/>
              <a:t> (as of 8th Sept)</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1193148129"/>
              </p:ext>
            </p:extLst>
          </p:nvPr>
        </p:nvGraphicFramePr>
        <p:xfrm>
          <a:off x="348342" y="1554590"/>
          <a:ext cx="11462657" cy="2130982"/>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457090">
                <a:tc>
                  <a:txBody>
                    <a:bodyPr/>
                    <a:lstStyle/>
                    <a:p>
                      <a:pPr algn="l"/>
                      <a:endParaRPr lang="fr-BE" dirty="0"/>
                    </a:p>
                  </a:txBody>
                  <a:tcPr/>
                </a:tc>
                <a:tc>
                  <a:txBody>
                    <a:bodyPr/>
                    <a:lstStyle/>
                    <a:p>
                      <a:r>
                        <a:rPr lang="fr-BE" dirty="0" err="1" smtClean="0"/>
                        <a:t>Metric</a:t>
                      </a:r>
                      <a:endParaRPr lang="fr-BE" dirty="0"/>
                    </a:p>
                  </a:txBody>
                  <a:tcPr/>
                </a:tc>
                <a:tc>
                  <a:txBody>
                    <a:bodyPr/>
                    <a:lstStyle/>
                    <a:p>
                      <a:r>
                        <a:rPr lang="fr-BE" dirty="0" smtClean="0"/>
                        <a:t>Count</a:t>
                      </a:r>
                      <a:endParaRPr lang="fr-BE" dirty="0"/>
                    </a:p>
                  </a:txBody>
                  <a:tcPr/>
                </a:tc>
                <a:extLst>
                  <a:ext uri="{0D108BD9-81ED-4DB2-BD59-A6C34878D82A}">
                    <a16:rowId xmlns:a16="http://schemas.microsoft.com/office/drawing/2014/main" val="400855173"/>
                  </a:ext>
                </a:extLst>
              </a:tr>
              <a:tr h="690912">
                <a:tc>
                  <a:txBody>
                    <a:bodyPr/>
                    <a:lstStyle/>
                    <a:p>
                      <a:pPr algn="l" fontAlgn="t"/>
                      <a:endParaRPr lang="fr-BE" sz="1200" kern="1200" dirty="0">
                        <a:solidFill>
                          <a:schemeClr val="dk1"/>
                        </a:solidFill>
                        <a:effectLst/>
                        <a:latin typeface="+mn-lt"/>
                        <a:ea typeface="+mn-ea"/>
                        <a:cs typeface="+mn-cs"/>
                      </a:endParaRPr>
                    </a:p>
                  </a:txBody>
                  <a:tcPr marL="7620" marR="7620" marT="7620" marB="0"/>
                </a:tc>
                <a:tc>
                  <a:txBody>
                    <a:bodyPr/>
                    <a:lstStyle/>
                    <a:p>
                      <a:pPr algn="l" fontAlgn="b"/>
                      <a:r>
                        <a:rPr lang="en-US" sz="1600" kern="1200" baseline="0" dirty="0" smtClean="0">
                          <a:solidFill>
                            <a:schemeClr val="dk1"/>
                          </a:solidFill>
                          <a:effectLst/>
                          <a:latin typeface="+mn-lt"/>
                          <a:ea typeface="+mn-ea"/>
                          <a:cs typeface="+mn-cs"/>
                        </a:rPr>
                        <a:t>Number of records received</a:t>
                      </a:r>
                      <a:endParaRPr lang="en-US" sz="1600" kern="1200" baseline="0" dirty="0">
                        <a:solidFill>
                          <a:schemeClr val="dk1"/>
                        </a:solidFill>
                        <a:effectLst/>
                        <a:latin typeface="+mn-lt"/>
                        <a:ea typeface="+mn-ea"/>
                        <a:cs typeface="+mn-cs"/>
                      </a:endParaRP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kern="1200" baseline="0" dirty="0" smtClean="0">
                          <a:solidFill>
                            <a:schemeClr val="dk1"/>
                          </a:solidFill>
                          <a:effectLst/>
                          <a:latin typeface="+mn-lt"/>
                          <a:ea typeface="+mn-ea"/>
                          <a:cs typeface="+mn-cs"/>
                        </a:rPr>
                        <a:t>Total - 55619</a:t>
                      </a:r>
                      <a:br>
                        <a:rPr lang="en-US" sz="1600" kern="1200" baseline="0" dirty="0" smtClean="0">
                          <a:solidFill>
                            <a:schemeClr val="dk1"/>
                          </a:solidFill>
                          <a:effectLst/>
                          <a:latin typeface="+mn-lt"/>
                          <a:ea typeface="+mn-ea"/>
                          <a:cs typeface="+mn-cs"/>
                        </a:rPr>
                      </a:br>
                      <a:r>
                        <a:rPr lang="en-US" sz="1600" kern="1200" baseline="0" dirty="0" smtClean="0">
                          <a:solidFill>
                            <a:schemeClr val="dk1"/>
                          </a:solidFill>
                          <a:effectLst/>
                          <a:latin typeface="+mn-lt"/>
                          <a:ea typeface="+mn-ea"/>
                          <a:cs typeface="+mn-cs"/>
                        </a:rPr>
                        <a:t>- Manual 51982</a:t>
                      </a:r>
                      <a:br>
                        <a:rPr lang="en-US" sz="1600" kern="1200" baseline="0" dirty="0" smtClean="0">
                          <a:solidFill>
                            <a:schemeClr val="dk1"/>
                          </a:solidFill>
                          <a:effectLst/>
                          <a:latin typeface="+mn-lt"/>
                          <a:ea typeface="+mn-ea"/>
                          <a:cs typeface="+mn-cs"/>
                        </a:rPr>
                      </a:br>
                      <a:r>
                        <a:rPr lang="en-US" sz="1600" kern="1200" baseline="0" dirty="0" smtClean="0">
                          <a:solidFill>
                            <a:schemeClr val="dk1"/>
                          </a:solidFill>
                          <a:effectLst/>
                          <a:latin typeface="+mn-lt"/>
                          <a:ea typeface="+mn-ea"/>
                          <a:cs typeface="+mn-cs"/>
                        </a:rPr>
                        <a:t>- CSV 1459</a:t>
                      </a:r>
                      <a:br>
                        <a:rPr lang="en-US" sz="1600" kern="1200" baseline="0" dirty="0" smtClean="0">
                          <a:solidFill>
                            <a:schemeClr val="dk1"/>
                          </a:solidFill>
                          <a:effectLst/>
                          <a:latin typeface="+mn-lt"/>
                          <a:ea typeface="+mn-ea"/>
                          <a:cs typeface="+mn-cs"/>
                        </a:rPr>
                      </a:br>
                      <a:r>
                        <a:rPr lang="en-US" sz="1600" kern="1200" baseline="0" dirty="0" smtClean="0">
                          <a:solidFill>
                            <a:schemeClr val="dk1"/>
                          </a:solidFill>
                          <a:effectLst/>
                          <a:latin typeface="+mn-lt"/>
                          <a:ea typeface="+mn-ea"/>
                          <a:cs typeface="+mn-cs"/>
                        </a:rPr>
                        <a:t>- API 2178</a:t>
                      </a:r>
                      <a:endParaRPr lang="en-US" sz="1600" kern="1200" baseline="0" dirty="0">
                        <a:solidFill>
                          <a:schemeClr val="dk1"/>
                        </a:solidFill>
                        <a:effectLst/>
                        <a:latin typeface="+mn-lt"/>
                        <a:ea typeface="+mn-ea"/>
                        <a:cs typeface="+mn-cs"/>
                      </a:endParaRPr>
                    </a:p>
                  </a:txBody>
                  <a:tcPr marL="7620" marR="7620" marT="7620" marB="0"/>
                </a:tc>
                <a:extLst>
                  <a:ext uri="{0D108BD9-81ED-4DB2-BD59-A6C34878D82A}">
                    <a16:rowId xmlns:a16="http://schemas.microsoft.com/office/drawing/2014/main" val="1955356711"/>
                  </a:ext>
                </a:extLst>
              </a:tr>
              <a:tr h="690912">
                <a:tc>
                  <a:txBody>
                    <a:bodyPr/>
                    <a:lstStyle/>
                    <a:p>
                      <a:pPr algn="l" fontAlgn="t"/>
                      <a:endParaRPr lang="fr-BE" sz="1200" kern="1200" dirty="0">
                        <a:solidFill>
                          <a:schemeClr val="dk1"/>
                        </a:solidFill>
                        <a:effectLst/>
                        <a:latin typeface="+mn-lt"/>
                        <a:ea typeface="+mn-ea"/>
                        <a:cs typeface="+mn-cs"/>
                      </a:endParaRPr>
                    </a:p>
                  </a:txBody>
                  <a:tcPr marL="7620" marR="7620" marT="7620" marB="0"/>
                </a:tc>
                <a:tc>
                  <a:txBody>
                    <a:bodyPr/>
                    <a:lstStyle/>
                    <a:p>
                      <a:pPr algn="l" fontAlgn="b"/>
                      <a:r>
                        <a:rPr lang="en-US" sz="1600" kern="1200" baseline="0" dirty="0" smtClean="0">
                          <a:solidFill>
                            <a:schemeClr val="dk1"/>
                          </a:solidFill>
                          <a:effectLst/>
                          <a:latin typeface="+mn-lt"/>
                          <a:ea typeface="+mn-ea"/>
                          <a:cs typeface="+mn-cs"/>
                        </a:rPr>
                        <a:t>User Accounts</a:t>
                      </a:r>
                      <a:endParaRPr lang="en-US" sz="1600" kern="1200" baseline="0" dirty="0">
                        <a:solidFill>
                          <a:schemeClr val="dk1"/>
                        </a:solidFill>
                        <a:effectLst/>
                        <a:latin typeface="+mn-lt"/>
                        <a:ea typeface="+mn-ea"/>
                        <a:cs typeface="+mn-cs"/>
                      </a:endParaRP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kern="1200" baseline="0" dirty="0" smtClean="0">
                          <a:solidFill>
                            <a:schemeClr val="dk1"/>
                          </a:solidFill>
                          <a:effectLst/>
                          <a:latin typeface="+mn-lt"/>
                          <a:ea typeface="+mn-ea"/>
                          <a:cs typeface="+mn-cs"/>
                        </a:rPr>
                        <a:t>Total created - 7395</a:t>
                      </a:r>
                      <a:endParaRPr lang="en-US" sz="1600" kern="1200" baseline="0" dirty="0">
                        <a:solidFill>
                          <a:schemeClr val="dk1"/>
                        </a:solidFill>
                        <a:effectLst/>
                        <a:latin typeface="+mn-lt"/>
                        <a:ea typeface="+mn-ea"/>
                        <a:cs typeface="+mn-cs"/>
                      </a:endParaRPr>
                    </a:p>
                  </a:txBody>
                  <a:tcPr marL="7620" marR="7620" marT="7620" marB="0"/>
                </a:tc>
                <a:extLst>
                  <a:ext uri="{0D108BD9-81ED-4DB2-BD59-A6C34878D82A}">
                    <a16:rowId xmlns:a16="http://schemas.microsoft.com/office/drawing/2014/main" val="281410430"/>
                  </a:ext>
                </a:extLst>
              </a:tr>
            </a:tbl>
          </a:graphicData>
        </a:graphic>
      </p:graphicFrame>
    </p:spTree>
    <p:extLst>
      <p:ext uri="{BB962C8B-B14F-4D97-AF65-F5344CB8AC3E}">
        <p14:creationId xmlns:p14="http://schemas.microsoft.com/office/powerpoint/2010/main" val="121573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3411853"/>
          </a:xfrm>
        </p:spPr>
        <p:txBody>
          <a:bodyPr vert="horz" lIns="91440" tIns="45720" rIns="91440" bIns="45720" rtlCol="0" anchor="t">
            <a:normAutofit fontScale="92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cap="all" dirty="0">
                <a:solidFill>
                  <a:schemeClr val="tx2">
                    <a:lumMod val="40000"/>
                    <a:lumOff val="60000"/>
                  </a:schemeClr>
                </a:solidFill>
                <a:latin typeface="+mn-lt"/>
                <a:cs typeface="+mn-cs"/>
              </a:rPr>
              <a:t>Q&amp;A</a:t>
            </a:r>
          </a:p>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chemeClr val="tx2">
                    <a:lumMod val="40000"/>
                    <a:lumOff val="60000"/>
                  </a:schemeClr>
                </a:solidFill>
              </a:rPr>
              <a:t>HD4DP2 </a:t>
            </a:r>
            <a:r>
              <a:rPr lang="fr-BE" sz="2400" dirty="0" err="1">
                <a:solidFill>
                  <a:schemeClr val="tx2">
                    <a:lumMod val="40000"/>
                    <a:lumOff val="60000"/>
                  </a:schemeClr>
                </a:solidFill>
              </a:rPr>
              <a:t>Metrics</a:t>
            </a:r>
            <a:endParaRPr lang="fr-BE" sz="2400" dirty="0">
              <a:solidFill>
                <a:schemeClr val="tx2">
                  <a:lumMod val="40000"/>
                  <a:lumOff val="60000"/>
                </a:schemeClr>
              </a:solidFill>
            </a:endParaRPr>
          </a:p>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cap="none" spc="100" dirty="0"/>
              <a:t>Incidents Report</a:t>
            </a:r>
            <a:r>
              <a:rPr lang="fr-BE" sz="2400" cap="all" dirty="0">
                <a:solidFill>
                  <a:schemeClr val="tx2">
                    <a:lumMod val="40000"/>
                    <a:lumOff val="60000"/>
                  </a:schemeClr>
                </a:solidFill>
                <a:latin typeface="+mn-lt"/>
                <a:cs typeface="+mn-cs"/>
              </a:rPr>
              <a:t/>
            </a:r>
            <a:br>
              <a:rPr lang="fr-BE" sz="2400" cap="all" dirty="0">
                <a:solidFill>
                  <a:schemeClr val="tx2">
                    <a:lumMod val="40000"/>
                    <a:lumOff val="60000"/>
                  </a:schemeClr>
                </a:solidFill>
                <a:latin typeface="+mn-lt"/>
                <a:cs typeface="+mn-cs"/>
              </a:rPr>
            </a:br>
            <a:endParaRPr lang="fr-BE" sz="240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chemeClr val="tx2">
                    <a:lumMod val="40000"/>
                    <a:lumOff val="60000"/>
                  </a:schemeClr>
                </a:solidFill>
                <a:latin typeface="+mn-lt"/>
                <a:cs typeface="+mn-cs"/>
              </a:rPr>
              <a:t>EAM 3.0</a:t>
            </a:r>
            <a:br>
              <a:rPr lang="fr-BE" sz="2400" dirty="0">
                <a:solidFill>
                  <a:schemeClr val="tx2">
                    <a:lumMod val="40000"/>
                    <a:lumOff val="60000"/>
                  </a:schemeClr>
                </a:solidFill>
                <a:latin typeface="+mn-lt"/>
                <a:cs typeface="+mn-cs"/>
              </a:rPr>
            </a:br>
            <a:endParaRPr lang="fr-BE" sz="240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chemeClr val="tx2">
                    <a:lumMod val="40000"/>
                    <a:lumOff val="60000"/>
                  </a:schemeClr>
                </a:solidFill>
                <a:latin typeface="+mn-lt"/>
                <a:cs typeface="+mn-cs"/>
              </a:rPr>
              <a:t>Updates &amp;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1187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33330</TotalTime>
  <Words>770</Words>
  <Application>Microsoft Office PowerPoint</Application>
  <PresentationFormat>Widescreen</PresentationFormat>
  <Paragraphs>168</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Calibri</vt:lpstr>
      <vt:lpstr>Wingdings</vt:lpstr>
      <vt:lpstr>SC_theme</vt:lpstr>
      <vt:lpstr>ICT Info session September 8th, 2023</vt:lpstr>
      <vt:lpstr>Agenda</vt:lpstr>
      <vt:lpstr>Agenda</vt:lpstr>
      <vt:lpstr>API</vt:lpstr>
      <vt:lpstr>Documentation</vt:lpstr>
      <vt:lpstr>CSV Upload</vt:lpstr>
      <vt:lpstr>Agenda</vt:lpstr>
      <vt:lpstr>HD4DP2 Metrics (as of 8th Sept)</vt:lpstr>
      <vt:lpstr>Agenda</vt:lpstr>
      <vt:lpstr>Total open incidents and requests</vt:lpstr>
      <vt:lpstr>Total closed incidents and requests</vt:lpstr>
      <vt:lpstr>Decrease open tickets</vt:lpstr>
      <vt:lpstr>Incidents and request per Project – not ‘closed’ state </vt:lpstr>
      <vt:lpstr>Incidents per Project – TOP 3</vt:lpstr>
      <vt:lpstr>Deep dive BCFR</vt:lpstr>
      <vt:lpstr>Agenda</vt:lpstr>
      <vt:lpstr>EAM 3.0: Update</vt:lpstr>
      <vt:lpstr>Agenda</vt:lpstr>
      <vt:lpstr>Updates &amp; Communications</vt:lpstr>
      <vt:lpstr>Q &amp; A</vt:lpstr>
      <vt:lpstr>PowerPoint Presentation</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890</cp:revision>
  <dcterms:created xsi:type="dcterms:W3CDTF">2018-09-19T06:42:22Z</dcterms:created>
  <dcterms:modified xsi:type="dcterms:W3CDTF">2023-09-08T08:07:47Z</dcterms:modified>
</cp:coreProperties>
</file>