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0"/>
  </p:notesMasterIdLst>
  <p:handoutMasterIdLst>
    <p:handoutMasterId r:id="rId31"/>
  </p:handoutMasterIdLst>
  <p:sldIdLst>
    <p:sldId id="305" r:id="rId2"/>
    <p:sldId id="397" r:id="rId3"/>
    <p:sldId id="418" r:id="rId4"/>
    <p:sldId id="398" r:id="rId5"/>
    <p:sldId id="407" r:id="rId6"/>
    <p:sldId id="615" r:id="rId7"/>
    <p:sldId id="410" r:id="rId8"/>
    <p:sldId id="413" r:id="rId9"/>
    <p:sldId id="414" r:id="rId10"/>
    <p:sldId id="415" r:id="rId11"/>
    <p:sldId id="416" r:id="rId12"/>
    <p:sldId id="417" r:id="rId13"/>
    <p:sldId id="412" r:id="rId14"/>
    <p:sldId id="589" r:id="rId15"/>
    <p:sldId id="557" r:id="rId16"/>
    <p:sldId id="564" r:id="rId17"/>
    <p:sldId id="544" r:id="rId18"/>
    <p:sldId id="549" r:id="rId19"/>
    <p:sldId id="550" r:id="rId20"/>
    <p:sldId id="575" r:id="rId21"/>
    <p:sldId id="582" r:id="rId22"/>
    <p:sldId id="554" r:id="rId23"/>
    <p:sldId id="588" r:id="rId24"/>
    <p:sldId id="291" r:id="rId25"/>
    <p:sldId id="613" r:id="rId26"/>
    <p:sldId id="408" r:id="rId27"/>
    <p:sldId id="419" r:id="rId28"/>
    <p:sldId id="394" r:id="rId29"/>
  </p:sldIdLst>
  <p:sldSz cx="12192000" cy="6858000"/>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49" userDrawn="1">
          <p15:clr>
            <a:srgbClr val="A4A3A4"/>
          </p15:clr>
        </p15:guide>
        <p15:guide id="2" pos="340" userDrawn="1">
          <p15:clr>
            <a:srgbClr val="A4A3A4"/>
          </p15:clr>
        </p15:guide>
        <p15:guide id="3" pos="7427"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D195DE3-1241-A2F3-D432-39B1642F9FD9}" name="Hélène Ameels" initials="HA" userId="nS9adEN9oohL3Jtww3/2cp7BBTUKoJxJDMkRs6VgoCg=" providerId="None"/>
  <p188:author id="{1F6331FD-ED35-1311-89F0-923698E7BE4B}" name="Luc De Peuter" initials="LDP [2]" userId="Luc De Peuter"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osewick, Nicolas" initials="RN" lastIdx="5" clrIdx="0">
    <p:extLst>
      <p:ext uri="{19B8F6BF-5375-455C-9EA6-DF929625EA0E}">
        <p15:presenceInfo xmlns:p15="http://schemas.microsoft.com/office/powerpoint/2012/main" userId="S-1-5-21-1672835442-599339703-324685044-21552" providerId="AD"/>
      </p:ext>
    </p:extLst>
  </p:cmAuthor>
  <p:cmAuthor id="2" name="Luc De Peuter" initials="LDP" lastIdx="6" clrIdx="1">
    <p:extLst>
      <p:ext uri="{19B8F6BF-5375-455C-9EA6-DF929625EA0E}">
        <p15:presenceInfo xmlns:p15="http://schemas.microsoft.com/office/powerpoint/2012/main" userId="6b48b71d65b62205" providerId="Windows Live"/>
      </p:ext>
    </p:extLst>
  </p:cmAuthor>
  <p:cmAuthor id="3" name="Luc De Peuter" initials="LDP [2]" lastIdx="8" clrIdx="2">
    <p:extLst>
      <p:ext uri="{19B8F6BF-5375-455C-9EA6-DF929625EA0E}">
        <p15:presenceInfo xmlns:p15="http://schemas.microsoft.com/office/powerpoint/2012/main" userId="Luc De Peut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B54A"/>
    <a:srgbClr val="EEEFF1"/>
    <a:srgbClr val="69AA41"/>
    <a:srgbClr val="6DD1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42" autoAdjust="0"/>
    <p:restoredTop sz="93970" autoAdjust="0"/>
  </p:normalViewPr>
  <p:slideViewPr>
    <p:cSldViewPr snapToGrid="0" showGuides="1">
      <p:cViewPr>
        <p:scale>
          <a:sx n="80" d="100"/>
          <a:sy n="80" d="100"/>
        </p:scale>
        <p:origin x="2952" y="672"/>
      </p:cViewPr>
      <p:guideLst>
        <p:guide orient="horz" pos="4149"/>
        <p:guide pos="340"/>
        <p:guide pos="7427"/>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0"/>
    </p:cViewPr>
  </p:sorterViewPr>
  <p:notesViewPr>
    <p:cSldViewPr snapToGrid="0" showGuides="1">
      <p:cViewPr varScale="1">
        <p:scale>
          <a:sx n="86" d="100"/>
          <a:sy n="86" d="100"/>
        </p:scale>
        <p:origin x="3786"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37"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615B62-6DC5-4827-92B9-23D31491BD7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CC4853B-07E3-4C0F-AE1A-33967FDFA2CC}">
      <dgm:prSet phldrT="[Text]" custT="1"/>
      <dgm:spPr/>
      <dgm:t>
        <a:bodyPr/>
        <a:lstStyle/>
        <a:p>
          <a:pPr algn="just"/>
          <a:r>
            <a:rPr lang="en-US" sz="4000" dirty="0"/>
            <a:t>All the required information can be found on </a:t>
          </a:r>
          <a:r>
            <a:rPr lang="en-US" sz="4000" b="1" dirty="0">
              <a:solidFill>
                <a:srgbClr val="0070C0"/>
              </a:solidFill>
            </a:rPr>
            <a:t>docs.healthdata.be </a:t>
          </a:r>
          <a:r>
            <a:rPr lang="en-US" sz="4000" dirty="0"/>
            <a:t>page….</a:t>
          </a:r>
        </a:p>
      </dgm:t>
    </dgm:pt>
    <dgm:pt modelId="{BEE3D00F-4C13-4926-B426-B9C1A28230FD}" type="parTrans" cxnId="{EA38D59C-C470-42DD-9F07-2386BB1B1A11}">
      <dgm:prSet/>
      <dgm:spPr/>
      <dgm:t>
        <a:bodyPr/>
        <a:lstStyle/>
        <a:p>
          <a:pPr algn="just"/>
          <a:endParaRPr lang="en-US"/>
        </a:p>
      </dgm:t>
    </dgm:pt>
    <dgm:pt modelId="{88EBC0C2-BD37-4585-A673-2179BAF289DE}" type="sibTrans" cxnId="{EA38D59C-C470-42DD-9F07-2386BB1B1A11}">
      <dgm:prSet/>
      <dgm:spPr/>
      <dgm:t>
        <a:bodyPr/>
        <a:lstStyle/>
        <a:p>
          <a:pPr algn="just"/>
          <a:endParaRPr lang="en-US"/>
        </a:p>
      </dgm:t>
    </dgm:pt>
    <dgm:pt modelId="{8F83210E-18CC-4526-B431-0A4998B48E52}" type="pres">
      <dgm:prSet presAssocID="{E3615B62-6DC5-4827-92B9-23D31491BD78}" presName="linear" presStyleCnt="0">
        <dgm:presLayoutVars>
          <dgm:animLvl val="lvl"/>
          <dgm:resizeHandles val="exact"/>
        </dgm:presLayoutVars>
      </dgm:prSet>
      <dgm:spPr/>
    </dgm:pt>
    <dgm:pt modelId="{E05960F3-FEDA-4049-9996-527B81DB15C1}" type="pres">
      <dgm:prSet presAssocID="{4CC4853B-07E3-4C0F-AE1A-33967FDFA2CC}" presName="parentText" presStyleLbl="node1" presStyleIdx="0" presStyleCnt="1">
        <dgm:presLayoutVars>
          <dgm:chMax val="0"/>
          <dgm:bulletEnabled val="1"/>
        </dgm:presLayoutVars>
      </dgm:prSet>
      <dgm:spPr/>
    </dgm:pt>
  </dgm:ptLst>
  <dgm:cxnLst>
    <dgm:cxn modelId="{E159EE14-DF81-4B17-AD13-D00D7EA67989}" type="presOf" srcId="{E3615B62-6DC5-4827-92B9-23D31491BD78}" destId="{8F83210E-18CC-4526-B431-0A4998B48E52}" srcOrd="0" destOrd="0" presId="urn:microsoft.com/office/officeart/2005/8/layout/vList2"/>
    <dgm:cxn modelId="{61077D5B-92D7-49B4-B76C-A31C43B23F1B}" type="presOf" srcId="{4CC4853B-07E3-4C0F-AE1A-33967FDFA2CC}" destId="{E05960F3-FEDA-4049-9996-527B81DB15C1}" srcOrd="0" destOrd="0" presId="urn:microsoft.com/office/officeart/2005/8/layout/vList2"/>
    <dgm:cxn modelId="{EA38D59C-C470-42DD-9F07-2386BB1B1A11}" srcId="{E3615B62-6DC5-4827-92B9-23D31491BD78}" destId="{4CC4853B-07E3-4C0F-AE1A-33967FDFA2CC}" srcOrd="0" destOrd="0" parTransId="{BEE3D00F-4C13-4926-B426-B9C1A28230FD}" sibTransId="{88EBC0C2-BD37-4585-A673-2179BAF289DE}"/>
    <dgm:cxn modelId="{63832E20-CF89-40EB-B9F2-0B292B9EDD31}" type="presParOf" srcId="{8F83210E-18CC-4526-B431-0A4998B48E52}" destId="{E05960F3-FEDA-4049-9996-527B81DB15C1}"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5960F3-FEDA-4049-9996-527B81DB15C1}">
      <dsp:nvSpPr>
        <dsp:cNvPr id="0" name=""/>
        <dsp:cNvSpPr/>
      </dsp:nvSpPr>
      <dsp:spPr>
        <a:xfrm>
          <a:off x="0" y="1063306"/>
          <a:ext cx="7946948" cy="209137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just" defTabSz="1778000">
            <a:lnSpc>
              <a:spcPct val="90000"/>
            </a:lnSpc>
            <a:spcBef>
              <a:spcPct val="0"/>
            </a:spcBef>
            <a:spcAft>
              <a:spcPct val="35000"/>
            </a:spcAft>
            <a:buNone/>
          </a:pPr>
          <a:r>
            <a:rPr lang="en-US" sz="4000" kern="1200" dirty="0"/>
            <a:t>All the required information can be found on </a:t>
          </a:r>
          <a:r>
            <a:rPr lang="en-US" sz="4000" b="1" kern="1200" dirty="0">
              <a:solidFill>
                <a:srgbClr val="0070C0"/>
              </a:solidFill>
            </a:rPr>
            <a:t>docs.healthdata.be </a:t>
          </a:r>
          <a:r>
            <a:rPr lang="en-US" sz="4000" kern="1200" dirty="0"/>
            <a:t>page….</a:t>
          </a:r>
        </a:p>
      </dsp:txBody>
      <dsp:txXfrm>
        <a:off x="102093" y="1165399"/>
        <a:ext cx="7742762" cy="188718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dirty="0"/>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1D292A0-805A-4059-9AA9-877A887A1296}" type="datetimeFigureOut">
              <a:rPr lang="fr-BE" sz="900" smtClean="0">
                <a:solidFill>
                  <a:schemeClr val="tx2"/>
                </a:solidFill>
                <a:latin typeface="Arial" panose="020B0604020202020204" pitchFamily="34" charset="0"/>
                <a:cs typeface="Arial" panose="020B0604020202020204" pitchFamily="34" charset="0"/>
              </a:rPr>
              <a:t>03-08-23</a:t>
            </a:fld>
            <a:endParaRPr lang="fr-BE" sz="900" dirty="0">
              <a:solidFill>
                <a:schemeClr val="tx2"/>
              </a:solidFill>
              <a:latin typeface="Arial" panose="020B0604020202020204" pitchFamily="34" charset="0"/>
              <a:cs typeface="Arial" panose="020B0604020202020204" pitchFamily="34" charset="0"/>
            </a:endParaRP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dirty="0"/>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5221B27-C6B0-4811-8D88-B545EBB0EB35}" type="slidenum">
              <a:rPr lang="fr-BE" sz="900" smtClean="0">
                <a:solidFill>
                  <a:schemeClr val="tx2"/>
                </a:solidFill>
                <a:latin typeface="Arial" panose="020B0604020202020204" pitchFamily="34" charset="0"/>
                <a:cs typeface="Arial" panose="020B0604020202020204" pitchFamily="34" charset="0"/>
              </a:rPr>
              <a:t>‹#›</a:t>
            </a:fld>
            <a:endParaRPr lang="fr-BE" sz="900" dirty="0">
              <a:solidFill>
                <a:schemeClr val="tx2"/>
              </a:solidFill>
              <a:latin typeface="Arial" panose="020B0604020202020204" pitchFamily="34" charset="0"/>
              <a:cs typeface="Arial" panose="020B0604020202020204" pitchFamily="34" charset="0"/>
            </a:endParaRP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971800" cy="622809"/>
          </a:xfrm>
          <a:prstGeom prst="rect">
            <a:avLst/>
          </a:prstGeom>
        </p:spPr>
      </p:pic>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7" y="8577555"/>
            <a:ext cx="2973387" cy="566445"/>
          </a:xfrm>
          <a:prstGeom prst="rect">
            <a:avLst/>
          </a:prstGeom>
        </p:spPr>
      </p:pic>
    </p:spTree>
    <p:extLst>
      <p:ext uri="{BB962C8B-B14F-4D97-AF65-F5344CB8AC3E}">
        <p14:creationId xmlns:p14="http://schemas.microsoft.com/office/powerpoint/2010/main" val="2663492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900">
                <a:solidFill>
                  <a:schemeClr val="tx2"/>
                </a:solidFill>
                <a:latin typeface="Arial" panose="020B0604020202020204" pitchFamily="34" charset="0"/>
                <a:cs typeface="Arial" panose="020B0604020202020204" pitchFamily="34" charset="0"/>
              </a:defRPr>
            </a:lvl1pPr>
          </a:lstStyle>
          <a:p>
            <a:endParaRPr lang="fr-BE"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900">
                <a:solidFill>
                  <a:schemeClr val="tx2"/>
                </a:solidFill>
                <a:latin typeface="Arial" panose="020B0604020202020204" pitchFamily="34" charset="0"/>
                <a:cs typeface="Arial" panose="020B0604020202020204" pitchFamily="34" charset="0"/>
              </a:defRPr>
            </a:lvl1pPr>
          </a:lstStyle>
          <a:p>
            <a:fld id="{1943BE28-ECCD-4C41-8FE2-D9623EDDEB89}" type="datetimeFigureOut">
              <a:rPr lang="fr-BE" smtClean="0"/>
              <a:pPr/>
              <a:t>03-08-23</a:t>
            </a:fld>
            <a:endParaRPr lang="fr-BE"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dirty="0"/>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900">
                <a:solidFill>
                  <a:schemeClr val="tx2"/>
                </a:solidFill>
                <a:latin typeface="Arial" panose="020B0604020202020204" pitchFamily="34" charset="0"/>
                <a:cs typeface="Arial" panose="020B0604020202020204" pitchFamily="34" charset="0"/>
              </a:defRPr>
            </a:lvl1pPr>
          </a:lstStyle>
          <a:p>
            <a:endParaRPr lang="fr-BE"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900">
                <a:solidFill>
                  <a:schemeClr val="tx2"/>
                </a:solidFill>
                <a:latin typeface="Arial" panose="020B0604020202020204" pitchFamily="34" charset="0"/>
                <a:cs typeface="Arial" panose="020B0604020202020204" pitchFamily="34" charset="0"/>
              </a:defRPr>
            </a:lvl1pPr>
          </a:lstStyle>
          <a:p>
            <a:fld id="{09929560-9267-4A0D-9C12-28DEC81F28C9}" type="slidenum">
              <a:rPr lang="fr-BE" smtClean="0"/>
              <a:pPr/>
              <a:t>‹#›</a:t>
            </a:fld>
            <a:endParaRPr lang="fr-BE" dirty="0"/>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971800" cy="622809"/>
          </a:xfrm>
          <a:prstGeom prst="rect">
            <a:avLst/>
          </a:prstGeom>
        </p:spPr>
      </p:pic>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7857"/>
            <a:ext cx="2971800" cy="566143"/>
          </a:xfrm>
          <a:prstGeom prst="rect">
            <a:avLst/>
          </a:prstGeom>
        </p:spPr>
      </p:pic>
    </p:spTree>
    <p:extLst>
      <p:ext uri="{BB962C8B-B14F-4D97-AF65-F5344CB8AC3E}">
        <p14:creationId xmlns:p14="http://schemas.microsoft.com/office/powerpoint/2010/main" val="991737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09929560-9267-4A0D-9C12-28DEC81F28C9}" type="slidenum">
              <a:rPr lang="fr-BE" smtClean="0"/>
              <a:pPr/>
              <a:t>1</a:t>
            </a:fld>
            <a:endParaRPr lang="fr-BE" dirty="0"/>
          </a:p>
        </p:txBody>
      </p:sp>
    </p:spTree>
    <p:extLst>
      <p:ext uri="{BB962C8B-B14F-4D97-AF65-F5344CB8AC3E}">
        <p14:creationId xmlns:p14="http://schemas.microsoft.com/office/powerpoint/2010/main" val="2723423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09929560-9267-4A0D-9C12-28DEC81F28C9}" type="slidenum">
              <a:rPr lang="fr-BE" smtClean="0"/>
              <a:pPr/>
              <a:t>2</a:t>
            </a:fld>
            <a:endParaRPr lang="fr-BE" dirty="0"/>
          </a:p>
        </p:txBody>
      </p:sp>
    </p:spTree>
    <p:extLst>
      <p:ext uri="{BB962C8B-B14F-4D97-AF65-F5344CB8AC3E}">
        <p14:creationId xmlns:p14="http://schemas.microsoft.com/office/powerpoint/2010/main" val="1611882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noProof="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9929560-9267-4A0D-9C12-28DEC81F28C9}" type="slidenum">
              <a:rPr kumimoji="0" lang="fr-BE" sz="900" b="0" i="0" u="none" strike="noStrike" kern="1200" cap="none" spc="0" normalizeH="0" baseline="0" noProof="0" smtClean="0">
                <a:ln>
                  <a:noFill/>
                </a:ln>
                <a:solidFill>
                  <a:srgbClr val="58595B"/>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fr-BE" sz="900" b="0" i="0" u="none" strike="noStrike" kern="1200" cap="none" spc="0" normalizeH="0" baseline="0" noProof="0" dirty="0">
              <a:ln>
                <a:noFill/>
              </a:ln>
              <a:solidFill>
                <a:srgbClr val="58595B"/>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58792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noProof="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9929560-9267-4A0D-9C12-28DEC81F28C9}" type="slidenum">
              <a:rPr kumimoji="0" lang="fr-BE" sz="900" b="0" i="0" u="none" strike="noStrike" kern="1200" cap="none" spc="0" normalizeH="0" baseline="0" noProof="0" smtClean="0">
                <a:ln>
                  <a:noFill/>
                </a:ln>
                <a:solidFill>
                  <a:srgbClr val="58595B"/>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fr-BE" sz="900" b="0" i="0" u="none" strike="noStrike" kern="1200" cap="none" spc="0" normalizeH="0" baseline="0" noProof="0" dirty="0">
              <a:ln>
                <a:noFill/>
              </a:ln>
              <a:solidFill>
                <a:srgbClr val="58595B"/>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30428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noProof="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9929560-9267-4A0D-9C12-28DEC81F28C9}" type="slidenum">
              <a:rPr kumimoji="0" lang="fr-BE" sz="900" b="0" i="0" u="none" strike="noStrike" kern="1200" cap="none" spc="0" normalizeH="0" baseline="0" noProof="0" smtClean="0">
                <a:ln>
                  <a:noFill/>
                </a:ln>
                <a:solidFill>
                  <a:srgbClr val="58595B"/>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fr-BE" sz="900" b="0" i="0" u="none" strike="noStrike" kern="1200" cap="none" spc="0" normalizeH="0" baseline="0" noProof="0" dirty="0">
              <a:ln>
                <a:noFill/>
              </a:ln>
              <a:solidFill>
                <a:srgbClr val="58595B"/>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1472604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noProof="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9929560-9267-4A0D-9C12-28DEC81F28C9}" type="slidenum">
              <a:rPr kumimoji="0" lang="fr-BE" sz="900" b="0" i="0" u="none" strike="noStrike" kern="1200" cap="none" spc="0" normalizeH="0" baseline="0" noProof="0" smtClean="0">
                <a:ln>
                  <a:noFill/>
                </a:ln>
                <a:solidFill>
                  <a:srgbClr val="58595B"/>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fr-BE" sz="900" b="0" i="0" u="none" strike="noStrike" kern="1200" cap="none" spc="0" normalizeH="0" baseline="0" noProof="0" dirty="0">
              <a:ln>
                <a:noFill/>
              </a:ln>
              <a:solidFill>
                <a:srgbClr val="58595B"/>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72626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09929560-9267-4A0D-9C12-28DEC81F28C9}" type="slidenum">
              <a:rPr lang="fr-BE" smtClean="0"/>
              <a:pPr/>
              <a:t>14</a:t>
            </a:fld>
            <a:endParaRPr lang="fr-BE" dirty="0"/>
          </a:p>
        </p:txBody>
      </p:sp>
    </p:spTree>
    <p:extLst>
      <p:ext uri="{BB962C8B-B14F-4D97-AF65-F5344CB8AC3E}">
        <p14:creationId xmlns:p14="http://schemas.microsoft.com/office/powerpoint/2010/main" val="23369944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09929560-9267-4A0D-9C12-28DEC81F28C9}" type="slidenum">
              <a:rPr lang="fr-BE" smtClean="0"/>
              <a:pPr/>
              <a:t>24</a:t>
            </a:fld>
            <a:endParaRPr lang="fr-BE" dirty="0"/>
          </a:p>
        </p:txBody>
      </p:sp>
    </p:spTree>
    <p:extLst>
      <p:ext uri="{BB962C8B-B14F-4D97-AF65-F5344CB8AC3E}">
        <p14:creationId xmlns:p14="http://schemas.microsoft.com/office/powerpoint/2010/main" val="26379635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noProof="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9929560-9267-4A0D-9C12-28DEC81F28C9}" type="slidenum">
              <a:rPr kumimoji="0" lang="fr-BE" sz="900" b="0" i="0" u="none" strike="noStrike" kern="1200" cap="none" spc="0" normalizeH="0" baseline="0" noProof="0" smtClean="0">
                <a:ln>
                  <a:noFill/>
                </a:ln>
                <a:solidFill>
                  <a:srgbClr val="58595B"/>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fr-BE" sz="900" b="0" i="0" u="none" strike="noStrike" kern="1200" cap="none" spc="0" normalizeH="0" baseline="0" noProof="0" dirty="0">
              <a:ln>
                <a:noFill/>
              </a:ln>
              <a:solidFill>
                <a:srgbClr val="58595B"/>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578981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0" y="2286"/>
            <a:ext cx="12182520" cy="6853429"/>
          </a:xfrm>
          <a:prstGeom prst="rect">
            <a:avLst/>
          </a:prstGeom>
        </p:spPr>
      </p:pic>
      <p:sp>
        <p:nvSpPr>
          <p:cNvPr id="2" name="Titre 1"/>
          <p:cNvSpPr>
            <a:spLocks noGrp="1"/>
          </p:cNvSpPr>
          <p:nvPr>
            <p:ph type="ctrTitle" hasCustomPrompt="1"/>
          </p:nvPr>
        </p:nvSpPr>
        <p:spPr>
          <a:xfrm>
            <a:off x="1862665" y="1631398"/>
            <a:ext cx="8477955" cy="1288433"/>
          </a:xfrm>
        </p:spPr>
        <p:txBody>
          <a:bodyPr anchor="t" anchorCtr="0">
            <a:noAutofit/>
          </a:bodyPr>
          <a:lstStyle>
            <a:lvl1pPr algn="ctr">
              <a:lnSpc>
                <a:spcPts val="4500"/>
              </a:lnSpc>
              <a:defRPr sz="4000" b="1" cap="all" spc="200">
                <a:solidFill>
                  <a:schemeClr val="bg1"/>
                </a:solidFill>
                <a:latin typeface="Arial"/>
                <a:cs typeface="Arial"/>
              </a:defRPr>
            </a:lvl1pPr>
          </a:lstStyle>
          <a:p>
            <a:r>
              <a:rPr lang="en-GB" noProof="0" dirty="0"/>
              <a:t>&lt;Click to add title&gt;</a:t>
            </a:r>
            <a:br>
              <a:rPr lang="en-GB" noProof="0" dirty="0"/>
            </a:br>
            <a:endParaRPr lang="en-GB" noProof="0" dirty="0"/>
          </a:p>
        </p:txBody>
      </p:sp>
      <p:sp>
        <p:nvSpPr>
          <p:cNvPr id="3" name="Sous-titre 2"/>
          <p:cNvSpPr>
            <a:spLocks noGrp="1"/>
          </p:cNvSpPr>
          <p:nvPr>
            <p:ph type="subTitle" idx="1" hasCustomPrompt="1"/>
          </p:nvPr>
        </p:nvSpPr>
        <p:spPr>
          <a:xfrm>
            <a:off x="1862665" y="2919830"/>
            <a:ext cx="8477956" cy="952500"/>
          </a:xfrm>
        </p:spPr>
        <p:txBody>
          <a:bodyPr>
            <a:normAutofit/>
          </a:bodyPr>
          <a:lstStyle>
            <a:lvl1pPr marL="0" indent="0" algn="ctr">
              <a:lnSpc>
                <a:spcPts val="2500"/>
              </a:lnSpc>
              <a:buNone/>
              <a:defRPr sz="2000" b="1" spc="10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&lt;Click to add subtitle&gt;</a:t>
            </a:r>
          </a:p>
        </p:txBody>
      </p:sp>
      <p:sp>
        <p:nvSpPr>
          <p:cNvPr id="6" name="Espace réservé du contenu 2"/>
          <p:cNvSpPr>
            <a:spLocks noGrp="1"/>
          </p:cNvSpPr>
          <p:nvPr>
            <p:ph idx="10" hasCustomPrompt="1"/>
          </p:nvPr>
        </p:nvSpPr>
        <p:spPr>
          <a:xfrm>
            <a:off x="561473" y="5954848"/>
            <a:ext cx="10988843" cy="382786"/>
          </a:xfrm>
        </p:spPr>
        <p:txBody>
          <a:bodyPr>
            <a:noAutofit/>
          </a:bodyPr>
          <a:lstStyle>
            <a:lvl1pPr marL="0" indent="0" algn="ctr">
              <a:lnSpc>
                <a:spcPts val="2750"/>
              </a:lnSpc>
              <a:buFontTx/>
              <a:buNone/>
              <a:defRPr sz="1250" b="1" spc="30">
                <a:solidFill>
                  <a:schemeClr val="bg1"/>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&lt;Click to add text&gt;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pic>
        <p:nvPicPr>
          <p:cNvPr id="3" name="Image 2"/>
          <p:cNvPicPr preferRelativeResize="0">
            <a:picLocks/>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13" name="Sous-titre 2"/>
          <p:cNvSpPr>
            <a:spLocks noGrp="1"/>
          </p:cNvSpPr>
          <p:nvPr>
            <p:ph type="subTitle" idx="1" hasCustomPrompt="1"/>
          </p:nvPr>
        </p:nvSpPr>
        <p:spPr>
          <a:xfrm>
            <a:off x="2327253" y="3463781"/>
            <a:ext cx="7525876" cy="952500"/>
          </a:xfrm>
        </p:spPr>
        <p:txBody>
          <a:bodyPr>
            <a:normAutofit/>
          </a:bodyPr>
          <a:lstStyle>
            <a:lvl1pPr marL="0" indent="0" algn="ctr">
              <a:lnSpc>
                <a:spcPts val="2500"/>
              </a:lnSpc>
              <a:buNone/>
              <a:defRPr sz="2000" b="1" spc="10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&lt;Click to add subtitle&gt;</a:t>
            </a:r>
          </a:p>
        </p:txBody>
      </p:sp>
      <p:sp>
        <p:nvSpPr>
          <p:cNvPr id="4" name="Titre 1"/>
          <p:cNvSpPr>
            <a:spLocks noGrp="1"/>
          </p:cNvSpPr>
          <p:nvPr>
            <p:ph type="ctrTitle" hasCustomPrompt="1"/>
          </p:nvPr>
        </p:nvSpPr>
        <p:spPr>
          <a:xfrm>
            <a:off x="1862665" y="1631398"/>
            <a:ext cx="8477955" cy="1288433"/>
          </a:xfrm>
        </p:spPr>
        <p:txBody>
          <a:bodyPr anchor="t" anchorCtr="0">
            <a:noAutofit/>
          </a:bodyPr>
          <a:lstStyle>
            <a:lvl1pPr algn="ctr">
              <a:lnSpc>
                <a:spcPts val="4500"/>
              </a:lnSpc>
              <a:defRPr sz="4000" b="1" cap="all" spc="200">
                <a:solidFill>
                  <a:schemeClr val="bg1"/>
                </a:solidFill>
                <a:latin typeface="Arial"/>
                <a:cs typeface="Arial"/>
              </a:defRPr>
            </a:lvl1pPr>
          </a:lstStyle>
          <a:p>
            <a:r>
              <a:rPr lang="en-GB" noProof="0" dirty="0"/>
              <a:t>&lt;Click to add title&gt;</a:t>
            </a:r>
            <a:br>
              <a:rPr lang="en-GB" noProof="0" dirty="0"/>
            </a:br>
            <a:endParaRPr lang="en-GB" noProof="0" dirty="0"/>
          </a:p>
        </p:txBody>
      </p:sp>
    </p:spTree>
    <p:extLst>
      <p:ext uri="{BB962C8B-B14F-4D97-AF65-F5344CB8AC3E}">
        <p14:creationId xmlns:p14="http://schemas.microsoft.com/office/powerpoint/2010/main" val="3601036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pic>
        <p:nvPicPr>
          <p:cNvPr id="6" name="Imag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40" y="-82383"/>
            <a:ext cx="12182520" cy="6853429"/>
          </a:xfrm>
          <a:prstGeom prst="rect">
            <a:avLst/>
          </a:prstGeom>
        </p:spPr>
      </p:pic>
      <p:sp>
        <p:nvSpPr>
          <p:cNvPr id="9" name="Titre 6"/>
          <p:cNvSpPr txBox="1">
            <a:spLocks/>
          </p:cNvSpPr>
          <p:nvPr userDrawn="1"/>
        </p:nvSpPr>
        <p:spPr>
          <a:xfrm>
            <a:off x="576260" y="1772028"/>
            <a:ext cx="1568629" cy="776437"/>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000" b="0" i="0" kern="1200" baseline="0">
                <a:solidFill>
                  <a:schemeClr val="bg1"/>
                </a:solidFill>
                <a:latin typeface="+mn-lt"/>
                <a:ea typeface="+mj-ea"/>
                <a:cs typeface="+mj-cs"/>
              </a:defRPr>
            </a:lvl1pPr>
          </a:lstStyle>
          <a:p>
            <a:pPr>
              <a:lnSpc>
                <a:spcPts val="2500"/>
              </a:lnSpc>
            </a:pPr>
            <a:r>
              <a:rPr lang="fr-FR" sz="2000" b="1" dirty="0"/>
              <a:t>Contact</a:t>
            </a:r>
            <a:endParaRPr lang="fr-FR" sz="2200" dirty="0"/>
          </a:p>
        </p:txBody>
      </p:sp>
      <p:sp>
        <p:nvSpPr>
          <p:cNvPr id="10" name="Titre 6"/>
          <p:cNvSpPr>
            <a:spLocks noGrp="1"/>
          </p:cNvSpPr>
          <p:nvPr>
            <p:ph type="title" hasCustomPrompt="1"/>
          </p:nvPr>
        </p:nvSpPr>
        <p:spPr>
          <a:xfrm>
            <a:off x="542402" y="2446865"/>
            <a:ext cx="11231909" cy="499533"/>
          </a:xfrm>
        </p:spPr>
        <p:txBody>
          <a:bodyPr>
            <a:normAutofit/>
          </a:bodyPr>
          <a:lstStyle>
            <a:lvl1pPr algn="l">
              <a:lnSpc>
                <a:spcPts val="2500"/>
              </a:lnSpc>
              <a:defRPr sz="2000" b="0" i="0" baseline="0">
                <a:solidFill>
                  <a:schemeClr val="bg1"/>
                </a:solidFill>
                <a:latin typeface="+mn-lt"/>
              </a:defRPr>
            </a:lvl1pPr>
          </a:lstStyle>
          <a:p>
            <a:pPr>
              <a:lnSpc>
                <a:spcPts val="2500"/>
              </a:lnSpc>
            </a:pPr>
            <a:r>
              <a:rPr lang="fr-FR" dirty="0"/>
              <a:t>&lt;</a:t>
            </a:r>
            <a:r>
              <a:rPr lang="fr-FR" sz="2200" dirty="0"/>
              <a:t>First </a:t>
            </a:r>
            <a:r>
              <a:rPr lang="en-GB" sz="2200" noProof="0" dirty="0"/>
              <a:t>Name</a:t>
            </a:r>
            <a:r>
              <a:rPr lang="fr-FR" sz="2200" dirty="0"/>
              <a:t>&gt; &lt;Last Name&gt;, &lt;first </a:t>
            </a:r>
            <a:r>
              <a:rPr lang="fr-FR" sz="2200" dirty="0" err="1"/>
              <a:t>name.last</a:t>
            </a:r>
            <a:r>
              <a:rPr lang="fr-FR" sz="2200" dirty="0"/>
              <a:t> </a:t>
            </a:r>
            <a:r>
              <a:rPr lang="fr-FR" sz="2200" dirty="0" err="1"/>
              <a:t>name</a:t>
            </a:r>
            <a:r>
              <a:rPr lang="fr-FR" sz="2200" dirty="0"/>
              <a:t>&gt;@sciensano.be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 content">
    <p:spTree>
      <p:nvGrpSpPr>
        <p:cNvPr id="1" name=""/>
        <p:cNvGrpSpPr/>
        <p:nvPr/>
      </p:nvGrpSpPr>
      <p:grpSpPr>
        <a:xfrm>
          <a:off x="0" y="0"/>
          <a:ext cx="0" cy="0"/>
          <a:chOff x="0" y="0"/>
          <a:chExt cx="0" cy="0"/>
        </a:xfrm>
      </p:grpSpPr>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2"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a:cs typeface="Arial"/>
              </a:defRPr>
            </a:lvl1pPr>
          </a:lstStyle>
          <a:p>
            <a:r>
              <a:rPr lang="en-GB" noProof="0" dirty="0"/>
              <a:t>&lt;CLICK TO ADD TITLE&gt;</a:t>
            </a:r>
          </a:p>
        </p:txBody>
      </p:sp>
      <p:sp>
        <p:nvSpPr>
          <p:cNvPr id="3" name="Espace réservé du contenu 2"/>
          <p:cNvSpPr>
            <a:spLocks noGrp="1"/>
          </p:cNvSpPr>
          <p:nvPr>
            <p:ph idx="1" hasCustomPrompt="1"/>
          </p:nvPr>
        </p:nvSpPr>
        <p:spPr>
          <a:xfrm>
            <a:off x="539750" y="1689081"/>
            <a:ext cx="11271249" cy="3854469"/>
          </a:xfrm>
        </p:spPr>
        <p:txBody>
          <a:bodyPr>
            <a:normAutofit/>
          </a:bodyPr>
          <a:lstStyle>
            <a:lvl1pPr marL="0" indent="0">
              <a:lnSpc>
                <a:spcPts val="2750"/>
              </a:lnSpc>
              <a:buFontTx/>
              <a:buNone/>
              <a:defRPr sz="2000" b="0" spc="30" baseline="0">
                <a:solidFill>
                  <a:schemeClr val="tx2"/>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&lt;Click to add text&gt;</a:t>
            </a:r>
          </a:p>
        </p:txBody>
      </p:sp>
      <p:sp>
        <p:nvSpPr>
          <p:cNvPr id="5" name="Rectangle 4"/>
          <p:cNvSpPr/>
          <p:nvPr userDrawn="1"/>
        </p:nvSpPr>
        <p:spPr>
          <a:xfrm>
            <a:off x="68580" y="1127200"/>
            <a:ext cx="11944350" cy="858300"/>
          </a:xfrm>
          <a:prstGeom prst="rect">
            <a:avLst/>
          </a:prstGeom>
          <a:solidFill>
            <a:schemeClr val="bg1"/>
          </a:solidFill>
          <a:ln w="12700" cap="flat">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sp>
        <p:nvSpPr>
          <p:cNvPr id="6" name="Rectangle 5"/>
          <p:cNvSpPr/>
          <p:nvPr userDrawn="1"/>
        </p:nvSpPr>
        <p:spPr>
          <a:xfrm>
            <a:off x="2" y="5676281"/>
            <a:ext cx="11944350" cy="858300"/>
          </a:xfrm>
          <a:prstGeom prst="rect">
            <a:avLst/>
          </a:prstGeom>
          <a:solidFill>
            <a:schemeClr val="bg1"/>
          </a:solidFill>
          <a:ln w="12700" cap="flat">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pic>
        <p:nvPicPr>
          <p:cNvPr id="7"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6857999"/>
          </a:xfrm>
          <a:prstGeom prst="rect">
            <a:avLst/>
          </a:prstGeom>
        </p:spPr>
      </p:pic>
    </p:spTree>
    <p:extLst>
      <p:ext uri="{BB962C8B-B14F-4D97-AF65-F5344CB8AC3E}">
        <p14:creationId xmlns:p14="http://schemas.microsoft.com/office/powerpoint/2010/main" val="3811757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content + partners">
    <p:spTree>
      <p:nvGrpSpPr>
        <p:cNvPr id="1" name=""/>
        <p:cNvGrpSpPr/>
        <p:nvPr/>
      </p:nvGrpSpPr>
      <p:grpSpPr>
        <a:xfrm>
          <a:off x="0" y="0"/>
          <a:ext cx="0" cy="0"/>
          <a:chOff x="0" y="0"/>
          <a:chExt cx="0" cy="0"/>
        </a:xfrm>
      </p:grpSpPr>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3" name="Espace réservé du contenu 2"/>
          <p:cNvSpPr>
            <a:spLocks noGrp="1"/>
          </p:cNvSpPr>
          <p:nvPr>
            <p:ph idx="1" hasCustomPrompt="1"/>
          </p:nvPr>
        </p:nvSpPr>
        <p:spPr>
          <a:xfrm>
            <a:off x="539750" y="1689081"/>
            <a:ext cx="11271249" cy="3854469"/>
          </a:xfrm>
        </p:spPr>
        <p:txBody>
          <a:bodyPr>
            <a:normAutofit/>
          </a:bodyPr>
          <a:lstStyle>
            <a:lvl1pPr marL="0" indent="0">
              <a:lnSpc>
                <a:spcPts val="2750"/>
              </a:lnSpc>
              <a:buFontTx/>
              <a:buNone/>
              <a:defRPr sz="2000" b="0" spc="30">
                <a:solidFill>
                  <a:schemeClr val="tx2"/>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&lt;Click to add text&gt;</a:t>
            </a:r>
          </a:p>
        </p:txBody>
      </p:sp>
      <p:sp>
        <p:nvSpPr>
          <p:cNvPr id="6" name="Espace réservé du contenu 2"/>
          <p:cNvSpPr>
            <a:spLocks noGrp="1"/>
          </p:cNvSpPr>
          <p:nvPr>
            <p:ph idx="11" hasCustomPrompt="1"/>
          </p:nvPr>
        </p:nvSpPr>
        <p:spPr>
          <a:xfrm>
            <a:off x="5812960" y="5937229"/>
            <a:ext cx="1055857" cy="700574"/>
          </a:xfrm>
        </p:spPr>
        <p:txBody>
          <a:bodyPr>
            <a:normAutofit/>
          </a:bodyPr>
          <a:lstStyle>
            <a:lvl1pPr marL="0" indent="0">
              <a:lnSpc>
                <a:spcPts val="2750"/>
              </a:lnSpc>
              <a:buNone/>
              <a:defRPr sz="1600" b="0" spc="30">
                <a:solidFill>
                  <a:srgbClr val="39B54A"/>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image</a:t>
            </a:r>
          </a:p>
        </p:txBody>
      </p:sp>
      <p:sp>
        <p:nvSpPr>
          <p:cNvPr id="7" name="Espace réservé du contenu 2"/>
          <p:cNvSpPr>
            <a:spLocks noGrp="1"/>
          </p:cNvSpPr>
          <p:nvPr>
            <p:ph idx="12" hasCustomPrompt="1"/>
          </p:nvPr>
        </p:nvSpPr>
        <p:spPr>
          <a:xfrm>
            <a:off x="7093845" y="5942674"/>
            <a:ext cx="1055857" cy="700574"/>
          </a:xfrm>
        </p:spPr>
        <p:txBody>
          <a:bodyPr>
            <a:normAutofit/>
          </a:bodyPr>
          <a:lstStyle>
            <a:lvl1pPr marL="0" indent="0">
              <a:lnSpc>
                <a:spcPts val="2750"/>
              </a:lnSpc>
              <a:buNone/>
              <a:defRPr sz="1600" b="0" spc="30">
                <a:solidFill>
                  <a:srgbClr val="39B54A"/>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image</a:t>
            </a:r>
          </a:p>
        </p:txBody>
      </p:sp>
      <p:sp>
        <p:nvSpPr>
          <p:cNvPr id="9" name="Espace réservé du contenu 2"/>
          <p:cNvSpPr>
            <a:spLocks noGrp="1"/>
          </p:cNvSpPr>
          <p:nvPr>
            <p:ph idx="13" hasCustomPrompt="1"/>
          </p:nvPr>
        </p:nvSpPr>
        <p:spPr>
          <a:xfrm>
            <a:off x="8385645" y="5931784"/>
            <a:ext cx="1055857" cy="700574"/>
          </a:xfrm>
        </p:spPr>
        <p:txBody>
          <a:bodyPr>
            <a:normAutofit/>
          </a:bodyPr>
          <a:lstStyle>
            <a:lvl1pPr marL="0" indent="0">
              <a:lnSpc>
                <a:spcPts val="2750"/>
              </a:lnSpc>
              <a:buNone/>
              <a:defRPr sz="1600" b="0" spc="30">
                <a:solidFill>
                  <a:srgbClr val="39B54A"/>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image</a:t>
            </a:r>
          </a:p>
        </p:txBody>
      </p:sp>
      <p:sp>
        <p:nvSpPr>
          <p:cNvPr id="10" name="Espace réservé du contenu 2"/>
          <p:cNvSpPr>
            <a:spLocks noGrp="1"/>
          </p:cNvSpPr>
          <p:nvPr>
            <p:ph idx="14" hasCustomPrompt="1"/>
          </p:nvPr>
        </p:nvSpPr>
        <p:spPr>
          <a:xfrm>
            <a:off x="9666530" y="5937229"/>
            <a:ext cx="1055857" cy="700574"/>
          </a:xfrm>
        </p:spPr>
        <p:txBody>
          <a:bodyPr>
            <a:normAutofit/>
          </a:bodyPr>
          <a:lstStyle>
            <a:lvl1pPr marL="0" indent="0">
              <a:lnSpc>
                <a:spcPts val="2750"/>
              </a:lnSpc>
              <a:buNone/>
              <a:defRPr sz="1600" b="0" spc="30">
                <a:solidFill>
                  <a:srgbClr val="39B54A"/>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image</a:t>
            </a:r>
          </a:p>
        </p:txBody>
      </p:sp>
      <p:sp>
        <p:nvSpPr>
          <p:cNvPr id="11"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a:cs typeface="Arial"/>
              </a:defRPr>
            </a:lvl1pPr>
          </a:lstStyle>
          <a:p>
            <a:r>
              <a:rPr lang="fr-FR" dirty="0"/>
              <a:t>&lt;CLICK TO ADD TITLE&gt;</a:t>
            </a:r>
          </a:p>
        </p:txBody>
      </p:sp>
    </p:spTree>
    <p:extLst>
      <p:ext uri="{BB962C8B-B14F-4D97-AF65-F5344CB8AC3E}">
        <p14:creationId xmlns:p14="http://schemas.microsoft.com/office/powerpoint/2010/main" val="1717528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with caption">
    <p:spTree>
      <p:nvGrpSpPr>
        <p:cNvPr id="1" name=""/>
        <p:cNvGrpSpPr/>
        <p:nvPr/>
      </p:nvGrpSpPr>
      <p:grpSpPr>
        <a:xfrm>
          <a:off x="0" y="0"/>
          <a:ext cx="0" cy="0"/>
          <a:chOff x="0" y="0"/>
          <a:chExt cx="0" cy="0"/>
        </a:xfrm>
      </p:grpSpPr>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3" name="Espace réservé du contenu 2"/>
          <p:cNvSpPr>
            <a:spLocks noGrp="1"/>
          </p:cNvSpPr>
          <p:nvPr>
            <p:ph idx="1" hasCustomPrompt="1"/>
          </p:nvPr>
        </p:nvSpPr>
        <p:spPr>
          <a:xfrm>
            <a:off x="539750" y="1689081"/>
            <a:ext cx="11271249" cy="3854469"/>
          </a:xfrm>
        </p:spPr>
        <p:txBody>
          <a:bodyPr>
            <a:normAutofit/>
          </a:bodyPr>
          <a:lstStyle>
            <a:lvl1pPr marL="0" indent="0">
              <a:lnSpc>
                <a:spcPts val="2750"/>
              </a:lnSpc>
              <a:buFontTx/>
              <a:buNone/>
              <a:defRPr sz="2000" b="0" spc="30">
                <a:solidFill>
                  <a:schemeClr val="tx2"/>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&lt;Insert image&gt;</a:t>
            </a:r>
          </a:p>
        </p:txBody>
      </p:sp>
      <p:sp>
        <p:nvSpPr>
          <p:cNvPr id="5" name="Espace réservé du contenu 2"/>
          <p:cNvSpPr>
            <a:spLocks noGrp="1"/>
          </p:cNvSpPr>
          <p:nvPr>
            <p:ph idx="10" hasCustomPrompt="1"/>
          </p:nvPr>
        </p:nvSpPr>
        <p:spPr>
          <a:xfrm>
            <a:off x="527309" y="5654356"/>
            <a:ext cx="11271249" cy="251926"/>
          </a:xfrm>
        </p:spPr>
        <p:txBody>
          <a:bodyPr>
            <a:normAutofit/>
          </a:bodyPr>
          <a:lstStyle>
            <a:lvl1pPr marL="0" indent="0">
              <a:lnSpc>
                <a:spcPct val="100000"/>
              </a:lnSpc>
              <a:spcBef>
                <a:spcPts val="0"/>
              </a:spcBef>
              <a:buFontTx/>
              <a:buNone/>
              <a:defRPr sz="900" b="0" i="1" spc="30">
                <a:solidFill>
                  <a:schemeClr val="accent1"/>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&lt;caption&gt;</a:t>
            </a:r>
          </a:p>
        </p:txBody>
      </p:sp>
      <p:sp>
        <p:nvSpPr>
          <p:cNvPr id="6"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a:cs typeface="Arial"/>
              </a:defRPr>
            </a:lvl1pPr>
          </a:lstStyle>
          <a:p>
            <a:r>
              <a:rPr lang="fr-FR" dirty="0"/>
              <a:t>&lt;CLICK TO ADD TITLE&gt;</a:t>
            </a:r>
          </a:p>
        </p:txBody>
      </p:sp>
    </p:spTree>
    <p:extLst>
      <p:ext uri="{BB962C8B-B14F-4D97-AF65-F5344CB8AC3E}">
        <p14:creationId xmlns:p14="http://schemas.microsoft.com/office/powerpoint/2010/main" val="294653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s slide">
    <p:spTree>
      <p:nvGrpSpPr>
        <p:cNvPr id="1" name=""/>
        <p:cNvGrpSpPr/>
        <p:nvPr/>
      </p:nvGrpSpPr>
      <p:grpSpPr>
        <a:xfrm>
          <a:off x="0" y="0"/>
          <a:ext cx="0" cy="0"/>
          <a:chOff x="0" y="0"/>
          <a:chExt cx="0" cy="0"/>
        </a:xfrm>
      </p:grpSpPr>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6"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a:cs typeface="Arial"/>
              </a:defRPr>
            </a:lvl1pPr>
          </a:lstStyle>
          <a:p>
            <a:r>
              <a:rPr lang="fr-FR" dirty="0"/>
              <a:t>&lt;CLICK TO ADD TITLE&gt;</a:t>
            </a:r>
          </a:p>
        </p:txBody>
      </p:sp>
      <p:sp>
        <p:nvSpPr>
          <p:cNvPr id="15" name="Espace réservé du contenu 2"/>
          <p:cNvSpPr>
            <a:spLocks noGrp="1"/>
          </p:cNvSpPr>
          <p:nvPr>
            <p:ph sz="half" idx="12" hasCustomPrompt="1"/>
          </p:nvPr>
        </p:nvSpPr>
        <p:spPr>
          <a:xfrm>
            <a:off x="406400" y="1706649"/>
            <a:ext cx="5384800" cy="4253883"/>
          </a:xfrm>
        </p:spPr>
        <p:txBody>
          <a:bodyPr/>
          <a:lstStyle>
            <a:lvl1pPr marL="0" indent="0">
              <a:buClr>
                <a:schemeClr val="accent2"/>
              </a:buClr>
              <a:buFont typeface="Arial" panose="020B0604020202020204" pitchFamily="34" charset="0"/>
              <a:buNone/>
              <a:defRPr sz="2250" b="1">
                <a:solidFill>
                  <a:schemeClr val="accent2"/>
                </a:solidFill>
                <a:latin typeface="Arial"/>
                <a:cs typeface="Arial"/>
              </a:defRPr>
            </a:lvl1pPr>
            <a:lvl2pPr marL="180000" indent="0">
              <a:buClr>
                <a:schemeClr val="accent2"/>
              </a:buClr>
              <a:buFontTx/>
              <a:buNone/>
              <a:defRPr sz="2250" b="0">
                <a:solidFill>
                  <a:schemeClr val="tx2"/>
                </a:solidFill>
                <a:latin typeface="Arial"/>
                <a:cs typeface="Arial"/>
              </a:defRPr>
            </a:lvl2pPr>
            <a:lvl3pPr marL="360000" indent="0">
              <a:buClr>
                <a:schemeClr val="accent2"/>
              </a:buClr>
              <a:buFontTx/>
              <a:buNone/>
              <a:defRPr sz="2250" b="0">
                <a:solidFill>
                  <a:schemeClr val="tx2"/>
                </a:solidFill>
                <a:latin typeface="Arial"/>
                <a:cs typeface="Arial"/>
              </a:defRPr>
            </a:lvl3pPr>
            <a:lvl4pPr marL="720000" indent="-180000">
              <a:buClr>
                <a:schemeClr val="accent2"/>
              </a:buClr>
              <a:buFont typeface="Arial"/>
              <a:buChar char="•"/>
              <a:defRPr sz="2000" baseline="0">
                <a:solidFill>
                  <a:schemeClr val="tx2"/>
                </a:solidFill>
                <a:latin typeface="Arial"/>
                <a:cs typeface="Arial"/>
              </a:defRPr>
            </a:lvl4pPr>
            <a:lvl5pPr marL="720000" indent="0">
              <a:buClr>
                <a:schemeClr val="accent2"/>
              </a:buClr>
              <a:buFontTx/>
              <a:buNone/>
              <a:defRPr sz="2250" b="0">
                <a:solidFill>
                  <a:schemeClr val="tx2"/>
                </a:solidFill>
                <a:latin typeface="Arial"/>
                <a:cs typeface="Arial"/>
              </a:defRPr>
            </a:lvl5pPr>
            <a:lvl6pPr>
              <a:defRPr sz="1800"/>
            </a:lvl6pPr>
            <a:lvl7pPr>
              <a:defRPr sz="1800"/>
            </a:lvl7pPr>
            <a:lvl8pPr>
              <a:defRPr sz="1800"/>
            </a:lvl8pPr>
            <a:lvl9pPr>
              <a:defRPr sz="1800"/>
            </a:lvl9pPr>
          </a:lstStyle>
          <a:p>
            <a:pPr lvl="0"/>
            <a:r>
              <a:rPr lang="fr-FR" dirty="0"/>
              <a:t>&lt;Click to insert </a:t>
            </a:r>
            <a:r>
              <a:rPr lang="fr-FR" dirty="0" err="1"/>
              <a:t>title</a:t>
            </a:r>
            <a:r>
              <a:rPr lang="fr-FR" dirty="0"/>
              <a:t>&gt;</a:t>
            </a:r>
          </a:p>
          <a:p>
            <a:pPr lvl="1"/>
            <a:r>
              <a:rPr lang="en-US" dirty="0"/>
              <a:t>&lt;Click to insert text level 2&gt;</a:t>
            </a:r>
          </a:p>
          <a:p>
            <a:pPr lvl="2"/>
            <a:r>
              <a:rPr lang="en-US" dirty="0"/>
              <a:t>&lt;Click to insert text level 3&gt;</a:t>
            </a:r>
          </a:p>
          <a:p>
            <a:pPr lvl="4"/>
            <a:r>
              <a:rPr lang="en-US" dirty="0"/>
              <a:t>&lt;Click to insert text level 4&gt;</a:t>
            </a:r>
          </a:p>
          <a:p>
            <a:pPr lvl="0"/>
            <a:endParaRPr lang="en-US" dirty="0"/>
          </a:p>
        </p:txBody>
      </p:sp>
      <p:sp>
        <p:nvSpPr>
          <p:cNvPr id="10" name="Espace réservé du contenu 2"/>
          <p:cNvSpPr>
            <a:spLocks noGrp="1"/>
          </p:cNvSpPr>
          <p:nvPr>
            <p:ph sz="half" idx="13" hasCustomPrompt="1"/>
          </p:nvPr>
        </p:nvSpPr>
        <p:spPr>
          <a:xfrm>
            <a:off x="6299199" y="1706649"/>
            <a:ext cx="5384800" cy="4253883"/>
          </a:xfrm>
        </p:spPr>
        <p:txBody>
          <a:bodyPr/>
          <a:lstStyle>
            <a:lvl1pPr marL="0" indent="0">
              <a:buClr>
                <a:schemeClr val="accent2"/>
              </a:buClr>
              <a:buFont typeface="Arial" panose="020B0604020202020204" pitchFamily="34" charset="0"/>
              <a:buNone/>
              <a:defRPr sz="2250" b="1">
                <a:solidFill>
                  <a:schemeClr val="accent2"/>
                </a:solidFill>
                <a:latin typeface="Arial"/>
                <a:cs typeface="Arial"/>
              </a:defRPr>
            </a:lvl1pPr>
            <a:lvl2pPr marL="180000" indent="0">
              <a:buClr>
                <a:schemeClr val="accent2"/>
              </a:buClr>
              <a:buFontTx/>
              <a:buNone/>
              <a:defRPr sz="2250" b="0">
                <a:solidFill>
                  <a:schemeClr val="tx2"/>
                </a:solidFill>
                <a:latin typeface="Arial"/>
                <a:cs typeface="Arial"/>
              </a:defRPr>
            </a:lvl2pPr>
            <a:lvl3pPr marL="360000" indent="0">
              <a:buClr>
                <a:schemeClr val="accent2"/>
              </a:buClr>
              <a:buFontTx/>
              <a:buNone/>
              <a:defRPr sz="2250" b="0">
                <a:solidFill>
                  <a:schemeClr val="tx2"/>
                </a:solidFill>
                <a:latin typeface="Arial"/>
                <a:cs typeface="Arial"/>
              </a:defRPr>
            </a:lvl3pPr>
            <a:lvl4pPr marL="720000" indent="-180000">
              <a:buClr>
                <a:schemeClr val="accent2"/>
              </a:buClr>
              <a:buFont typeface="Arial"/>
              <a:buChar char="•"/>
              <a:defRPr sz="2000" baseline="0">
                <a:solidFill>
                  <a:schemeClr val="tx2"/>
                </a:solidFill>
                <a:latin typeface="Arial"/>
                <a:cs typeface="Arial"/>
              </a:defRPr>
            </a:lvl4pPr>
            <a:lvl5pPr marL="720000" indent="0">
              <a:buClr>
                <a:schemeClr val="accent2"/>
              </a:buClr>
              <a:buFontTx/>
              <a:buNone/>
              <a:defRPr sz="2250" b="0">
                <a:solidFill>
                  <a:schemeClr val="tx2"/>
                </a:solidFill>
                <a:latin typeface="Arial"/>
                <a:cs typeface="Arial"/>
              </a:defRPr>
            </a:lvl5pPr>
            <a:lvl6pPr>
              <a:defRPr sz="1800"/>
            </a:lvl6pPr>
            <a:lvl7pPr>
              <a:defRPr sz="1800"/>
            </a:lvl7pPr>
            <a:lvl8pPr>
              <a:defRPr sz="1800"/>
            </a:lvl8pPr>
            <a:lvl9pPr>
              <a:defRPr sz="1800"/>
            </a:lvl9pPr>
          </a:lstStyle>
          <a:p>
            <a:pPr lvl="0"/>
            <a:r>
              <a:rPr lang="fr-FR" dirty="0"/>
              <a:t>&lt;Click to insert </a:t>
            </a:r>
            <a:r>
              <a:rPr lang="fr-FR" dirty="0" err="1"/>
              <a:t>title</a:t>
            </a:r>
            <a:r>
              <a:rPr lang="fr-FR" dirty="0"/>
              <a:t>&gt;</a:t>
            </a:r>
          </a:p>
          <a:p>
            <a:pPr lvl="1"/>
            <a:r>
              <a:rPr lang="en-US" dirty="0"/>
              <a:t>&lt;Click to insert text level 2&gt;</a:t>
            </a:r>
          </a:p>
          <a:p>
            <a:pPr lvl="2"/>
            <a:r>
              <a:rPr lang="en-US" dirty="0"/>
              <a:t>&lt;Click to insert text level 3&gt;</a:t>
            </a:r>
          </a:p>
          <a:p>
            <a:pPr lvl="4"/>
            <a:r>
              <a:rPr lang="en-US" dirty="0"/>
              <a:t>&lt;Click to insert text level 4&gt;</a:t>
            </a:r>
          </a:p>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3" name="Espace réservé du texte 2"/>
          <p:cNvSpPr>
            <a:spLocks noGrp="1"/>
          </p:cNvSpPr>
          <p:nvPr>
            <p:ph type="body" idx="1" hasCustomPrompt="1"/>
          </p:nvPr>
        </p:nvSpPr>
        <p:spPr>
          <a:xfrm>
            <a:off x="542400" y="1713456"/>
            <a:ext cx="5386917" cy="639763"/>
          </a:xfrm>
        </p:spPr>
        <p:txBody>
          <a:bodyPr anchor="t" anchorCtr="0">
            <a:noAutofit/>
          </a:bodyPr>
          <a:lstStyle>
            <a:lvl1pPr marL="0" marR="0" indent="0" algn="ctr" defTabSz="457200" rtl="0" eaLnBrk="1" fontAlgn="auto" latinLnBrk="0" hangingPunct="1">
              <a:lnSpc>
                <a:spcPct val="100000"/>
              </a:lnSpc>
              <a:spcBef>
                <a:spcPct val="20000"/>
              </a:spcBef>
              <a:spcAft>
                <a:spcPts val="0"/>
              </a:spcAft>
              <a:buClr>
                <a:schemeClr val="accent2"/>
              </a:buClr>
              <a:buSzTx/>
              <a:buFont typeface="Arial" panose="020B0604020202020204" pitchFamily="34" charset="0"/>
              <a:buNone/>
              <a:tabLst/>
              <a:defRPr sz="2200" b="1">
                <a:solidFill>
                  <a:schemeClr val="accent2"/>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0"/>
              </a:spcAft>
              <a:buClr>
                <a:schemeClr val="accent2"/>
              </a:buClr>
              <a:buSzTx/>
              <a:buFont typeface="Arial" panose="020B0604020202020204" pitchFamily="34" charset="0"/>
              <a:buNone/>
              <a:tabLst/>
              <a:defRPr/>
            </a:pPr>
            <a:r>
              <a:rPr lang="fr-FR" dirty="0"/>
              <a:t>&lt;</a:t>
            </a:r>
            <a:r>
              <a:rPr lang="en-GB" noProof="0" dirty="0"/>
              <a:t>Click</a:t>
            </a:r>
            <a:r>
              <a:rPr lang="fr-FR" dirty="0"/>
              <a:t> to </a:t>
            </a:r>
            <a:r>
              <a:rPr lang="fr-FR" dirty="0" err="1"/>
              <a:t>add</a:t>
            </a:r>
            <a:r>
              <a:rPr lang="fr-FR" dirty="0"/>
              <a:t> </a:t>
            </a:r>
            <a:r>
              <a:rPr lang="fr-FR" dirty="0" err="1"/>
              <a:t>title</a:t>
            </a:r>
            <a:r>
              <a:rPr lang="fr-FR" dirty="0"/>
              <a:t>&gt;</a:t>
            </a:r>
          </a:p>
        </p:txBody>
      </p:sp>
      <p:sp>
        <p:nvSpPr>
          <p:cNvPr id="5" name="Espace réservé du texte 4"/>
          <p:cNvSpPr>
            <a:spLocks noGrp="1"/>
          </p:cNvSpPr>
          <p:nvPr>
            <p:ph type="body" sz="quarter" idx="3" hasCustomPrompt="1"/>
          </p:nvPr>
        </p:nvSpPr>
        <p:spPr>
          <a:xfrm>
            <a:off x="6193370" y="1713456"/>
            <a:ext cx="5389033" cy="639763"/>
          </a:xfrm>
        </p:spPr>
        <p:txBody>
          <a:bodyPr anchor="t" anchorCtr="0">
            <a:noAutofit/>
          </a:bodyPr>
          <a:lstStyle>
            <a:lvl1pPr marL="0" marR="0" indent="0" algn="ctr" defTabSz="457200" rtl="0" eaLnBrk="1" fontAlgn="auto" latinLnBrk="0" hangingPunct="1">
              <a:lnSpc>
                <a:spcPct val="100000"/>
              </a:lnSpc>
              <a:spcBef>
                <a:spcPct val="20000"/>
              </a:spcBef>
              <a:spcAft>
                <a:spcPts val="0"/>
              </a:spcAft>
              <a:buClr>
                <a:schemeClr val="accent2"/>
              </a:buClr>
              <a:buSzTx/>
              <a:buFont typeface="Arial" panose="020B0604020202020204" pitchFamily="34" charset="0"/>
              <a:buNone/>
              <a:tabLst/>
              <a:defRPr sz="2200" b="1">
                <a:solidFill>
                  <a:schemeClr val="accent2"/>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0"/>
              </a:spcAft>
              <a:buClr>
                <a:schemeClr val="accent2"/>
              </a:buClr>
              <a:buSzTx/>
              <a:buFont typeface="Arial" panose="020B0604020202020204" pitchFamily="34" charset="0"/>
              <a:buNone/>
              <a:tabLst/>
              <a:defRPr/>
            </a:pPr>
            <a:r>
              <a:rPr lang="fr-FR" dirty="0"/>
              <a:t>&lt;Click to </a:t>
            </a:r>
            <a:r>
              <a:rPr lang="fr-FR" dirty="0" err="1"/>
              <a:t>add</a:t>
            </a:r>
            <a:r>
              <a:rPr lang="fr-FR" dirty="0"/>
              <a:t> </a:t>
            </a:r>
            <a:r>
              <a:rPr lang="fr-FR" dirty="0" err="1"/>
              <a:t>title</a:t>
            </a:r>
            <a:r>
              <a:rPr lang="fr-FR" dirty="0"/>
              <a:t>&gt;</a:t>
            </a:r>
          </a:p>
          <a:p>
            <a:pPr lvl="0"/>
            <a:endParaRPr lang="en-GB" noProof="0" dirty="0"/>
          </a:p>
        </p:txBody>
      </p:sp>
      <p:sp>
        <p:nvSpPr>
          <p:cNvPr id="8"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a:cs typeface="Arial"/>
              </a:defRPr>
            </a:lvl1pPr>
          </a:lstStyle>
          <a:p>
            <a:r>
              <a:rPr lang="fr-FR" dirty="0"/>
              <a:t>&lt;CLICK TO ADD TITLE&gt;</a:t>
            </a:r>
          </a:p>
        </p:txBody>
      </p:sp>
      <p:sp>
        <p:nvSpPr>
          <p:cNvPr id="12" name="Espace réservé du contenu 2"/>
          <p:cNvSpPr>
            <a:spLocks noGrp="1"/>
          </p:cNvSpPr>
          <p:nvPr>
            <p:ph sz="half" idx="11" hasCustomPrompt="1"/>
          </p:nvPr>
        </p:nvSpPr>
        <p:spPr>
          <a:xfrm>
            <a:off x="542400" y="2456594"/>
            <a:ext cx="5384800" cy="4253883"/>
          </a:xfrm>
        </p:spPr>
        <p:txBody>
          <a:bodyPr/>
          <a:lstStyle>
            <a:lvl1pPr marL="180000" indent="-180000">
              <a:buClr>
                <a:schemeClr val="accent1"/>
              </a:buClr>
              <a:defRPr sz="2250" b="1">
                <a:solidFill>
                  <a:schemeClr val="accent1"/>
                </a:solidFill>
                <a:latin typeface="Arial"/>
                <a:cs typeface="Arial"/>
              </a:defRPr>
            </a:lvl1pPr>
            <a:lvl2pPr marL="360000" indent="-180000">
              <a:buClr>
                <a:schemeClr val="accent1"/>
              </a:buClr>
              <a:buFont typeface="Arial"/>
              <a:buChar char="•"/>
              <a:defRPr sz="2250" b="0">
                <a:solidFill>
                  <a:schemeClr val="tx2"/>
                </a:solidFill>
                <a:latin typeface="Arial"/>
                <a:cs typeface="Arial"/>
              </a:defRPr>
            </a:lvl2pPr>
            <a:lvl3pPr marL="540000" indent="-180000">
              <a:buClr>
                <a:schemeClr val="accent1"/>
              </a:buClr>
              <a:buFont typeface="Arial"/>
              <a:buChar char="•"/>
              <a:defRPr sz="2000" b="0">
                <a:solidFill>
                  <a:schemeClr val="tx2"/>
                </a:solidFill>
                <a:latin typeface="Arial"/>
                <a:cs typeface="Arial"/>
              </a:defRPr>
            </a:lvl3pPr>
            <a:lvl4pPr marL="720000" indent="-180000">
              <a:buClr>
                <a:schemeClr val="accent1"/>
              </a:buClr>
              <a:buFont typeface="Arial"/>
              <a:buChar char="•"/>
              <a:defRPr sz="2000">
                <a:solidFill>
                  <a:schemeClr val="tx2"/>
                </a:solidFill>
                <a:latin typeface="Arial"/>
                <a:cs typeface="Arial"/>
              </a:defRPr>
            </a:lvl4pPr>
            <a:lvl5pPr marL="900000" indent="-180000">
              <a:buClr>
                <a:schemeClr val="accent1"/>
              </a:buClr>
              <a:buFont typeface="Arial"/>
              <a:buChar char="•"/>
              <a:defRPr sz="2000">
                <a:solidFill>
                  <a:schemeClr val="tx2"/>
                </a:solidFill>
                <a:latin typeface="Arial"/>
                <a:cs typeface="Arial"/>
              </a:defRPr>
            </a:lvl5pPr>
            <a:lvl6pPr>
              <a:defRPr sz="1800"/>
            </a:lvl6pPr>
            <a:lvl7pPr>
              <a:defRPr sz="1800"/>
            </a:lvl7pPr>
            <a:lvl8pPr>
              <a:defRPr sz="1800"/>
            </a:lvl8pPr>
            <a:lvl9pPr>
              <a:defRPr sz="1800"/>
            </a:lvl9pPr>
          </a:lstStyle>
          <a:p>
            <a:pPr lvl="0"/>
            <a:r>
              <a:rPr lang="fr-FR" dirty="0"/>
              <a:t>&lt;Click to insert </a:t>
            </a:r>
            <a:r>
              <a:rPr lang="fr-FR" dirty="0" err="1"/>
              <a:t>text</a:t>
            </a:r>
            <a:r>
              <a:rPr lang="fr-FR" dirty="0"/>
              <a:t> </a:t>
            </a:r>
            <a:r>
              <a:rPr lang="fr-FR" dirty="0" err="1"/>
              <a:t>level</a:t>
            </a:r>
            <a:r>
              <a:rPr lang="fr-FR" dirty="0"/>
              <a:t> 1&gt;</a:t>
            </a:r>
          </a:p>
          <a:p>
            <a:pPr lvl="1"/>
            <a:r>
              <a:rPr lang="en-US" dirty="0"/>
              <a:t>&lt;Click to insert text level 2&gt;</a:t>
            </a:r>
          </a:p>
          <a:p>
            <a:pPr lvl="2"/>
            <a:r>
              <a:rPr lang="en-US" dirty="0"/>
              <a:t>&lt;Click to insert text level 3&gt;</a:t>
            </a:r>
          </a:p>
          <a:p>
            <a:pPr lvl="3"/>
            <a:r>
              <a:rPr lang="en-US" dirty="0"/>
              <a:t>&lt;Click to insert text level 4&gt;</a:t>
            </a:r>
          </a:p>
          <a:p>
            <a:pPr lvl="4"/>
            <a:r>
              <a:rPr lang="en-US" dirty="0"/>
              <a:t>&lt;Click to insert text level 5&gt;</a:t>
            </a:r>
          </a:p>
        </p:txBody>
      </p:sp>
      <p:sp>
        <p:nvSpPr>
          <p:cNvPr id="14" name="Espace réservé du contenu 2"/>
          <p:cNvSpPr>
            <a:spLocks noGrp="1"/>
          </p:cNvSpPr>
          <p:nvPr>
            <p:ph sz="half" idx="12" hasCustomPrompt="1"/>
          </p:nvPr>
        </p:nvSpPr>
        <p:spPr>
          <a:xfrm>
            <a:off x="6197603" y="2456593"/>
            <a:ext cx="5384800" cy="4253883"/>
          </a:xfrm>
        </p:spPr>
        <p:txBody>
          <a:bodyPr/>
          <a:lstStyle>
            <a:lvl1pPr marL="180000" indent="-180000">
              <a:buClr>
                <a:schemeClr val="accent1"/>
              </a:buClr>
              <a:defRPr sz="2250" b="1">
                <a:solidFill>
                  <a:schemeClr val="accent1"/>
                </a:solidFill>
                <a:latin typeface="Arial"/>
                <a:cs typeface="Arial"/>
              </a:defRPr>
            </a:lvl1pPr>
            <a:lvl2pPr marL="360000" indent="-180000">
              <a:buClr>
                <a:schemeClr val="accent1"/>
              </a:buClr>
              <a:buFont typeface="Arial"/>
              <a:buChar char="•"/>
              <a:defRPr sz="2250" b="0">
                <a:solidFill>
                  <a:schemeClr val="tx2"/>
                </a:solidFill>
                <a:latin typeface="Arial"/>
                <a:cs typeface="Arial"/>
              </a:defRPr>
            </a:lvl2pPr>
            <a:lvl3pPr marL="540000" indent="-180000">
              <a:buClr>
                <a:schemeClr val="accent1"/>
              </a:buClr>
              <a:buFont typeface="Arial"/>
              <a:buChar char="•"/>
              <a:defRPr sz="2000">
                <a:solidFill>
                  <a:schemeClr val="tx2"/>
                </a:solidFill>
                <a:latin typeface="Arial"/>
                <a:cs typeface="Arial"/>
              </a:defRPr>
            </a:lvl3pPr>
            <a:lvl4pPr marL="720000" indent="-180000">
              <a:buClr>
                <a:schemeClr val="accent1"/>
              </a:buClr>
              <a:buFont typeface="Arial"/>
              <a:buChar char="•"/>
              <a:defRPr sz="2000">
                <a:solidFill>
                  <a:schemeClr val="tx2"/>
                </a:solidFill>
                <a:latin typeface="Arial"/>
                <a:cs typeface="Arial"/>
              </a:defRPr>
            </a:lvl4pPr>
            <a:lvl5pPr marL="900000" indent="-180000">
              <a:buClr>
                <a:schemeClr val="accent1"/>
              </a:buClr>
              <a:buFont typeface="Arial"/>
              <a:buChar char="•"/>
              <a:defRPr sz="2000">
                <a:solidFill>
                  <a:schemeClr val="tx2"/>
                </a:solidFill>
                <a:latin typeface="Arial"/>
                <a:cs typeface="Arial"/>
              </a:defRPr>
            </a:lvl5pPr>
            <a:lvl6pPr>
              <a:defRPr sz="1800"/>
            </a:lvl6pPr>
            <a:lvl7pPr>
              <a:defRPr sz="1800"/>
            </a:lvl7pPr>
            <a:lvl8pPr>
              <a:defRPr sz="1800"/>
            </a:lvl8pPr>
            <a:lvl9pPr>
              <a:defRPr sz="1800"/>
            </a:lvl9pPr>
          </a:lstStyle>
          <a:p>
            <a:pPr lvl="0"/>
            <a:r>
              <a:rPr lang="fr-FR" dirty="0"/>
              <a:t>&lt;Click to insert </a:t>
            </a:r>
            <a:r>
              <a:rPr lang="fr-FR" dirty="0" err="1"/>
              <a:t>text</a:t>
            </a:r>
            <a:r>
              <a:rPr lang="fr-FR" dirty="0"/>
              <a:t> </a:t>
            </a:r>
            <a:r>
              <a:rPr lang="fr-FR" dirty="0" err="1"/>
              <a:t>level</a:t>
            </a:r>
            <a:r>
              <a:rPr lang="fr-FR" dirty="0"/>
              <a:t> 1&gt;</a:t>
            </a:r>
          </a:p>
          <a:p>
            <a:pPr lvl="1"/>
            <a:r>
              <a:rPr lang="en-US" dirty="0"/>
              <a:t>&lt;Click to insert text level 2&gt;</a:t>
            </a:r>
          </a:p>
          <a:p>
            <a:pPr lvl="2"/>
            <a:r>
              <a:rPr lang="en-US" dirty="0"/>
              <a:t>&lt;Click to insert text level 3&gt;</a:t>
            </a:r>
          </a:p>
          <a:p>
            <a:pPr lvl="3"/>
            <a:r>
              <a:rPr lang="en-US" dirty="0"/>
              <a:t>&lt;Click to insert text level 4&gt;</a:t>
            </a:r>
          </a:p>
          <a:p>
            <a:pPr lvl="4"/>
            <a:r>
              <a:rPr lang="en-US" dirty="0"/>
              <a:t>&lt;Click to insert text level 5&gt;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hapter/Section">
    <p:spTree>
      <p:nvGrpSpPr>
        <p:cNvPr id="1" name=""/>
        <p:cNvGrpSpPr/>
        <p:nvPr/>
      </p:nvGrpSpPr>
      <p:grpSpPr>
        <a:xfrm>
          <a:off x="0" y="0"/>
          <a:ext cx="0" cy="0"/>
          <a:chOff x="0" y="0"/>
          <a:chExt cx="0" cy="0"/>
        </a:xfrm>
      </p:grpSpPr>
      <p:sp>
        <p:nvSpPr>
          <p:cNvPr id="5" name="Rectangle 4"/>
          <p:cNvSpPr/>
          <p:nvPr userDrawn="1"/>
        </p:nvSpPr>
        <p:spPr>
          <a:xfrm>
            <a:off x="480000" y="360000"/>
            <a:ext cx="11232000" cy="6138000"/>
          </a:xfrm>
          <a:prstGeom prst="rect">
            <a:avLst/>
          </a:prstGeom>
          <a:solidFill>
            <a:srgbClr val="3AA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96534" y="6005230"/>
            <a:ext cx="509837" cy="284052"/>
          </a:xfrm>
          <a:prstGeom prst="rect">
            <a:avLst/>
          </a:prstGeom>
        </p:spPr>
      </p:pic>
      <p:pic>
        <p:nvPicPr>
          <p:cNvPr id="11" name="Picture 10"/>
          <p:cNvPicPr>
            <a:picLocks noChangeAspect="1"/>
          </p:cNvPicPr>
          <p:nvPr userDrawn="1"/>
        </p:nvPicPr>
        <p:blipFill rotWithShape="1">
          <a:blip r:embed="rId3" cstate="print">
            <a:extLst>
              <a:ext uri="{28A0092B-C50C-407E-A947-70E740481C1C}">
                <a14:useLocalDpi xmlns:a14="http://schemas.microsoft.com/office/drawing/2010/main" val="0"/>
              </a:ext>
            </a:extLst>
          </a:blip>
          <a:srcRect b="7186"/>
          <a:stretch/>
        </p:blipFill>
        <p:spPr>
          <a:xfrm>
            <a:off x="623391" y="5690497"/>
            <a:ext cx="2496279" cy="553142"/>
          </a:xfrm>
          <a:prstGeom prst="rect">
            <a:avLst/>
          </a:prstGeom>
        </p:spPr>
      </p:pic>
      <p:sp>
        <p:nvSpPr>
          <p:cNvPr id="12" name="Text Placeholder 2"/>
          <p:cNvSpPr>
            <a:spLocks noGrp="1"/>
          </p:cNvSpPr>
          <p:nvPr>
            <p:ph type="body" sz="quarter" idx="10" hasCustomPrompt="1"/>
          </p:nvPr>
        </p:nvSpPr>
        <p:spPr>
          <a:xfrm>
            <a:off x="480485" y="1695682"/>
            <a:ext cx="11231516" cy="648097"/>
          </a:xfrm>
          <a:prstGeom prst="rect">
            <a:avLst/>
          </a:prstGeom>
        </p:spPr>
        <p:txBody>
          <a:bodyPr/>
          <a:lstStyle>
            <a:lvl1pPr marL="0" indent="0" algn="ctr">
              <a:buNone/>
              <a:defRPr lang="en-US" sz="4000" b="1" kern="1200" cap="all" spc="200" baseline="0" smtClean="0">
                <a:solidFill>
                  <a:srgbClr val="FFFFFF"/>
                </a:solidFill>
                <a:latin typeface="+mn-lt"/>
                <a:ea typeface="+mn-ea"/>
                <a:cs typeface="+mn-cs"/>
              </a:defRPr>
            </a:lvl1pPr>
          </a:lstStyle>
          <a:p>
            <a:pPr lvl="0"/>
            <a:r>
              <a:rPr lang="en-GB" noProof="0" dirty="0"/>
              <a:t>&lt;CHAPTER TITLE&gt;</a:t>
            </a:r>
          </a:p>
        </p:txBody>
      </p:sp>
      <p:sp>
        <p:nvSpPr>
          <p:cNvPr id="13" name="Text Placeholder 6"/>
          <p:cNvSpPr>
            <a:spLocks noGrp="1"/>
          </p:cNvSpPr>
          <p:nvPr>
            <p:ph type="body" sz="quarter" idx="11" hasCustomPrompt="1"/>
          </p:nvPr>
        </p:nvSpPr>
        <p:spPr>
          <a:xfrm>
            <a:off x="479999" y="3489966"/>
            <a:ext cx="11232000" cy="400110"/>
          </a:xfrm>
          <a:prstGeom prst="rect">
            <a:avLst/>
          </a:prstGeom>
          <a:noFill/>
        </p:spPr>
        <p:txBody>
          <a:bodyPr wrap="square" rtlCol="0">
            <a:spAutoFit/>
          </a:bodyPr>
          <a:lstStyle>
            <a:lvl1pPr marL="0" indent="0" algn="ctr">
              <a:buNone/>
              <a:defRPr lang="en-US" sz="2000" b="1" spc="100" baseline="0" dirty="0" smtClean="0">
                <a:solidFill>
                  <a:srgbClr val="FFFFFF"/>
                </a:solidFill>
              </a:defRPr>
            </a:lvl1pPr>
            <a:lvl2pPr>
              <a:defRPr lang="en-US" sz="1800" dirty="0" smtClean="0"/>
            </a:lvl2pPr>
            <a:lvl3pPr>
              <a:defRPr lang="en-US" sz="1800" dirty="0" smtClean="0"/>
            </a:lvl3pPr>
            <a:lvl4pPr>
              <a:defRPr lang="en-US" sz="1800" dirty="0" smtClean="0"/>
            </a:lvl4pPr>
            <a:lvl5pPr>
              <a:defRPr lang="nl-BE" sz="1800" dirty="0"/>
            </a:lvl5pPr>
          </a:lstStyle>
          <a:p>
            <a:pPr marL="0" lvl="0" algn="ctr"/>
            <a:r>
              <a:rPr lang="en-GB" noProof="0" dirty="0"/>
              <a:t>&lt;Subtitle&gt;</a:t>
            </a:r>
          </a:p>
        </p:txBody>
      </p:sp>
    </p:spTree>
    <p:extLst>
      <p:ext uri="{BB962C8B-B14F-4D97-AF65-F5344CB8AC3E}">
        <p14:creationId xmlns:p14="http://schemas.microsoft.com/office/powerpoint/2010/main" val="1934187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GB" noProof="0" dirty="0" err="1"/>
              <a:t>Cliquez</a:t>
            </a:r>
            <a:r>
              <a:rPr lang="en-GB" noProof="0" dirty="0"/>
              <a:t> et </a:t>
            </a:r>
            <a:r>
              <a:rPr lang="en-GB" noProof="0" dirty="0" err="1"/>
              <a:t>modifiez</a:t>
            </a:r>
            <a:r>
              <a:rPr lang="en-GB" noProof="0" dirty="0"/>
              <a:t> le titre</a:t>
            </a:r>
          </a:p>
        </p:txBody>
      </p:sp>
      <p:sp>
        <p:nvSpPr>
          <p:cNvPr id="3" name="Espace réservé du texte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GB" noProof="0" dirty="0" err="1"/>
              <a:t>Cliquez</a:t>
            </a:r>
            <a:r>
              <a:rPr lang="en-GB" noProof="0" dirty="0"/>
              <a:t> pour modifier les styles du </a:t>
            </a:r>
            <a:r>
              <a:rPr lang="en-GB" noProof="0" dirty="0" err="1"/>
              <a:t>texte</a:t>
            </a:r>
            <a:r>
              <a:rPr lang="en-GB" noProof="0" dirty="0"/>
              <a:t> du masque</a:t>
            </a:r>
          </a:p>
          <a:p>
            <a:pPr lvl="1"/>
            <a:r>
              <a:rPr lang="en-GB" noProof="0" dirty="0" err="1"/>
              <a:t>Deuxième</a:t>
            </a:r>
            <a:r>
              <a:rPr lang="en-GB" noProof="0" dirty="0"/>
              <a:t> </a:t>
            </a:r>
            <a:r>
              <a:rPr lang="en-GB" noProof="0" dirty="0" err="1"/>
              <a:t>niveau</a:t>
            </a:r>
            <a:endParaRPr lang="en-GB" noProof="0" dirty="0"/>
          </a:p>
          <a:p>
            <a:pPr lvl="2"/>
            <a:r>
              <a:rPr lang="en-GB" noProof="0" dirty="0" err="1"/>
              <a:t>Troisième</a:t>
            </a:r>
            <a:r>
              <a:rPr lang="en-GB" noProof="0" dirty="0"/>
              <a:t> </a:t>
            </a:r>
            <a:r>
              <a:rPr lang="en-GB" noProof="0" dirty="0" err="1"/>
              <a:t>niveau</a:t>
            </a:r>
            <a:endParaRPr lang="en-GB" noProof="0" dirty="0"/>
          </a:p>
          <a:p>
            <a:pPr lvl="3"/>
            <a:r>
              <a:rPr lang="en-GB" noProof="0" dirty="0" err="1"/>
              <a:t>Quatrième</a:t>
            </a:r>
            <a:r>
              <a:rPr lang="en-GB" noProof="0" dirty="0"/>
              <a:t> </a:t>
            </a:r>
            <a:r>
              <a:rPr lang="en-GB" noProof="0" dirty="0" err="1"/>
              <a:t>niveau</a:t>
            </a:r>
            <a:endParaRPr lang="en-GB" noProof="0" dirty="0"/>
          </a:p>
          <a:p>
            <a:pPr lvl="4"/>
            <a:r>
              <a:rPr lang="en-GB" noProof="0" dirty="0" err="1"/>
              <a:t>Cinquième</a:t>
            </a:r>
            <a:r>
              <a:rPr lang="en-GB" noProof="0" dirty="0"/>
              <a:t> </a:t>
            </a:r>
            <a:r>
              <a:rPr lang="en-GB" noProof="0" dirty="0" err="1"/>
              <a:t>niveau</a:t>
            </a:r>
            <a:endParaRPr lang="en-GB" noProof="0" dirty="0"/>
          </a:p>
        </p:txBody>
      </p:sp>
    </p:spTree>
  </p:cSld>
  <p:clrMap bg1="lt1" tx1="dk1" bg2="lt2" tx2="dk2" accent1="accent1" accent2="accent2" accent3="accent3" accent4="accent4" accent5="accent5" accent6="accent6" hlink="hlink" folHlink="folHlink"/>
  <p:sldLayoutIdLst>
    <p:sldLayoutId id="2147483649" r:id="rId1"/>
    <p:sldLayoutId id="2147483663" r:id="rId2"/>
    <p:sldLayoutId id="2147483651" r:id="rId3"/>
    <p:sldLayoutId id="2147483658" r:id="rId4"/>
    <p:sldLayoutId id="2147483660" r:id="rId5"/>
    <p:sldLayoutId id="2147483669" r:id="rId6"/>
    <p:sldLayoutId id="2147483652" r:id="rId7"/>
    <p:sldLayoutId id="2147483653" r:id="rId8"/>
    <p:sldLayoutId id="2147483670"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ctr" defTabSz="457200" rtl="0" eaLnBrk="1" latinLnBrk="0" hangingPunct="1">
        <a:spcBef>
          <a:spcPct val="0"/>
        </a:spcBef>
        <a:buNone/>
        <a:defRPr sz="4400" kern="1200">
          <a:solidFill>
            <a:schemeClr val="tx2"/>
          </a:solidFill>
          <a:latin typeface="+mj-lt"/>
          <a:ea typeface="+mj-ea"/>
          <a:cs typeface="+mj-cs"/>
        </a:defRPr>
      </a:lvl1pPr>
    </p:titleStyle>
    <p:bodyStyle>
      <a:lvl1pPr marL="342900" indent="-342900" algn="l" defTabSz="457200" rtl="0" eaLnBrk="1" latinLnBrk="0" hangingPunct="1">
        <a:spcBef>
          <a:spcPct val="20000"/>
        </a:spcBef>
        <a:buClr>
          <a:schemeClr val="accent2"/>
        </a:buClr>
        <a:buFont typeface="Arial" panose="020B0604020202020204" pitchFamily="34" charset="0"/>
        <a:buChar char="•"/>
        <a:defRPr sz="3200" kern="1200">
          <a:solidFill>
            <a:schemeClr val="tx2"/>
          </a:solidFill>
          <a:latin typeface="+mn-lt"/>
          <a:ea typeface="+mn-ea"/>
          <a:cs typeface="+mn-cs"/>
        </a:defRPr>
      </a:lvl1pPr>
      <a:lvl2pPr marL="742950" indent="-285750" algn="l" defTabSz="457200" rtl="0" eaLnBrk="1" latinLnBrk="0" hangingPunct="1">
        <a:spcBef>
          <a:spcPct val="20000"/>
        </a:spcBef>
        <a:buClr>
          <a:schemeClr val="accent2"/>
        </a:buClr>
        <a:buFont typeface="Arial" panose="020B0604020202020204" pitchFamily="34" charset="0"/>
        <a:buChar char="•"/>
        <a:defRPr sz="2800" kern="1200">
          <a:solidFill>
            <a:schemeClr val="tx2"/>
          </a:solidFill>
          <a:latin typeface="+mn-lt"/>
          <a:ea typeface="+mn-ea"/>
          <a:cs typeface="+mn-cs"/>
        </a:defRPr>
      </a:lvl2pPr>
      <a:lvl3pPr marL="1143000" indent="-228600" algn="l" defTabSz="457200" rtl="0" eaLnBrk="1" latinLnBrk="0" hangingPunct="1">
        <a:spcBef>
          <a:spcPct val="20000"/>
        </a:spcBef>
        <a:buClr>
          <a:schemeClr val="accent2"/>
        </a:buClr>
        <a:buFont typeface="Arial" panose="020B0604020202020204" pitchFamily="34" charset="0"/>
        <a:buChar char="•"/>
        <a:defRPr sz="2400" kern="1200">
          <a:solidFill>
            <a:schemeClr val="tx2"/>
          </a:solidFill>
          <a:latin typeface="+mn-lt"/>
          <a:ea typeface="+mn-ea"/>
          <a:cs typeface="+mn-cs"/>
        </a:defRPr>
      </a:lvl3pPr>
      <a:lvl4pPr marL="1600200" indent="-228600" algn="l" defTabSz="457200" rtl="0" eaLnBrk="1" latinLnBrk="0" hangingPunct="1">
        <a:spcBef>
          <a:spcPct val="20000"/>
        </a:spcBef>
        <a:buClr>
          <a:schemeClr val="accent2"/>
        </a:buClr>
        <a:buFont typeface="Arial" panose="020B0604020202020204" pitchFamily="34" charset="0"/>
        <a:buChar char="•"/>
        <a:defRPr sz="2000" kern="1200">
          <a:solidFill>
            <a:schemeClr val="tx2"/>
          </a:solidFill>
          <a:latin typeface="+mn-lt"/>
          <a:ea typeface="+mn-ea"/>
          <a:cs typeface="+mn-cs"/>
        </a:defRPr>
      </a:lvl4pPr>
      <a:lvl5pPr marL="2057400" indent="-228600" algn="l" defTabSz="457200" rtl="0" eaLnBrk="1" latinLnBrk="0" hangingPunct="1">
        <a:spcBef>
          <a:spcPct val="20000"/>
        </a:spcBef>
        <a:buClr>
          <a:schemeClr val="accent2"/>
        </a:buClr>
        <a:buFont typeface="Arial" panose="020B0604020202020204" pitchFamily="34" charset="0"/>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57022" y="2784783"/>
            <a:ext cx="8477955" cy="1288433"/>
          </a:xfrm>
        </p:spPr>
        <p:txBody>
          <a:bodyPr/>
          <a:lstStyle/>
          <a:p>
            <a:r>
              <a:rPr lang="nl-BE" dirty="0"/>
              <a:t>IT </a:t>
            </a:r>
            <a:r>
              <a:rPr lang="nl-BE" dirty="0" err="1"/>
              <a:t>Infosession</a:t>
            </a:r>
            <a:br>
              <a:rPr lang="nl-BE" dirty="0"/>
            </a:br>
            <a:r>
              <a:rPr lang="nl-BE" dirty="0"/>
              <a:t>August 4</a:t>
            </a:r>
            <a:r>
              <a:rPr lang="nl-BE" baseline="30000" dirty="0"/>
              <a:t>th</a:t>
            </a:r>
            <a:r>
              <a:rPr lang="nl-BE" dirty="0"/>
              <a:t>, 2023</a:t>
            </a:r>
            <a:endParaRPr lang="en-US" dirty="0" err="1"/>
          </a:p>
        </p:txBody>
      </p:sp>
      <p:grpSp>
        <p:nvGrpSpPr>
          <p:cNvPr id="7" name="Group 5">
            <a:extLst>
              <a:ext uri="{FF2B5EF4-FFF2-40B4-BE49-F238E27FC236}">
                <a16:creationId xmlns:a16="http://schemas.microsoft.com/office/drawing/2014/main" id="{B41D25DA-4F5C-8820-B035-446099AF035D}"/>
              </a:ext>
            </a:extLst>
          </p:cNvPr>
          <p:cNvGrpSpPr/>
          <p:nvPr/>
        </p:nvGrpSpPr>
        <p:grpSpPr>
          <a:xfrm>
            <a:off x="2856780" y="4549531"/>
            <a:ext cx="6478438" cy="1449238"/>
            <a:chOff x="2976114" y="4028536"/>
            <a:chExt cx="6478438" cy="1449238"/>
          </a:xfrm>
        </p:grpSpPr>
        <p:sp>
          <p:nvSpPr>
            <p:cNvPr id="8" name="Rounded Rectangle 6">
              <a:extLst>
                <a:ext uri="{FF2B5EF4-FFF2-40B4-BE49-F238E27FC236}">
                  <a16:creationId xmlns:a16="http://schemas.microsoft.com/office/drawing/2014/main" id="{D403BE05-AFD7-E538-6296-08775BC1D80F}"/>
                </a:ext>
              </a:extLst>
            </p:cNvPr>
            <p:cNvSpPr/>
            <p:nvPr/>
          </p:nvSpPr>
          <p:spPr>
            <a:xfrm>
              <a:off x="2976114" y="4028536"/>
              <a:ext cx="6478438" cy="1449238"/>
            </a:xfrm>
            <a:prstGeom prst="roundRect">
              <a:avLst/>
            </a:prstGeom>
            <a:solidFill>
              <a:schemeClr val="accent2"/>
            </a:solidFill>
            <a:ln w="12700" cap="flat">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accent1"/>
                </a:solidFill>
              </a:endParaRPr>
            </a:p>
          </p:txBody>
        </p:sp>
        <p:pic>
          <p:nvPicPr>
            <p:cNvPr id="9" name="Picture 2" descr="Rec - Free music and multimedia icons">
              <a:extLst>
                <a:ext uri="{FF2B5EF4-FFF2-40B4-BE49-F238E27FC236}">
                  <a16:creationId xmlns:a16="http://schemas.microsoft.com/office/drawing/2014/main" id="{2D500E29-6E3B-3021-06D3-2F1C1F540C27}"/>
                </a:ext>
              </a:extLst>
            </p:cNvPr>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65229" y="4237094"/>
              <a:ext cx="1054670" cy="105467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8">
              <a:extLst>
                <a:ext uri="{FF2B5EF4-FFF2-40B4-BE49-F238E27FC236}">
                  <a16:creationId xmlns:a16="http://schemas.microsoft.com/office/drawing/2014/main" id="{8696FA11-C199-77F4-18D0-C8B4E8376036}"/>
                </a:ext>
              </a:extLst>
            </p:cNvPr>
            <p:cNvSpPr txBox="1"/>
            <p:nvPr/>
          </p:nvSpPr>
          <p:spPr>
            <a:xfrm>
              <a:off x="4645549" y="4102709"/>
              <a:ext cx="4583352" cy="1323439"/>
            </a:xfrm>
            <a:prstGeom prst="rect">
              <a:avLst/>
            </a:prstGeom>
            <a:noFill/>
          </p:spPr>
          <p:txBody>
            <a:bodyPr wrap="square" rtlCol="0">
              <a:spAutoFit/>
            </a:bodyPr>
            <a:lstStyle/>
            <a:p>
              <a:pPr algn="just"/>
              <a:r>
                <a:rPr lang="en-US" sz="1600" dirty="0">
                  <a:solidFill>
                    <a:schemeClr val="accent1">
                      <a:lumMod val="50000"/>
                    </a:schemeClr>
                  </a:solidFill>
                </a:rPr>
                <a:t>This meeting is recorded for purposes of meeting minutes, delayed viewing by absentees, and internal (HD) operations. The recording will be stored internally, accessible by Sciensano employees, and temporarily by invitees.</a:t>
              </a:r>
            </a:p>
          </p:txBody>
        </p:sp>
      </p:grpSp>
    </p:spTree>
    <p:extLst>
      <p:ext uri="{BB962C8B-B14F-4D97-AF65-F5344CB8AC3E}">
        <p14:creationId xmlns:p14="http://schemas.microsoft.com/office/powerpoint/2010/main" val="380950308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8292D852-8F83-4959-8FD7-B37AB0E5F683}"/>
              </a:ext>
            </a:extLst>
          </p:cNvPr>
          <p:cNvGraphicFramePr>
            <a:graphicFrameLocks noGrp="1"/>
          </p:cNvGraphicFramePr>
          <p:nvPr>
            <p:ph idx="1"/>
            <p:extLst>
              <p:ext uri="{D42A27DB-BD31-4B8C-83A1-F6EECF244321}">
                <p14:modId xmlns:p14="http://schemas.microsoft.com/office/powerpoint/2010/main" val="3173622085"/>
              </p:ext>
            </p:extLst>
          </p:nvPr>
        </p:nvGraphicFramePr>
        <p:xfrm>
          <a:off x="337456" y="1701524"/>
          <a:ext cx="11440887" cy="1257300"/>
        </p:xfrm>
        <a:graphic>
          <a:graphicData uri="http://schemas.openxmlformats.org/drawingml/2006/table">
            <a:tbl>
              <a:tblPr>
                <a:tableStyleId>{B301B821-A1FF-4177-AEE7-76D212191A09}</a:tableStyleId>
              </a:tblPr>
              <a:tblGrid>
                <a:gridCol w="3813629">
                  <a:extLst>
                    <a:ext uri="{9D8B030D-6E8A-4147-A177-3AD203B41FA5}">
                      <a16:colId xmlns:a16="http://schemas.microsoft.com/office/drawing/2014/main" val="3780581164"/>
                    </a:ext>
                  </a:extLst>
                </a:gridCol>
                <a:gridCol w="3813629">
                  <a:extLst>
                    <a:ext uri="{9D8B030D-6E8A-4147-A177-3AD203B41FA5}">
                      <a16:colId xmlns:a16="http://schemas.microsoft.com/office/drawing/2014/main" val="4154198883"/>
                    </a:ext>
                  </a:extLst>
                </a:gridCol>
                <a:gridCol w="3813629">
                  <a:extLst>
                    <a:ext uri="{9D8B030D-6E8A-4147-A177-3AD203B41FA5}">
                      <a16:colId xmlns:a16="http://schemas.microsoft.com/office/drawing/2014/main" val="3864214753"/>
                    </a:ext>
                  </a:extLst>
                </a:gridCol>
              </a:tblGrid>
              <a:tr h="182880">
                <a:tc>
                  <a:txBody>
                    <a:bodyPr/>
                    <a:lstStyle/>
                    <a:p>
                      <a:pPr algn="ctr" fontAlgn="b"/>
                      <a:r>
                        <a:rPr lang="en-US" sz="1600" b="1" u="none" strike="noStrike" dirty="0">
                          <a:solidFill>
                            <a:schemeClr val="bg1"/>
                          </a:solidFill>
                          <a:effectLst/>
                        </a:rPr>
                        <a:t>HCO</a:t>
                      </a:r>
                      <a:endParaRPr lang="en-US" sz="1600" b="1" i="0" u="none" strike="noStrike" dirty="0">
                        <a:solidFill>
                          <a:schemeClr val="bg1"/>
                        </a:solidFill>
                        <a:effectLst/>
                        <a:latin typeface="Calibri" panose="020F0502020204030204" pitchFamily="34" charset="0"/>
                      </a:endParaRPr>
                    </a:p>
                  </a:txBody>
                  <a:tcPr marL="7620" marR="7620" marT="7620" marB="0" anchor="ctr">
                    <a:solidFill>
                      <a:srgbClr val="39B54A"/>
                    </a:solidFill>
                  </a:tcPr>
                </a:tc>
                <a:tc>
                  <a:txBody>
                    <a:bodyPr/>
                    <a:lstStyle/>
                    <a:p>
                      <a:pPr algn="ctr" fontAlgn="b"/>
                      <a:r>
                        <a:rPr lang="en-US" sz="1600" b="1" u="none" strike="noStrike" dirty="0">
                          <a:solidFill>
                            <a:schemeClr val="bg1"/>
                          </a:solidFill>
                          <a:effectLst/>
                        </a:rPr>
                        <a:t>hd4dp2_records_csv</a:t>
                      </a:r>
                      <a:endParaRPr lang="en-US" sz="1600" b="1" i="0" u="none" strike="noStrike" dirty="0">
                        <a:solidFill>
                          <a:schemeClr val="bg1"/>
                        </a:solidFill>
                        <a:effectLst/>
                        <a:latin typeface="Calibri" panose="020F0502020204030204" pitchFamily="34" charset="0"/>
                      </a:endParaRPr>
                    </a:p>
                  </a:txBody>
                  <a:tcPr marL="7620" marR="7620" marT="7620" marB="0" anchor="ctr">
                    <a:solidFill>
                      <a:srgbClr val="39B54A"/>
                    </a:solidFill>
                  </a:tcPr>
                </a:tc>
                <a:tc>
                  <a:txBody>
                    <a:bodyPr/>
                    <a:lstStyle/>
                    <a:p>
                      <a:pPr algn="ctr" fontAlgn="b"/>
                      <a:r>
                        <a:rPr lang="en-US" sz="1600" b="1" u="none" strike="noStrike" dirty="0">
                          <a:solidFill>
                            <a:schemeClr val="bg1"/>
                          </a:solidFill>
                          <a:effectLst/>
                        </a:rPr>
                        <a:t>hd4dp2_records_api</a:t>
                      </a:r>
                      <a:endParaRPr lang="en-US" sz="1600" b="1" i="0" u="none" strike="noStrike" dirty="0">
                        <a:solidFill>
                          <a:schemeClr val="bg1"/>
                        </a:solidFill>
                        <a:effectLst/>
                        <a:latin typeface="Calibri" panose="020F0502020204030204" pitchFamily="34" charset="0"/>
                      </a:endParaRPr>
                    </a:p>
                  </a:txBody>
                  <a:tcPr marL="7620" marR="7620" marT="7620" marB="0" anchor="ctr">
                    <a:solidFill>
                      <a:srgbClr val="39B54A"/>
                    </a:solidFill>
                  </a:tcPr>
                </a:tc>
                <a:extLst>
                  <a:ext uri="{0D108BD9-81ED-4DB2-BD59-A6C34878D82A}">
                    <a16:rowId xmlns:a16="http://schemas.microsoft.com/office/drawing/2014/main" val="1193349398"/>
                  </a:ext>
                </a:extLst>
              </a:tr>
              <a:tr h="182880">
                <a:tc>
                  <a:txBody>
                    <a:bodyPr/>
                    <a:lstStyle/>
                    <a:p>
                      <a:pPr algn="l" fontAlgn="b"/>
                      <a:r>
                        <a:rPr lang="en-US" sz="1600" b="1" u="none" strike="noStrike" dirty="0">
                          <a:effectLst/>
                        </a:rPr>
                        <a:t>AZ DELTA MENEN</a:t>
                      </a:r>
                      <a:endParaRPr lang="en-US" sz="16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nl-BE" sz="1600" b="0" i="0" u="none" strike="noStrike" dirty="0">
                          <a:solidFill>
                            <a:srgbClr val="000000"/>
                          </a:solidFill>
                          <a:effectLst/>
                          <a:latin typeface="Calibri" panose="020F0502020204030204" pitchFamily="34" charset="0"/>
                        </a:rPr>
                        <a:t>x</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68488776"/>
                  </a:ext>
                </a:extLst>
              </a:tr>
              <a:tr h="182880">
                <a:tc>
                  <a:txBody>
                    <a:bodyPr/>
                    <a:lstStyle/>
                    <a:p>
                      <a:pPr algn="l" fontAlgn="b"/>
                      <a:r>
                        <a:rPr lang="en-US" sz="1600" b="1" u="none" strike="noStrike">
                          <a:effectLst/>
                        </a:rPr>
                        <a:t>AZ DIEST STATIESTRAAT</a:t>
                      </a:r>
                      <a:endParaRPr lang="en-US" sz="1600" b="1"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nl-BE" sz="1600" b="0" i="0" u="none" strike="noStrike" dirty="0">
                          <a:solidFill>
                            <a:srgbClr val="000000"/>
                          </a:solidFill>
                          <a:effectLst/>
                          <a:latin typeface="Calibri" panose="020F0502020204030204" pitchFamily="34" charset="0"/>
                        </a:rPr>
                        <a:t>X</a:t>
                      </a:r>
                      <a:endParaRPr lang="en-US"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06323649"/>
                  </a:ext>
                </a:extLst>
              </a:tr>
              <a:tr h="182880">
                <a:tc>
                  <a:txBody>
                    <a:bodyPr/>
                    <a:lstStyle/>
                    <a:p>
                      <a:pPr algn="l" fontAlgn="b"/>
                      <a:r>
                        <a:rPr lang="en-US" sz="1600" b="1" u="none" strike="noStrike" dirty="0">
                          <a:effectLst/>
                        </a:rPr>
                        <a:t>AZ GROENINGE KENNEDYLAAN</a:t>
                      </a:r>
                      <a:endParaRPr lang="en-US" sz="16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nl-BE" sz="1600" b="0" i="0" u="none" strike="noStrike" dirty="0">
                          <a:solidFill>
                            <a:srgbClr val="000000"/>
                          </a:solidFill>
                          <a:effectLst/>
                          <a:latin typeface="Calibri" panose="020F0502020204030204" pitchFamily="34" charset="0"/>
                        </a:rPr>
                        <a:t>X</a:t>
                      </a:r>
                      <a:endParaRPr lang="en-US"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928481948"/>
                  </a:ext>
                </a:extLst>
              </a:tr>
              <a:tr h="182880">
                <a:tc>
                  <a:txBody>
                    <a:bodyPr/>
                    <a:lstStyle/>
                    <a:p>
                      <a:pPr algn="l" fontAlgn="b"/>
                      <a:r>
                        <a:rPr lang="en-US" sz="1600" b="1" u="none" strike="noStrike" dirty="0">
                          <a:effectLst/>
                        </a:rPr>
                        <a:t>UZ LEUVEN GASTHUISBERG</a:t>
                      </a:r>
                      <a:endParaRPr lang="en-US" sz="16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nl-BE" sz="1600" b="0" i="0" u="none" strike="noStrike" dirty="0">
                          <a:solidFill>
                            <a:srgbClr val="000000"/>
                          </a:solidFill>
                          <a:effectLst/>
                          <a:latin typeface="Calibri" panose="020F0502020204030204" pitchFamily="34" charset="0"/>
                        </a:rPr>
                        <a:t>x</a:t>
                      </a:r>
                      <a:endParaRPr lang="en-US"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17917841"/>
                  </a:ext>
                </a:extLst>
              </a:tr>
            </a:tbl>
          </a:graphicData>
        </a:graphic>
      </p:graphicFrame>
      <p:sp>
        <p:nvSpPr>
          <p:cNvPr id="2" name="Title 1">
            <a:extLst>
              <a:ext uri="{FF2B5EF4-FFF2-40B4-BE49-F238E27FC236}">
                <a16:creationId xmlns:a16="http://schemas.microsoft.com/office/drawing/2014/main" id="{952B0955-9675-42C4-A287-899A77B0CA8A}"/>
              </a:ext>
            </a:extLst>
          </p:cNvPr>
          <p:cNvSpPr>
            <a:spLocks noGrp="1"/>
          </p:cNvSpPr>
          <p:nvPr>
            <p:ph type="title"/>
          </p:nvPr>
        </p:nvSpPr>
        <p:spPr/>
        <p:txBody>
          <a:bodyPr anchor="ctr">
            <a:normAutofit fontScale="90000"/>
          </a:bodyPr>
          <a:lstStyle/>
          <a:p>
            <a:r>
              <a:rPr lang="en-US" sz="2800" u="none" strike="noStrike" dirty="0">
                <a:effectLst/>
              </a:rPr>
              <a:t>Quality Electronic Registration of Medical acts, Implants and Devices: Orthopedic Prosthesis Identification Data: Hip</a:t>
            </a:r>
            <a:endParaRPr lang="en-US" dirty="0"/>
          </a:p>
        </p:txBody>
      </p:sp>
      <p:sp>
        <p:nvSpPr>
          <p:cNvPr id="7" name="TextBox 6">
            <a:extLst>
              <a:ext uri="{FF2B5EF4-FFF2-40B4-BE49-F238E27FC236}">
                <a16:creationId xmlns:a16="http://schemas.microsoft.com/office/drawing/2014/main" id="{59E704A9-2742-4413-BC88-CC2C03502F55}"/>
              </a:ext>
            </a:extLst>
          </p:cNvPr>
          <p:cNvSpPr txBox="1"/>
          <p:nvPr/>
        </p:nvSpPr>
        <p:spPr>
          <a:xfrm>
            <a:off x="543195" y="1095911"/>
            <a:ext cx="3259226" cy="307777"/>
          </a:xfrm>
          <a:prstGeom prst="rect">
            <a:avLst/>
          </a:prstGeom>
          <a:noFill/>
        </p:spPr>
        <p:txBody>
          <a:bodyPr wrap="none" rtlCol="0">
            <a:spAutoFit/>
          </a:bodyPr>
          <a:lstStyle/>
          <a:p>
            <a:r>
              <a:rPr lang="en-US" sz="1400" dirty="0">
                <a:solidFill>
                  <a:schemeClr val="bg1"/>
                </a:solidFill>
              </a:rPr>
              <a:t>HCO that provided data via csv or api</a:t>
            </a:r>
          </a:p>
        </p:txBody>
      </p:sp>
    </p:spTree>
    <p:extLst>
      <p:ext uri="{BB962C8B-B14F-4D97-AF65-F5344CB8AC3E}">
        <p14:creationId xmlns:p14="http://schemas.microsoft.com/office/powerpoint/2010/main" val="284495303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850DB-1E31-4D09-AD69-DC590723A513}"/>
              </a:ext>
            </a:extLst>
          </p:cNvPr>
          <p:cNvSpPr>
            <a:spLocks noGrp="1"/>
          </p:cNvSpPr>
          <p:nvPr>
            <p:ph type="title"/>
          </p:nvPr>
        </p:nvSpPr>
        <p:spPr/>
        <p:txBody>
          <a:bodyPr anchor="ctr">
            <a:normAutofit fontScale="90000"/>
          </a:bodyPr>
          <a:lstStyle/>
          <a:p>
            <a:r>
              <a:rPr lang="en-US" sz="2800" u="none" strike="noStrike" dirty="0">
                <a:effectLst/>
              </a:rPr>
              <a:t>Quality Electronic Registration of Medical acts, Implants and Devices: Orthopedic Prosthesis Identification Data: Knee</a:t>
            </a:r>
            <a:endParaRPr lang="en-US" dirty="0"/>
          </a:p>
        </p:txBody>
      </p:sp>
      <p:graphicFrame>
        <p:nvGraphicFramePr>
          <p:cNvPr id="4" name="Content Placeholder 3">
            <a:extLst>
              <a:ext uri="{FF2B5EF4-FFF2-40B4-BE49-F238E27FC236}">
                <a16:creationId xmlns:a16="http://schemas.microsoft.com/office/drawing/2014/main" id="{56EF8E88-5BFC-4743-BB0B-0C8AFBA12625}"/>
              </a:ext>
            </a:extLst>
          </p:cNvPr>
          <p:cNvGraphicFramePr>
            <a:graphicFrameLocks noGrp="1"/>
          </p:cNvGraphicFramePr>
          <p:nvPr>
            <p:ph idx="1"/>
            <p:extLst>
              <p:ext uri="{D42A27DB-BD31-4B8C-83A1-F6EECF244321}">
                <p14:modId xmlns:p14="http://schemas.microsoft.com/office/powerpoint/2010/main" val="2311363695"/>
              </p:ext>
            </p:extLst>
          </p:nvPr>
        </p:nvGraphicFramePr>
        <p:xfrm>
          <a:off x="336362" y="1697170"/>
          <a:ext cx="11474637" cy="1508760"/>
        </p:xfrm>
        <a:graphic>
          <a:graphicData uri="http://schemas.openxmlformats.org/drawingml/2006/table">
            <a:tbl>
              <a:tblPr>
                <a:tableStyleId>{B301B821-A1FF-4177-AEE7-76D212191A09}</a:tableStyleId>
              </a:tblPr>
              <a:tblGrid>
                <a:gridCol w="3824879">
                  <a:extLst>
                    <a:ext uri="{9D8B030D-6E8A-4147-A177-3AD203B41FA5}">
                      <a16:colId xmlns:a16="http://schemas.microsoft.com/office/drawing/2014/main" val="321855784"/>
                    </a:ext>
                  </a:extLst>
                </a:gridCol>
                <a:gridCol w="3824879">
                  <a:extLst>
                    <a:ext uri="{9D8B030D-6E8A-4147-A177-3AD203B41FA5}">
                      <a16:colId xmlns:a16="http://schemas.microsoft.com/office/drawing/2014/main" val="3418342408"/>
                    </a:ext>
                  </a:extLst>
                </a:gridCol>
                <a:gridCol w="3824879">
                  <a:extLst>
                    <a:ext uri="{9D8B030D-6E8A-4147-A177-3AD203B41FA5}">
                      <a16:colId xmlns:a16="http://schemas.microsoft.com/office/drawing/2014/main" val="4080178959"/>
                    </a:ext>
                  </a:extLst>
                </a:gridCol>
              </a:tblGrid>
              <a:tr h="182880">
                <a:tc>
                  <a:txBody>
                    <a:bodyPr/>
                    <a:lstStyle/>
                    <a:p>
                      <a:pPr algn="ctr" fontAlgn="b"/>
                      <a:r>
                        <a:rPr lang="en-US" sz="1600" b="1" u="none" strike="noStrike" dirty="0">
                          <a:solidFill>
                            <a:schemeClr val="bg1"/>
                          </a:solidFill>
                          <a:effectLst/>
                        </a:rPr>
                        <a:t>HCO</a:t>
                      </a:r>
                      <a:endParaRPr lang="en-US" sz="1600" b="1" i="0" u="none" strike="noStrike" dirty="0">
                        <a:solidFill>
                          <a:schemeClr val="bg1"/>
                        </a:solidFill>
                        <a:effectLst/>
                        <a:latin typeface="Calibri" panose="020F0502020204030204" pitchFamily="34" charset="0"/>
                      </a:endParaRPr>
                    </a:p>
                  </a:txBody>
                  <a:tcPr marL="7620" marR="7620" marT="7620" marB="0">
                    <a:solidFill>
                      <a:srgbClr val="39B54A"/>
                    </a:solidFill>
                  </a:tcPr>
                </a:tc>
                <a:tc>
                  <a:txBody>
                    <a:bodyPr/>
                    <a:lstStyle/>
                    <a:p>
                      <a:pPr algn="ctr" fontAlgn="b"/>
                      <a:r>
                        <a:rPr lang="en-US" sz="1600" b="1" u="none" strike="noStrike" dirty="0">
                          <a:solidFill>
                            <a:schemeClr val="bg1"/>
                          </a:solidFill>
                          <a:effectLst/>
                        </a:rPr>
                        <a:t>hd4dp2_records_csv</a:t>
                      </a:r>
                      <a:endParaRPr lang="en-US" sz="1600" b="1" i="0" u="none" strike="noStrike" dirty="0">
                        <a:solidFill>
                          <a:schemeClr val="bg1"/>
                        </a:solidFill>
                        <a:effectLst/>
                        <a:latin typeface="Calibri" panose="020F0502020204030204" pitchFamily="34" charset="0"/>
                      </a:endParaRPr>
                    </a:p>
                  </a:txBody>
                  <a:tcPr marL="7620" marR="7620" marT="7620" marB="0">
                    <a:solidFill>
                      <a:srgbClr val="39B54A"/>
                    </a:solidFill>
                  </a:tcPr>
                </a:tc>
                <a:tc>
                  <a:txBody>
                    <a:bodyPr/>
                    <a:lstStyle/>
                    <a:p>
                      <a:pPr algn="ctr" fontAlgn="b"/>
                      <a:r>
                        <a:rPr lang="en-US" sz="1600" b="1" u="none" strike="noStrike" dirty="0">
                          <a:solidFill>
                            <a:schemeClr val="bg1"/>
                          </a:solidFill>
                          <a:effectLst/>
                        </a:rPr>
                        <a:t>hd4dp2_records_api</a:t>
                      </a:r>
                      <a:endParaRPr lang="en-US" sz="1600" b="1" i="0" u="none" strike="noStrike" dirty="0">
                        <a:solidFill>
                          <a:schemeClr val="bg1"/>
                        </a:solidFill>
                        <a:effectLst/>
                        <a:latin typeface="Calibri" panose="020F0502020204030204" pitchFamily="34" charset="0"/>
                      </a:endParaRPr>
                    </a:p>
                  </a:txBody>
                  <a:tcPr marL="7620" marR="7620" marT="7620" marB="0">
                    <a:solidFill>
                      <a:srgbClr val="39B54A"/>
                    </a:solidFill>
                  </a:tcPr>
                </a:tc>
                <a:extLst>
                  <a:ext uri="{0D108BD9-81ED-4DB2-BD59-A6C34878D82A}">
                    <a16:rowId xmlns:a16="http://schemas.microsoft.com/office/drawing/2014/main" val="2440504250"/>
                  </a:ext>
                </a:extLst>
              </a:tr>
              <a:tr h="182880">
                <a:tc>
                  <a:txBody>
                    <a:bodyPr/>
                    <a:lstStyle/>
                    <a:p>
                      <a:pPr algn="l" fontAlgn="b"/>
                      <a:r>
                        <a:rPr lang="en-US" sz="1600" b="1" u="none" strike="noStrike" dirty="0">
                          <a:effectLst/>
                        </a:rPr>
                        <a:t>AZ DELTA MENEN</a:t>
                      </a:r>
                      <a:endParaRPr lang="en-US" sz="1600" b="1" i="0" u="none" strike="noStrike" dirty="0">
                        <a:solidFill>
                          <a:srgbClr val="000000"/>
                        </a:solidFill>
                        <a:effectLst/>
                        <a:latin typeface="Calibri" panose="020F0502020204030204" pitchFamily="34" charset="0"/>
                      </a:endParaRPr>
                    </a:p>
                  </a:txBody>
                  <a:tcPr marL="7620" marR="7620" marT="7620" marB="0"/>
                </a:tc>
                <a:tc>
                  <a:txBody>
                    <a:bodyPr/>
                    <a:lstStyle/>
                    <a:p>
                      <a:pPr algn="ctr" fontAlgn="b"/>
                      <a:r>
                        <a:rPr lang="nl-BE" sz="1600" b="0" i="0" u="none" strike="noStrike" dirty="0">
                          <a:solidFill>
                            <a:srgbClr val="000000"/>
                          </a:solidFill>
                          <a:effectLst/>
                          <a:latin typeface="Calibri" panose="020F0502020204030204" pitchFamily="34" charset="0"/>
                        </a:rPr>
                        <a:t>x</a:t>
                      </a:r>
                      <a:endParaRPr lang="en-US" sz="1600" b="0" i="0" u="none" strike="noStrike" dirty="0">
                        <a:solidFill>
                          <a:srgbClr val="000000"/>
                        </a:solidFill>
                        <a:effectLst/>
                        <a:latin typeface="Calibri" panose="020F0502020204030204" pitchFamily="34" charset="0"/>
                      </a:endParaRPr>
                    </a:p>
                  </a:txBody>
                  <a:tcPr marL="7620" marR="7620" marT="7620" marB="0"/>
                </a:tc>
                <a:tc>
                  <a:txBody>
                    <a:bodyPr/>
                    <a:lstStyle/>
                    <a:p>
                      <a:pPr algn="ctr" fontAlgn="b"/>
                      <a:endParaRPr lang="en-US" sz="1600" b="0" i="0" u="none" strike="noStrike">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1751619185"/>
                  </a:ext>
                </a:extLst>
              </a:tr>
              <a:tr h="182880">
                <a:tc>
                  <a:txBody>
                    <a:bodyPr/>
                    <a:lstStyle/>
                    <a:p>
                      <a:pPr algn="l" fontAlgn="b"/>
                      <a:r>
                        <a:rPr lang="en-US" sz="1600" b="1" u="none" strike="noStrike" dirty="0">
                          <a:effectLst/>
                        </a:rPr>
                        <a:t>AZ DIEST STATIESTRAAT</a:t>
                      </a:r>
                      <a:endParaRPr lang="en-US" sz="1600" b="1" i="0" u="none" strike="noStrike" dirty="0">
                        <a:solidFill>
                          <a:srgbClr val="000000"/>
                        </a:solidFill>
                        <a:effectLst/>
                        <a:latin typeface="Calibri" panose="020F0502020204030204" pitchFamily="34" charset="0"/>
                      </a:endParaRPr>
                    </a:p>
                  </a:txBody>
                  <a:tcPr marL="7620" marR="7620" marT="7620" marB="0"/>
                </a:tc>
                <a:tc>
                  <a:txBody>
                    <a:bodyPr/>
                    <a:lstStyle/>
                    <a:p>
                      <a:pPr algn="ctr" fontAlgn="b"/>
                      <a:endParaRPr lang="en-US" sz="1600" b="0" i="0" u="none" strike="noStrike">
                        <a:solidFill>
                          <a:srgbClr val="000000"/>
                        </a:solidFill>
                        <a:effectLst/>
                        <a:latin typeface="Calibri" panose="020F0502020204030204" pitchFamily="34" charset="0"/>
                      </a:endParaRPr>
                    </a:p>
                  </a:txBody>
                  <a:tcPr marL="7620" marR="7620" marT="7620" marB="0"/>
                </a:tc>
                <a:tc>
                  <a:txBody>
                    <a:bodyPr/>
                    <a:lstStyle/>
                    <a:p>
                      <a:pPr algn="ctr" fontAlgn="b"/>
                      <a:r>
                        <a:rPr lang="nl-BE" sz="1600" b="0" i="0" u="none" strike="noStrike" dirty="0">
                          <a:solidFill>
                            <a:srgbClr val="000000"/>
                          </a:solidFill>
                          <a:effectLst/>
                          <a:latin typeface="Calibri" panose="020F0502020204030204" pitchFamily="34" charset="0"/>
                        </a:rPr>
                        <a:t>x</a:t>
                      </a:r>
                      <a:endParaRPr lang="en-US" sz="1600" b="0" i="0" u="none" strike="noStrike" dirty="0">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1972058329"/>
                  </a:ext>
                </a:extLst>
              </a:tr>
              <a:tr h="182880">
                <a:tc>
                  <a:txBody>
                    <a:bodyPr/>
                    <a:lstStyle/>
                    <a:p>
                      <a:pPr algn="l" fontAlgn="b"/>
                      <a:r>
                        <a:rPr lang="en-US" sz="1600" b="1" u="none" strike="noStrike" dirty="0">
                          <a:effectLst/>
                        </a:rPr>
                        <a:t>AZ GROENINGE KENNEDYLAAN</a:t>
                      </a:r>
                      <a:endParaRPr lang="en-US" sz="1600" b="1" i="0" u="none" strike="noStrike" dirty="0">
                        <a:solidFill>
                          <a:srgbClr val="000000"/>
                        </a:solidFill>
                        <a:effectLst/>
                        <a:latin typeface="Calibri" panose="020F0502020204030204" pitchFamily="34" charset="0"/>
                      </a:endParaRPr>
                    </a:p>
                  </a:txBody>
                  <a:tcPr marL="7620" marR="7620" marT="7620" marB="0"/>
                </a:tc>
                <a:tc>
                  <a:txBody>
                    <a:bodyPr/>
                    <a:lstStyle/>
                    <a:p>
                      <a:pPr algn="ctr" fontAlgn="b"/>
                      <a:endParaRPr lang="en-US" sz="1600" b="0" i="0" u="none" strike="noStrike">
                        <a:solidFill>
                          <a:srgbClr val="000000"/>
                        </a:solidFill>
                        <a:effectLst/>
                        <a:latin typeface="Calibri" panose="020F0502020204030204" pitchFamily="34" charset="0"/>
                      </a:endParaRPr>
                    </a:p>
                  </a:txBody>
                  <a:tcPr marL="7620" marR="7620" marT="7620" marB="0"/>
                </a:tc>
                <a:tc>
                  <a:txBody>
                    <a:bodyPr/>
                    <a:lstStyle/>
                    <a:p>
                      <a:pPr algn="ctr" fontAlgn="b"/>
                      <a:r>
                        <a:rPr lang="nl-BE" sz="1600" b="0" i="0" u="none" strike="noStrike" dirty="0">
                          <a:solidFill>
                            <a:srgbClr val="000000"/>
                          </a:solidFill>
                          <a:effectLst/>
                          <a:latin typeface="Calibri" panose="020F0502020204030204" pitchFamily="34" charset="0"/>
                        </a:rPr>
                        <a:t>x</a:t>
                      </a:r>
                      <a:endParaRPr lang="en-US" sz="1600" b="0" i="0" u="none" strike="noStrike" dirty="0">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2472797329"/>
                  </a:ext>
                </a:extLst>
              </a:tr>
              <a:tr h="182880">
                <a:tc>
                  <a:txBody>
                    <a:bodyPr/>
                    <a:lstStyle/>
                    <a:p>
                      <a:pPr algn="l" fontAlgn="b"/>
                      <a:r>
                        <a:rPr lang="en-US" sz="1600" b="1" u="none" strike="noStrike" dirty="0">
                          <a:effectLst/>
                        </a:rPr>
                        <a:t>AZ OUDENAARDE</a:t>
                      </a:r>
                      <a:endParaRPr lang="en-US" sz="1600" b="1" i="0" u="none" strike="noStrike" dirty="0">
                        <a:solidFill>
                          <a:srgbClr val="000000"/>
                        </a:solidFill>
                        <a:effectLst/>
                        <a:latin typeface="Calibri" panose="020F0502020204030204" pitchFamily="34" charset="0"/>
                      </a:endParaRPr>
                    </a:p>
                  </a:txBody>
                  <a:tcPr marL="7620" marR="7620" marT="7620" marB="0"/>
                </a:tc>
                <a:tc>
                  <a:txBody>
                    <a:bodyPr/>
                    <a:lstStyle/>
                    <a:p>
                      <a:pPr algn="ctr" fontAlgn="b"/>
                      <a:r>
                        <a:rPr lang="nl-BE" sz="1600" b="0" i="0" u="none" strike="noStrike" dirty="0">
                          <a:solidFill>
                            <a:srgbClr val="000000"/>
                          </a:solidFill>
                          <a:effectLst/>
                          <a:latin typeface="Calibri" panose="020F0502020204030204" pitchFamily="34" charset="0"/>
                        </a:rPr>
                        <a:t>x</a:t>
                      </a:r>
                      <a:endParaRPr lang="en-US" sz="1600" b="0" i="0" u="none" strike="noStrike" dirty="0">
                        <a:solidFill>
                          <a:srgbClr val="000000"/>
                        </a:solidFill>
                        <a:effectLst/>
                        <a:latin typeface="Calibri" panose="020F0502020204030204" pitchFamily="34" charset="0"/>
                      </a:endParaRPr>
                    </a:p>
                  </a:txBody>
                  <a:tcPr marL="7620" marR="7620" marT="7620" marB="0"/>
                </a:tc>
                <a:tc>
                  <a:txBody>
                    <a:bodyPr/>
                    <a:lstStyle/>
                    <a:p>
                      <a:pPr algn="ctr" fontAlgn="b"/>
                      <a:endParaRPr lang="en-US" sz="1600" b="0" i="0" u="none" strike="noStrike">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2896982145"/>
                  </a:ext>
                </a:extLst>
              </a:tr>
              <a:tr h="182880">
                <a:tc>
                  <a:txBody>
                    <a:bodyPr/>
                    <a:lstStyle/>
                    <a:p>
                      <a:pPr algn="l" fontAlgn="b"/>
                      <a:r>
                        <a:rPr lang="en-US" sz="1600" b="1" u="none" strike="noStrike" dirty="0">
                          <a:effectLst/>
                        </a:rPr>
                        <a:t>UZ LEUVEN GASTHUISBERG</a:t>
                      </a:r>
                      <a:endParaRPr lang="en-US" sz="1600" b="1" i="0" u="none" strike="noStrike" dirty="0">
                        <a:solidFill>
                          <a:srgbClr val="000000"/>
                        </a:solidFill>
                        <a:effectLst/>
                        <a:latin typeface="Calibri" panose="020F0502020204030204" pitchFamily="34" charset="0"/>
                      </a:endParaRPr>
                    </a:p>
                  </a:txBody>
                  <a:tcPr marL="7620" marR="7620" marT="7620" marB="0"/>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7620" marR="7620" marT="7620" marB="0"/>
                </a:tc>
                <a:tc>
                  <a:txBody>
                    <a:bodyPr/>
                    <a:lstStyle/>
                    <a:p>
                      <a:pPr algn="ctr" fontAlgn="b"/>
                      <a:r>
                        <a:rPr lang="nl-BE" sz="1600" b="0" i="0" u="none" strike="noStrike" dirty="0">
                          <a:solidFill>
                            <a:srgbClr val="000000"/>
                          </a:solidFill>
                          <a:effectLst/>
                          <a:latin typeface="Calibri" panose="020F0502020204030204" pitchFamily="34" charset="0"/>
                        </a:rPr>
                        <a:t>x</a:t>
                      </a:r>
                      <a:endParaRPr lang="en-US" sz="1600" b="0" i="0" u="none" strike="noStrike" dirty="0">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3382430005"/>
                  </a:ext>
                </a:extLst>
              </a:tr>
            </a:tbl>
          </a:graphicData>
        </a:graphic>
      </p:graphicFrame>
      <p:sp>
        <p:nvSpPr>
          <p:cNvPr id="7" name="TextBox 6">
            <a:extLst>
              <a:ext uri="{FF2B5EF4-FFF2-40B4-BE49-F238E27FC236}">
                <a16:creationId xmlns:a16="http://schemas.microsoft.com/office/drawing/2014/main" id="{B6A9315E-D00A-4D5B-9AF8-0985E699BB18}"/>
              </a:ext>
            </a:extLst>
          </p:cNvPr>
          <p:cNvSpPr txBox="1"/>
          <p:nvPr/>
        </p:nvSpPr>
        <p:spPr>
          <a:xfrm>
            <a:off x="543195" y="1095909"/>
            <a:ext cx="3259226" cy="307777"/>
          </a:xfrm>
          <a:prstGeom prst="rect">
            <a:avLst/>
          </a:prstGeom>
          <a:noFill/>
        </p:spPr>
        <p:txBody>
          <a:bodyPr wrap="none" rtlCol="0">
            <a:spAutoFit/>
          </a:bodyPr>
          <a:lstStyle/>
          <a:p>
            <a:r>
              <a:rPr lang="en-US" sz="1400" dirty="0">
                <a:solidFill>
                  <a:schemeClr val="bg1"/>
                </a:solidFill>
              </a:rPr>
              <a:t>HCO that provided data via csv or api</a:t>
            </a:r>
          </a:p>
        </p:txBody>
      </p:sp>
    </p:spTree>
    <p:extLst>
      <p:ext uri="{BB962C8B-B14F-4D97-AF65-F5344CB8AC3E}">
        <p14:creationId xmlns:p14="http://schemas.microsoft.com/office/powerpoint/2010/main" val="284053218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1320B-3677-43F6-BCD4-22351F55DADA}"/>
              </a:ext>
            </a:extLst>
          </p:cNvPr>
          <p:cNvSpPr>
            <a:spLocks noGrp="1"/>
          </p:cNvSpPr>
          <p:nvPr>
            <p:ph type="title"/>
          </p:nvPr>
        </p:nvSpPr>
        <p:spPr/>
        <p:txBody>
          <a:bodyPr anchor="ctr">
            <a:normAutofit/>
          </a:bodyPr>
          <a:lstStyle/>
          <a:p>
            <a:r>
              <a:rPr lang="en-US" dirty="0"/>
              <a:t>Unidirectional endobronchial valve for the treatment of pulmonary emphysema</a:t>
            </a:r>
          </a:p>
        </p:txBody>
      </p:sp>
      <p:graphicFrame>
        <p:nvGraphicFramePr>
          <p:cNvPr id="4" name="Content Placeholder 3">
            <a:extLst>
              <a:ext uri="{FF2B5EF4-FFF2-40B4-BE49-F238E27FC236}">
                <a16:creationId xmlns:a16="http://schemas.microsoft.com/office/drawing/2014/main" id="{A4D16AC4-E7B9-4A6E-B133-B0F8636FB0DB}"/>
              </a:ext>
            </a:extLst>
          </p:cNvPr>
          <p:cNvGraphicFramePr>
            <a:graphicFrameLocks noGrp="1"/>
          </p:cNvGraphicFramePr>
          <p:nvPr>
            <p:ph idx="1"/>
            <p:extLst>
              <p:ext uri="{D42A27DB-BD31-4B8C-83A1-F6EECF244321}">
                <p14:modId xmlns:p14="http://schemas.microsoft.com/office/powerpoint/2010/main" val="848050272"/>
              </p:ext>
            </p:extLst>
          </p:nvPr>
        </p:nvGraphicFramePr>
        <p:xfrm>
          <a:off x="337456" y="1705337"/>
          <a:ext cx="11473539" cy="502920"/>
        </p:xfrm>
        <a:graphic>
          <a:graphicData uri="http://schemas.openxmlformats.org/drawingml/2006/table">
            <a:tbl>
              <a:tblPr>
                <a:tableStyleId>{B301B821-A1FF-4177-AEE7-76D212191A09}</a:tableStyleId>
              </a:tblPr>
              <a:tblGrid>
                <a:gridCol w="3824513">
                  <a:extLst>
                    <a:ext uri="{9D8B030D-6E8A-4147-A177-3AD203B41FA5}">
                      <a16:colId xmlns:a16="http://schemas.microsoft.com/office/drawing/2014/main" val="2236388866"/>
                    </a:ext>
                  </a:extLst>
                </a:gridCol>
                <a:gridCol w="3824513">
                  <a:extLst>
                    <a:ext uri="{9D8B030D-6E8A-4147-A177-3AD203B41FA5}">
                      <a16:colId xmlns:a16="http://schemas.microsoft.com/office/drawing/2014/main" val="3673163047"/>
                    </a:ext>
                  </a:extLst>
                </a:gridCol>
                <a:gridCol w="3824513">
                  <a:extLst>
                    <a:ext uri="{9D8B030D-6E8A-4147-A177-3AD203B41FA5}">
                      <a16:colId xmlns:a16="http://schemas.microsoft.com/office/drawing/2014/main" val="4138903415"/>
                    </a:ext>
                  </a:extLst>
                </a:gridCol>
              </a:tblGrid>
              <a:tr h="182880">
                <a:tc>
                  <a:txBody>
                    <a:bodyPr/>
                    <a:lstStyle/>
                    <a:p>
                      <a:pPr algn="ctr" fontAlgn="b"/>
                      <a:r>
                        <a:rPr lang="en-US" sz="1600" b="1" u="none" strike="noStrike" dirty="0">
                          <a:solidFill>
                            <a:schemeClr val="bg1"/>
                          </a:solidFill>
                          <a:effectLst/>
                        </a:rPr>
                        <a:t>HCO</a:t>
                      </a:r>
                      <a:endParaRPr lang="en-US" sz="1600" b="1" i="0" u="none" strike="noStrike" dirty="0">
                        <a:solidFill>
                          <a:schemeClr val="bg1"/>
                        </a:solidFill>
                        <a:effectLst/>
                        <a:latin typeface="Calibri" panose="020F0502020204030204" pitchFamily="34" charset="0"/>
                      </a:endParaRPr>
                    </a:p>
                  </a:txBody>
                  <a:tcPr marL="7620" marR="7620" marT="7620" marB="0" anchor="b">
                    <a:solidFill>
                      <a:srgbClr val="39B54A"/>
                    </a:solidFill>
                  </a:tcPr>
                </a:tc>
                <a:tc>
                  <a:txBody>
                    <a:bodyPr/>
                    <a:lstStyle/>
                    <a:p>
                      <a:pPr algn="ctr" fontAlgn="b"/>
                      <a:r>
                        <a:rPr lang="en-US" sz="1600" b="1" u="none" strike="noStrike" dirty="0">
                          <a:solidFill>
                            <a:schemeClr val="bg1"/>
                          </a:solidFill>
                          <a:effectLst/>
                        </a:rPr>
                        <a:t>hd4dp2_records_csv</a:t>
                      </a:r>
                      <a:endParaRPr lang="en-US" sz="1600" b="1" i="0" u="none" strike="noStrike" dirty="0">
                        <a:solidFill>
                          <a:schemeClr val="bg1"/>
                        </a:solidFill>
                        <a:effectLst/>
                        <a:latin typeface="Calibri" panose="020F0502020204030204" pitchFamily="34" charset="0"/>
                      </a:endParaRPr>
                    </a:p>
                  </a:txBody>
                  <a:tcPr marL="7620" marR="7620" marT="7620" marB="0" anchor="b">
                    <a:solidFill>
                      <a:srgbClr val="39B54A"/>
                    </a:solidFill>
                  </a:tcPr>
                </a:tc>
                <a:tc>
                  <a:txBody>
                    <a:bodyPr/>
                    <a:lstStyle/>
                    <a:p>
                      <a:pPr algn="ctr" fontAlgn="b"/>
                      <a:r>
                        <a:rPr lang="en-US" sz="1600" b="1" u="none" strike="noStrike" dirty="0">
                          <a:solidFill>
                            <a:schemeClr val="bg1"/>
                          </a:solidFill>
                          <a:effectLst/>
                        </a:rPr>
                        <a:t>hd4dp2_records_api</a:t>
                      </a:r>
                      <a:endParaRPr lang="en-US" sz="1600" b="1" i="0" u="none" strike="noStrike" dirty="0">
                        <a:solidFill>
                          <a:schemeClr val="bg1"/>
                        </a:solidFill>
                        <a:effectLst/>
                        <a:latin typeface="Calibri" panose="020F0502020204030204" pitchFamily="34" charset="0"/>
                      </a:endParaRPr>
                    </a:p>
                  </a:txBody>
                  <a:tcPr marL="7620" marR="7620" marT="7620" marB="0" anchor="b">
                    <a:solidFill>
                      <a:srgbClr val="39B54A"/>
                    </a:solidFill>
                  </a:tcPr>
                </a:tc>
                <a:extLst>
                  <a:ext uri="{0D108BD9-81ED-4DB2-BD59-A6C34878D82A}">
                    <a16:rowId xmlns:a16="http://schemas.microsoft.com/office/drawing/2014/main" val="2015826940"/>
                  </a:ext>
                </a:extLst>
              </a:tr>
              <a:tr h="182880">
                <a:tc>
                  <a:txBody>
                    <a:bodyPr/>
                    <a:lstStyle/>
                    <a:p>
                      <a:pPr algn="l" fontAlgn="b"/>
                      <a:r>
                        <a:rPr lang="en-US" sz="1600" b="1" u="none" strike="noStrike" dirty="0">
                          <a:effectLst/>
                        </a:rPr>
                        <a:t>UZ LEUVEN GASTHUISBERG</a:t>
                      </a:r>
                      <a:endParaRPr lang="en-US" sz="16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nl-BE" sz="1600" b="0" i="0" u="none" strike="noStrike" dirty="0">
                          <a:solidFill>
                            <a:srgbClr val="000000"/>
                          </a:solidFill>
                          <a:effectLst/>
                          <a:latin typeface="Calibri" panose="020F0502020204030204" pitchFamily="34" charset="0"/>
                        </a:rPr>
                        <a:t>x</a:t>
                      </a:r>
                      <a:endParaRPr lang="en-US"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252072756"/>
                  </a:ext>
                </a:extLst>
              </a:tr>
            </a:tbl>
          </a:graphicData>
        </a:graphic>
      </p:graphicFrame>
      <p:sp>
        <p:nvSpPr>
          <p:cNvPr id="7" name="TextBox 6">
            <a:extLst>
              <a:ext uri="{FF2B5EF4-FFF2-40B4-BE49-F238E27FC236}">
                <a16:creationId xmlns:a16="http://schemas.microsoft.com/office/drawing/2014/main" id="{E88DB401-1BBE-4CE4-8AFC-10E72F379493}"/>
              </a:ext>
            </a:extLst>
          </p:cNvPr>
          <p:cNvSpPr txBox="1"/>
          <p:nvPr/>
        </p:nvSpPr>
        <p:spPr>
          <a:xfrm>
            <a:off x="543195" y="1132004"/>
            <a:ext cx="3259226" cy="307777"/>
          </a:xfrm>
          <a:prstGeom prst="rect">
            <a:avLst/>
          </a:prstGeom>
          <a:noFill/>
        </p:spPr>
        <p:txBody>
          <a:bodyPr wrap="none" rtlCol="0">
            <a:spAutoFit/>
          </a:bodyPr>
          <a:lstStyle/>
          <a:p>
            <a:r>
              <a:rPr lang="en-US" sz="1400" dirty="0">
                <a:solidFill>
                  <a:schemeClr val="bg1"/>
                </a:solidFill>
              </a:rPr>
              <a:t>HCO that provided data via csv or api</a:t>
            </a:r>
          </a:p>
        </p:txBody>
      </p:sp>
    </p:spTree>
    <p:extLst>
      <p:ext uri="{BB962C8B-B14F-4D97-AF65-F5344CB8AC3E}">
        <p14:creationId xmlns:p14="http://schemas.microsoft.com/office/powerpoint/2010/main" val="119749455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59507-2EFC-4476-8240-E8BB692CAA2A}"/>
              </a:ext>
            </a:extLst>
          </p:cNvPr>
          <p:cNvSpPr>
            <a:spLocks noGrp="1"/>
          </p:cNvSpPr>
          <p:nvPr>
            <p:ph type="title"/>
          </p:nvPr>
        </p:nvSpPr>
        <p:spPr/>
        <p:txBody>
          <a:bodyPr anchor="ctr"/>
          <a:lstStyle/>
          <a:p>
            <a:r>
              <a:rPr lang="en-US" sz="2800" u="none" strike="noStrike" dirty="0">
                <a:effectLst/>
              </a:rPr>
              <a:t>Belgian Cystic Fibrosis Registry</a:t>
            </a:r>
            <a:endParaRPr lang="en-US" dirty="0"/>
          </a:p>
        </p:txBody>
      </p:sp>
      <p:graphicFrame>
        <p:nvGraphicFramePr>
          <p:cNvPr id="7" name="Content Placeholder 6">
            <a:extLst>
              <a:ext uri="{FF2B5EF4-FFF2-40B4-BE49-F238E27FC236}">
                <a16:creationId xmlns:a16="http://schemas.microsoft.com/office/drawing/2014/main" id="{ED92E27D-839A-471D-BB5F-3B5702EB9A51}"/>
              </a:ext>
            </a:extLst>
          </p:cNvPr>
          <p:cNvGraphicFramePr>
            <a:graphicFrameLocks noGrp="1"/>
          </p:cNvGraphicFramePr>
          <p:nvPr>
            <p:ph idx="1"/>
            <p:extLst>
              <p:ext uri="{D42A27DB-BD31-4B8C-83A1-F6EECF244321}">
                <p14:modId xmlns:p14="http://schemas.microsoft.com/office/powerpoint/2010/main" val="3089912760"/>
              </p:ext>
            </p:extLst>
          </p:nvPr>
        </p:nvGraphicFramePr>
        <p:xfrm>
          <a:off x="337455" y="1701523"/>
          <a:ext cx="11473542" cy="1744980"/>
        </p:xfrm>
        <a:graphic>
          <a:graphicData uri="http://schemas.openxmlformats.org/drawingml/2006/table">
            <a:tbl>
              <a:tblPr>
                <a:tableStyleId>{B301B821-A1FF-4177-AEE7-76D212191A09}</a:tableStyleId>
              </a:tblPr>
              <a:tblGrid>
                <a:gridCol w="3824514">
                  <a:extLst>
                    <a:ext uri="{9D8B030D-6E8A-4147-A177-3AD203B41FA5}">
                      <a16:colId xmlns:a16="http://schemas.microsoft.com/office/drawing/2014/main" val="864394307"/>
                    </a:ext>
                  </a:extLst>
                </a:gridCol>
                <a:gridCol w="3824514">
                  <a:extLst>
                    <a:ext uri="{9D8B030D-6E8A-4147-A177-3AD203B41FA5}">
                      <a16:colId xmlns:a16="http://schemas.microsoft.com/office/drawing/2014/main" val="2044941852"/>
                    </a:ext>
                  </a:extLst>
                </a:gridCol>
                <a:gridCol w="3824514">
                  <a:extLst>
                    <a:ext uri="{9D8B030D-6E8A-4147-A177-3AD203B41FA5}">
                      <a16:colId xmlns:a16="http://schemas.microsoft.com/office/drawing/2014/main" val="2975723366"/>
                    </a:ext>
                  </a:extLst>
                </a:gridCol>
              </a:tblGrid>
              <a:tr h="182880">
                <a:tc>
                  <a:txBody>
                    <a:bodyPr/>
                    <a:lstStyle/>
                    <a:p>
                      <a:pPr algn="ctr" fontAlgn="b"/>
                      <a:r>
                        <a:rPr lang="en-US" sz="1600" b="1" u="none" strike="noStrike" dirty="0">
                          <a:solidFill>
                            <a:schemeClr val="bg1"/>
                          </a:solidFill>
                          <a:effectLst/>
                        </a:rPr>
                        <a:t>HCO</a:t>
                      </a:r>
                      <a:endParaRPr lang="en-US" sz="1600" b="1" i="0" u="none" strike="noStrike" dirty="0">
                        <a:solidFill>
                          <a:schemeClr val="bg1"/>
                        </a:solidFill>
                        <a:effectLst/>
                        <a:latin typeface="Calibri" panose="020F0502020204030204" pitchFamily="34" charset="0"/>
                      </a:endParaRPr>
                    </a:p>
                  </a:txBody>
                  <a:tcPr marL="7620" marR="7620" marT="7620" marB="0">
                    <a:solidFill>
                      <a:srgbClr val="39B54A"/>
                    </a:solidFill>
                  </a:tcPr>
                </a:tc>
                <a:tc>
                  <a:txBody>
                    <a:bodyPr/>
                    <a:lstStyle/>
                    <a:p>
                      <a:pPr algn="ctr" fontAlgn="b"/>
                      <a:r>
                        <a:rPr lang="en-US" sz="1600" b="1" u="none" strike="noStrike" dirty="0">
                          <a:solidFill>
                            <a:schemeClr val="bg1"/>
                          </a:solidFill>
                          <a:effectLst/>
                        </a:rPr>
                        <a:t>hd4dp2_records_csv</a:t>
                      </a:r>
                      <a:endParaRPr lang="en-US" sz="1600" b="1" i="0" u="none" strike="noStrike" dirty="0">
                        <a:solidFill>
                          <a:schemeClr val="bg1"/>
                        </a:solidFill>
                        <a:effectLst/>
                        <a:latin typeface="Calibri" panose="020F0502020204030204" pitchFamily="34" charset="0"/>
                      </a:endParaRPr>
                    </a:p>
                  </a:txBody>
                  <a:tcPr marL="7620" marR="7620" marT="7620" marB="0">
                    <a:solidFill>
                      <a:srgbClr val="39B54A"/>
                    </a:solidFill>
                  </a:tcPr>
                </a:tc>
                <a:tc>
                  <a:txBody>
                    <a:bodyPr/>
                    <a:lstStyle/>
                    <a:p>
                      <a:pPr algn="ctr" fontAlgn="b"/>
                      <a:r>
                        <a:rPr lang="en-US" sz="1600" b="1" u="none" strike="noStrike" dirty="0">
                          <a:solidFill>
                            <a:schemeClr val="bg1"/>
                          </a:solidFill>
                          <a:effectLst/>
                        </a:rPr>
                        <a:t>hd4dp2_records_api</a:t>
                      </a:r>
                      <a:endParaRPr lang="en-US" sz="1600" b="1" i="0" u="none" strike="noStrike" dirty="0">
                        <a:solidFill>
                          <a:schemeClr val="bg1"/>
                        </a:solidFill>
                        <a:effectLst/>
                        <a:latin typeface="Calibri" panose="020F0502020204030204" pitchFamily="34" charset="0"/>
                      </a:endParaRPr>
                    </a:p>
                  </a:txBody>
                  <a:tcPr marL="7620" marR="7620" marT="7620" marB="0">
                    <a:solidFill>
                      <a:srgbClr val="39B54A"/>
                    </a:solidFill>
                  </a:tcPr>
                </a:tc>
                <a:extLst>
                  <a:ext uri="{0D108BD9-81ED-4DB2-BD59-A6C34878D82A}">
                    <a16:rowId xmlns:a16="http://schemas.microsoft.com/office/drawing/2014/main" val="2850436274"/>
                  </a:ext>
                </a:extLst>
              </a:tr>
              <a:tr h="182880">
                <a:tc>
                  <a:txBody>
                    <a:bodyPr/>
                    <a:lstStyle/>
                    <a:p>
                      <a:pPr algn="l" fontAlgn="b"/>
                      <a:r>
                        <a:rPr lang="fr-FR" sz="1600" b="1" u="none" strike="noStrike" dirty="0">
                          <a:effectLst/>
                        </a:rPr>
                        <a:t>GROUPE SANTE CHC  CLINIQUE CHC MONTLEGIA</a:t>
                      </a:r>
                      <a:endParaRPr lang="fr-FR" sz="1600" b="1" i="0" u="none" strike="noStrike" dirty="0">
                        <a:solidFill>
                          <a:srgbClr val="000000"/>
                        </a:solidFill>
                        <a:effectLst/>
                        <a:latin typeface="Calibri" panose="020F0502020204030204" pitchFamily="34" charset="0"/>
                      </a:endParaRPr>
                    </a:p>
                  </a:txBody>
                  <a:tcPr marL="7620" marR="7620" marT="7620" marB="0"/>
                </a:tc>
                <a:tc>
                  <a:txBody>
                    <a:bodyPr/>
                    <a:lstStyle/>
                    <a:p>
                      <a:pPr algn="ctr" fontAlgn="b"/>
                      <a:r>
                        <a:rPr lang="nl-BE" sz="1600" b="0" i="0" u="none" strike="noStrike" dirty="0">
                          <a:solidFill>
                            <a:srgbClr val="000000"/>
                          </a:solidFill>
                          <a:effectLst/>
                          <a:latin typeface="Calibri" panose="020F0502020204030204" pitchFamily="34" charset="0"/>
                        </a:rPr>
                        <a:t>x</a:t>
                      </a:r>
                      <a:endParaRPr lang="en-US" sz="1600" b="0" i="0" u="none" strike="noStrike" dirty="0">
                        <a:solidFill>
                          <a:srgbClr val="000000"/>
                        </a:solidFill>
                        <a:effectLst/>
                        <a:latin typeface="Calibri" panose="020F0502020204030204" pitchFamily="34" charset="0"/>
                      </a:endParaRPr>
                    </a:p>
                  </a:txBody>
                  <a:tcPr marL="7620" marR="7620" marT="7620" marB="0"/>
                </a:tc>
                <a:tc>
                  <a:txBody>
                    <a:bodyPr/>
                    <a:lstStyle/>
                    <a:p>
                      <a:pPr algn="ctr" fontAlgn="b"/>
                      <a:endParaRPr lang="en-US" sz="1600" b="0" i="0" u="none" strike="noStrike">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4056780389"/>
                  </a:ext>
                </a:extLst>
              </a:tr>
              <a:tr h="182880">
                <a:tc>
                  <a:txBody>
                    <a:bodyPr/>
                    <a:lstStyle/>
                    <a:p>
                      <a:pPr algn="l" fontAlgn="b"/>
                      <a:r>
                        <a:rPr lang="en-US" sz="1600" b="1" u="none" strike="noStrike" dirty="0">
                          <a:effectLst/>
                        </a:rPr>
                        <a:t>HOPITAL ERASME (ULB) ERASME</a:t>
                      </a:r>
                      <a:endParaRPr lang="en-US" sz="1600" b="1" i="0" u="none" strike="noStrike" dirty="0">
                        <a:solidFill>
                          <a:srgbClr val="000000"/>
                        </a:solidFill>
                        <a:effectLst/>
                        <a:latin typeface="Calibri" panose="020F0502020204030204" pitchFamily="34" charset="0"/>
                      </a:endParaRPr>
                    </a:p>
                  </a:txBody>
                  <a:tcPr marL="7620" marR="7620" marT="7620" marB="0"/>
                </a:tc>
                <a:tc>
                  <a:txBody>
                    <a:bodyPr/>
                    <a:lstStyle/>
                    <a:p>
                      <a:pPr algn="ctr" fontAlgn="b"/>
                      <a:r>
                        <a:rPr lang="nl-BE" sz="1600" b="0" i="0" u="none" strike="noStrike" dirty="0">
                          <a:solidFill>
                            <a:srgbClr val="000000"/>
                          </a:solidFill>
                          <a:effectLst/>
                          <a:latin typeface="Calibri" panose="020F0502020204030204" pitchFamily="34" charset="0"/>
                        </a:rPr>
                        <a:t>x</a:t>
                      </a:r>
                      <a:endParaRPr lang="en-US" sz="1600" b="0" i="0" u="none" strike="noStrike" dirty="0">
                        <a:solidFill>
                          <a:srgbClr val="000000"/>
                        </a:solidFill>
                        <a:effectLst/>
                        <a:latin typeface="Calibri" panose="020F0502020204030204" pitchFamily="34" charset="0"/>
                      </a:endParaRPr>
                    </a:p>
                  </a:txBody>
                  <a:tcPr marL="7620" marR="7620" marT="7620" marB="0"/>
                </a:tc>
                <a:tc>
                  <a:txBody>
                    <a:bodyPr/>
                    <a:lstStyle/>
                    <a:p>
                      <a:pPr algn="ctr" fontAlgn="b"/>
                      <a:endParaRPr lang="en-US" sz="1600" b="0" i="0" u="none" strike="noStrike">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752872530"/>
                  </a:ext>
                </a:extLst>
              </a:tr>
              <a:tr h="182880">
                <a:tc>
                  <a:txBody>
                    <a:bodyPr/>
                    <a:lstStyle/>
                    <a:p>
                      <a:pPr algn="l" fontAlgn="b"/>
                      <a:r>
                        <a:rPr lang="fr-FR" sz="1600" b="1" u="none" strike="noStrike" dirty="0">
                          <a:effectLst/>
                        </a:rPr>
                        <a:t>HOPITAL UNIVERSITAIRE DES ENFANTS REINE FABIOLA (HUDERF)</a:t>
                      </a:r>
                      <a:endParaRPr lang="fr-FR" sz="1600" b="1" i="0" u="none" strike="noStrike" dirty="0">
                        <a:solidFill>
                          <a:srgbClr val="000000"/>
                        </a:solidFill>
                        <a:effectLst/>
                        <a:latin typeface="Calibri" panose="020F0502020204030204" pitchFamily="34" charset="0"/>
                      </a:endParaRPr>
                    </a:p>
                  </a:txBody>
                  <a:tcPr marL="7620" marR="7620" marT="7620" marB="0"/>
                </a:tc>
                <a:tc>
                  <a:txBody>
                    <a:bodyPr/>
                    <a:lstStyle/>
                    <a:p>
                      <a:pPr algn="ctr" fontAlgn="b"/>
                      <a:r>
                        <a:rPr lang="nl-BE" sz="1600" b="0" i="0" u="none" strike="noStrike" dirty="0">
                          <a:solidFill>
                            <a:srgbClr val="000000"/>
                          </a:solidFill>
                          <a:effectLst/>
                          <a:latin typeface="Calibri" panose="020F0502020204030204" pitchFamily="34" charset="0"/>
                        </a:rPr>
                        <a:t>x</a:t>
                      </a:r>
                      <a:endParaRPr lang="en-US" sz="1600" b="0" i="0" u="none" strike="noStrike" dirty="0">
                        <a:solidFill>
                          <a:srgbClr val="000000"/>
                        </a:solidFill>
                        <a:effectLst/>
                        <a:latin typeface="Calibri" panose="020F0502020204030204" pitchFamily="34" charset="0"/>
                      </a:endParaRPr>
                    </a:p>
                  </a:txBody>
                  <a:tcPr marL="7620" marR="7620" marT="7620" marB="0"/>
                </a:tc>
                <a:tc>
                  <a:txBody>
                    <a:bodyPr/>
                    <a:lstStyle/>
                    <a:p>
                      <a:pPr algn="ctr" fontAlgn="b"/>
                      <a:endParaRPr lang="en-US" sz="1600" b="0" i="0" u="none" strike="noStrike">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387058698"/>
                  </a:ext>
                </a:extLst>
              </a:tr>
              <a:tr h="182880">
                <a:tc>
                  <a:txBody>
                    <a:bodyPr/>
                    <a:lstStyle/>
                    <a:p>
                      <a:pPr algn="l" fontAlgn="b"/>
                      <a:r>
                        <a:rPr lang="en-US" sz="1600" b="1" u="none" strike="noStrike" dirty="0">
                          <a:effectLst/>
                        </a:rPr>
                        <a:t>UZ LEUVEN GASTHUISBERG</a:t>
                      </a:r>
                      <a:endParaRPr lang="en-US" sz="1600" b="1" i="0" u="none" strike="noStrike" dirty="0">
                        <a:solidFill>
                          <a:srgbClr val="000000"/>
                        </a:solidFill>
                        <a:effectLst/>
                        <a:latin typeface="Calibri" panose="020F0502020204030204" pitchFamily="34" charset="0"/>
                      </a:endParaRPr>
                    </a:p>
                  </a:txBody>
                  <a:tcPr marL="7620" marR="7620" marT="7620" marB="0"/>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7620" marR="7620" marT="7620" marB="0"/>
                </a:tc>
                <a:tc>
                  <a:txBody>
                    <a:bodyPr/>
                    <a:lstStyle/>
                    <a:p>
                      <a:pPr algn="ctr" fontAlgn="b"/>
                      <a:r>
                        <a:rPr lang="nl-BE" sz="1600" b="0" i="0" u="none" strike="noStrike" dirty="0">
                          <a:solidFill>
                            <a:srgbClr val="000000"/>
                          </a:solidFill>
                          <a:effectLst/>
                          <a:latin typeface="Calibri" panose="020F0502020204030204" pitchFamily="34" charset="0"/>
                        </a:rPr>
                        <a:t>x</a:t>
                      </a:r>
                      <a:endParaRPr lang="en-US" sz="1600" b="0" i="0" u="none" strike="noStrike" dirty="0">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1074981103"/>
                  </a:ext>
                </a:extLst>
              </a:tr>
            </a:tbl>
          </a:graphicData>
        </a:graphic>
      </p:graphicFrame>
      <p:sp>
        <p:nvSpPr>
          <p:cNvPr id="10" name="TextBox 9">
            <a:extLst>
              <a:ext uri="{FF2B5EF4-FFF2-40B4-BE49-F238E27FC236}">
                <a16:creationId xmlns:a16="http://schemas.microsoft.com/office/drawing/2014/main" id="{1AC7F570-D6D1-4514-99DA-1B185430252C}"/>
              </a:ext>
            </a:extLst>
          </p:cNvPr>
          <p:cNvSpPr txBox="1"/>
          <p:nvPr/>
        </p:nvSpPr>
        <p:spPr>
          <a:xfrm>
            <a:off x="543195" y="987623"/>
            <a:ext cx="3259226" cy="307777"/>
          </a:xfrm>
          <a:prstGeom prst="rect">
            <a:avLst/>
          </a:prstGeom>
          <a:noFill/>
        </p:spPr>
        <p:txBody>
          <a:bodyPr wrap="none" rtlCol="0">
            <a:spAutoFit/>
          </a:bodyPr>
          <a:lstStyle/>
          <a:p>
            <a:r>
              <a:rPr lang="en-US" sz="1400" dirty="0">
                <a:solidFill>
                  <a:schemeClr val="bg1"/>
                </a:solidFill>
              </a:rPr>
              <a:t>HCO that provided data via csv or api</a:t>
            </a:r>
          </a:p>
        </p:txBody>
      </p:sp>
    </p:spTree>
    <p:extLst>
      <p:ext uri="{BB962C8B-B14F-4D97-AF65-F5344CB8AC3E}">
        <p14:creationId xmlns:p14="http://schemas.microsoft.com/office/powerpoint/2010/main" val="367111463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Autofit/>
          </a:bodyPr>
          <a:lstStyle/>
          <a:p>
            <a:pPr marL="17100">
              <a:lnSpc>
                <a:spcPct val="100000"/>
              </a:lnSpc>
              <a:spcBef>
                <a:spcPts val="0"/>
              </a:spcBef>
              <a:spcAft>
                <a:spcPts val="600"/>
              </a:spcAft>
            </a:pPr>
            <a:r>
              <a:rPr lang="fr-BE" sz="4400" cap="none" spc="100" dirty="0"/>
              <a:t>Incident and Request </a:t>
            </a:r>
            <a:r>
              <a:rPr lang="fr-BE" sz="4400" cap="none" spc="100" dirty="0" err="1"/>
              <a:t>metrics</a:t>
            </a:r>
            <a:endParaRPr lang="fr-BE" sz="4400" spc="100" dirty="0"/>
          </a:p>
        </p:txBody>
      </p:sp>
    </p:spTree>
    <p:extLst>
      <p:ext uri="{BB962C8B-B14F-4D97-AF65-F5344CB8AC3E}">
        <p14:creationId xmlns:p14="http://schemas.microsoft.com/office/powerpoint/2010/main" val="18195124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dirty="0"/>
              <a:t>Total number of incidents registered in 2023, by week – HDI00069</a:t>
            </a:r>
            <a:endParaRPr lang="fr-BE" dirty="0"/>
          </a:p>
        </p:txBody>
      </p:sp>
      <p:pic>
        <p:nvPicPr>
          <p:cNvPr id="4" name="Picture 3">
            <a:extLst>
              <a:ext uri="{FF2B5EF4-FFF2-40B4-BE49-F238E27FC236}">
                <a16:creationId xmlns:a16="http://schemas.microsoft.com/office/drawing/2014/main" id="{0DB5B5F9-AB0C-34AA-87F7-EEE4CA6DAE7C}"/>
              </a:ext>
            </a:extLst>
          </p:cNvPr>
          <p:cNvPicPr/>
          <p:nvPr/>
        </p:nvPicPr>
        <p:blipFill>
          <a:blip r:embed="rId2"/>
          <a:stretch>
            <a:fillRect/>
          </a:stretch>
        </p:blipFill>
        <p:spPr>
          <a:xfrm>
            <a:off x="885825" y="1744663"/>
            <a:ext cx="10420350" cy="3952875"/>
          </a:xfrm>
          <a:prstGeom prst="rect">
            <a:avLst/>
          </a:prstGeom>
        </p:spPr>
      </p:pic>
    </p:spTree>
    <p:extLst>
      <p:ext uri="{BB962C8B-B14F-4D97-AF65-F5344CB8AC3E}">
        <p14:creationId xmlns:p14="http://schemas.microsoft.com/office/powerpoint/2010/main" val="148388461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dirty="0"/>
              <a:t>Total cumulative number of incidents registered in 2023, by status and week – HDI00076</a:t>
            </a:r>
            <a:endParaRPr lang="fr-BE" dirty="0"/>
          </a:p>
        </p:txBody>
      </p:sp>
      <p:pic>
        <p:nvPicPr>
          <p:cNvPr id="4" name="Picture 3">
            <a:extLst>
              <a:ext uri="{FF2B5EF4-FFF2-40B4-BE49-F238E27FC236}">
                <a16:creationId xmlns:a16="http://schemas.microsoft.com/office/drawing/2014/main" id="{953FA838-8C8A-91C8-D5DB-0EEE343C11B0}"/>
              </a:ext>
            </a:extLst>
          </p:cNvPr>
          <p:cNvPicPr/>
          <p:nvPr/>
        </p:nvPicPr>
        <p:blipFill>
          <a:blip r:embed="rId2"/>
          <a:stretch>
            <a:fillRect/>
          </a:stretch>
        </p:blipFill>
        <p:spPr>
          <a:xfrm>
            <a:off x="893763" y="1828800"/>
            <a:ext cx="10401300" cy="3943350"/>
          </a:xfrm>
          <a:prstGeom prst="rect">
            <a:avLst/>
          </a:prstGeom>
        </p:spPr>
      </p:pic>
    </p:spTree>
    <p:extLst>
      <p:ext uri="{BB962C8B-B14F-4D97-AF65-F5344CB8AC3E}">
        <p14:creationId xmlns:p14="http://schemas.microsoft.com/office/powerpoint/2010/main" val="386714304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dirty="0"/>
              <a:t>Incident Reaction Time (%) via service portal by healthdata.be, by week (2023) – HDI00056</a:t>
            </a:r>
            <a:endParaRPr lang="fr-BE" dirty="0"/>
          </a:p>
        </p:txBody>
      </p:sp>
      <p:pic>
        <p:nvPicPr>
          <p:cNvPr id="4" name="Picture 3">
            <a:extLst>
              <a:ext uri="{FF2B5EF4-FFF2-40B4-BE49-F238E27FC236}">
                <a16:creationId xmlns:a16="http://schemas.microsoft.com/office/drawing/2014/main" id="{B8D55827-1284-72CE-F420-2F4EE1101A33}"/>
              </a:ext>
            </a:extLst>
          </p:cNvPr>
          <p:cNvPicPr/>
          <p:nvPr/>
        </p:nvPicPr>
        <p:blipFill>
          <a:blip r:embed="rId2"/>
          <a:stretch>
            <a:fillRect/>
          </a:stretch>
        </p:blipFill>
        <p:spPr>
          <a:xfrm>
            <a:off x="966788" y="1809750"/>
            <a:ext cx="10420350" cy="3962400"/>
          </a:xfrm>
          <a:prstGeom prst="rect">
            <a:avLst/>
          </a:prstGeom>
        </p:spPr>
      </p:pic>
    </p:spTree>
    <p:extLst>
      <p:ext uri="{BB962C8B-B14F-4D97-AF65-F5344CB8AC3E}">
        <p14:creationId xmlns:p14="http://schemas.microsoft.com/office/powerpoint/2010/main" val="428878005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Incident Resolution Time (%) of medium priority incidents (P4) by healthdata.be, by week (2023) – HDI00061</a:t>
            </a:r>
            <a:endParaRPr lang="fr-BE" dirty="0"/>
          </a:p>
        </p:txBody>
      </p:sp>
      <p:pic>
        <p:nvPicPr>
          <p:cNvPr id="3" name="Picture 2">
            <a:extLst>
              <a:ext uri="{FF2B5EF4-FFF2-40B4-BE49-F238E27FC236}">
                <a16:creationId xmlns:a16="http://schemas.microsoft.com/office/drawing/2014/main" id="{062CA26A-5C81-327D-034E-1D35CE1EDC88}"/>
              </a:ext>
            </a:extLst>
          </p:cNvPr>
          <p:cNvPicPr/>
          <p:nvPr/>
        </p:nvPicPr>
        <p:blipFill>
          <a:blip r:embed="rId2"/>
          <a:stretch>
            <a:fillRect/>
          </a:stretch>
        </p:blipFill>
        <p:spPr>
          <a:xfrm>
            <a:off x="885825" y="1803400"/>
            <a:ext cx="10420350" cy="3952875"/>
          </a:xfrm>
          <a:prstGeom prst="rect">
            <a:avLst/>
          </a:prstGeom>
        </p:spPr>
      </p:pic>
      <p:sp>
        <p:nvSpPr>
          <p:cNvPr id="6" name="TextBox 5">
            <a:extLst>
              <a:ext uri="{FF2B5EF4-FFF2-40B4-BE49-F238E27FC236}">
                <a16:creationId xmlns:a16="http://schemas.microsoft.com/office/drawing/2014/main" id="{70F15A47-A5A7-4EBD-B715-F4F0C9DD6DC3}"/>
              </a:ext>
            </a:extLst>
          </p:cNvPr>
          <p:cNvSpPr txBox="1"/>
          <p:nvPr/>
        </p:nvSpPr>
        <p:spPr>
          <a:xfrm>
            <a:off x="9677400" y="2520950"/>
            <a:ext cx="1743075" cy="430887"/>
          </a:xfrm>
          <a:prstGeom prst="rect">
            <a:avLst/>
          </a:prstGeom>
          <a:noFill/>
        </p:spPr>
        <p:txBody>
          <a:bodyPr wrap="square" anchor="ctr">
            <a:spAutoFit/>
          </a:bodyPr>
          <a:lstStyle/>
          <a:p>
            <a:r>
              <a:rPr lang="en-US" sz="1100" dirty="0"/>
              <a:t>P4: 5 working days </a:t>
            </a:r>
          </a:p>
          <a:p>
            <a:endParaRPr lang="en-US" sz="1100" dirty="0"/>
          </a:p>
        </p:txBody>
      </p:sp>
    </p:spTree>
    <p:extLst>
      <p:ext uri="{BB962C8B-B14F-4D97-AF65-F5344CB8AC3E}">
        <p14:creationId xmlns:p14="http://schemas.microsoft.com/office/powerpoint/2010/main" val="247317066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Incident Resolution Time (%) of low priority incidents (P16) by healthdata.be, by week (2023) – HDI00062</a:t>
            </a:r>
            <a:endParaRPr lang="fr-BE" dirty="0"/>
          </a:p>
        </p:txBody>
      </p:sp>
      <p:pic>
        <p:nvPicPr>
          <p:cNvPr id="3" name="Picture 2">
            <a:extLst>
              <a:ext uri="{FF2B5EF4-FFF2-40B4-BE49-F238E27FC236}">
                <a16:creationId xmlns:a16="http://schemas.microsoft.com/office/drawing/2014/main" id="{6D4771D6-B17F-EB08-1E79-F1E1461A8C9F}"/>
              </a:ext>
            </a:extLst>
          </p:cNvPr>
          <p:cNvPicPr/>
          <p:nvPr/>
        </p:nvPicPr>
        <p:blipFill>
          <a:blip r:embed="rId2"/>
          <a:stretch>
            <a:fillRect/>
          </a:stretch>
        </p:blipFill>
        <p:spPr>
          <a:xfrm>
            <a:off x="885825" y="1763713"/>
            <a:ext cx="10420350" cy="3952875"/>
          </a:xfrm>
          <a:prstGeom prst="rect">
            <a:avLst/>
          </a:prstGeom>
        </p:spPr>
      </p:pic>
      <p:sp>
        <p:nvSpPr>
          <p:cNvPr id="6" name="TextBox 5">
            <a:extLst>
              <a:ext uri="{FF2B5EF4-FFF2-40B4-BE49-F238E27FC236}">
                <a16:creationId xmlns:a16="http://schemas.microsoft.com/office/drawing/2014/main" id="{9A35027C-A994-478A-B07A-BA0EE28DC621}"/>
              </a:ext>
            </a:extLst>
          </p:cNvPr>
          <p:cNvSpPr txBox="1"/>
          <p:nvPr/>
        </p:nvSpPr>
        <p:spPr>
          <a:xfrm>
            <a:off x="9677400" y="2473325"/>
            <a:ext cx="1743075" cy="430887"/>
          </a:xfrm>
          <a:prstGeom prst="rect">
            <a:avLst/>
          </a:prstGeom>
          <a:noFill/>
        </p:spPr>
        <p:txBody>
          <a:bodyPr wrap="square" anchor="ctr">
            <a:spAutoFit/>
          </a:bodyPr>
          <a:lstStyle/>
          <a:p>
            <a:r>
              <a:rPr lang="en-US" sz="1100" dirty="0"/>
              <a:t>P16: 10 working days </a:t>
            </a:r>
          </a:p>
          <a:p>
            <a:endParaRPr lang="en-US" sz="1100" dirty="0"/>
          </a:p>
        </p:txBody>
      </p:sp>
    </p:spTree>
    <p:extLst>
      <p:ext uri="{BB962C8B-B14F-4D97-AF65-F5344CB8AC3E}">
        <p14:creationId xmlns:p14="http://schemas.microsoft.com/office/powerpoint/2010/main" val="86617017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098075A-E1DF-416F-96B3-B0EA6614355E}"/>
              </a:ext>
            </a:extLst>
          </p:cNvPr>
          <p:cNvSpPr>
            <a:spLocks noGrp="1"/>
          </p:cNvSpPr>
          <p:nvPr>
            <p:ph type="subTitle" idx="1"/>
          </p:nvPr>
        </p:nvSpPr>
        <p:spPr>
          <a:xfrm>
            <a:off x="581891" y="2194560"/>
            <a:ext cx="10400434" cy="3411853"/>
          </a:xfrm>
        </p:spPr>
        <p:txBody>
          <a:bodyPr vert="horz" lIns="91440" tIns="45720" rIns="91440" bIns="45720" rtlCol="0" anchor="t">
            <a:normAutofit/>
          </a:bodyPr>
          <a:lstStyle/>
          <a:p>
            <a:pPr marL="474300" indent="-457200" algn="l">
              <a:lnSpc>
                <a:spcPct val="100000"/>
              </a:lnSpc>
              <a:spcBef>
                <a:spcPts val="0"/>
              </a:spcBef>
              <a:spcAft>
                <a:spcPts val="600"/>
              </a:spcAft>
              <a:buFont typeface="+mj-lt"/>
              <a:buAutoNum type="arabicPeriod"/>
            </a:pPr>
            <a:r>
              <a:rPr lang="fr-BE" sz="2400" cap="all" dirty="0">
                <a:solidFill>
                  <a:srgbClr val="FFFFFF"/>
                </a:solidFill>
                <a:latin typeface="+mn-lt"/>
                <a:cs typeface="+mn-cs"/>
              </a:rPr>
              <a:t>Q&amp;A </a:t>
            </a:r>
            <a:r>
              <a:rPr lang="fr-BE" sz="2400" dirty="0">
                <a:solidFill>
                  <a:srgbClr val="FFFFFF"/>
                </a:solidFill>
                <a:latin typeface="+mn-lt"/>
                <a:cs typeface="+mn-cs"/>
              </a:rPr>
              <a:t>of questions received</a:t>
            </a:r>
            <a:br>
              <a:rPr lang="fr-BE" sz="2400" cap="all" dirty="0">
                <a:solidFill>
                  <a:srgbClr val="FFFFFF"/>
                </a:solidFill>
                <a:latin typeface="+mn-lt"/>
                <a:cs typeface="+mn-cs"/>
              </a:rPr>
            </a:br>
            <a:endParaRPr lang="fr-BE" sz="2400" cap="all" dirty="0">
              <a:solidFill>
                <a:srgbClr val="FFFFFF"/>
              </a:solidFill>
              <a:latin typeface="+mn-lt"/>
              <a:cs typeface="+mn-cs"/>
            </a:endParaRPr>
          </a:p>
          <a:p>
            <a:pPr marL="474300" indent="-457200" algn="l">
              <a:lnSpc>
                <a:spcPct val="100000"/>
              </a:lnSpc>
              <a:spcBef>
                <a:spcPts val="0"/>
              </a:spcBef>
              <a:spcAft>
                <a:spcPts val="600"/>
              </a:spcAft>
              <a:buFont typeface="+mj-lt"/>
              <a:buAutoNum type="arabicPeriod"/>
            </a:pPr>
            <a:r>
              <a:rPr lang="fr-BE" sz="2400" cap="none" spc="100" dirty="0"/>
              <a:t>Incident and Request </a:t>
            </a:r>
            <a:r>
              <a:rPr lang="fr-BE" sz="2400" cap="none" spc="100" dirty="0" err="1"/>
              <a:t>metrics</a:t>
            </a:r>
            <a:endParaRPr lang="fr-BE" sz="2400" spc="100" dirty="0"/>
          </a:p>
          <a:p>
            <a:pPr marL="474300" indent="-457200" algn="l">
              <a:lnSpc>
                <a:spcPct val="100000"/>
              </a:lnSpc>
              <a:spcBef>
                <a:spcPts val="0"/>
              </a:spcBef>
              <a:spcAft>
                <a:spcPts val="600"/>
              </a:spcAft>
              <a:buFont typeface="+mj-lt"/>
              <a:buAutoNum type="arabicPeriod"/>
            </a:pPr>
            <a:endParaRPr lang="fr-BE" sz="2400" dirty="0">
              <a:solidFill>
                <a:srgbClr val="FFFFFF"/>
              </a:solidFill>
              <a:latin typeface="+mn-lt"/>
              <a:cs typeface="+mn-cs"/>
            </a:endParaRPr>
          </a:p>
          <a:p>
            <a:pPr marL="474300" indent="-457200" algn="l">
              <a:lnSpc>
                <a:spcPct val="100000"/>
              </a:lnSpc>
              <a:spcBef>
                <a:spcPts val="0"/>
              </a:spcBef>
              <a:spcAft>
                <a:spcPts val="600"/>
              </a:spcAft>
              <a:buFont typeface="+mj-lt"/>
              <a:buAutoNum type="arabicPeriod"/>
            </a:pPr>
            <a:r>
              <a:rPr lang="fr-BE" sz="2400" dirty="0">
                <a:solidFill>
                  <a:srgbClr val="FFFFFF"/>
                </a:solidFill>
                <a:latin typeface="+mn-lt"/>
                <a:cs typeface="+mn-cs"/>
              </a:rPr>
              <a:t>Varia</a:t>
            </a:r>
            <a:br>
              <a:rPr lang="fr-BE" sz="2400" cap="all" dirty="0">
                <a:solidFill>
                  <a:srgbClr val="FFFFFF"/>
                </a:solidFill>
                <a:latin typeface="+mn-lt"/>
                <a:cs typeface="+mn-cs"/>
              </a:rPr>
            </a:br>
            <a:endParaRPr lang="fr-BE" sz="2400" cap="all" dirty="0">
              <a:solidFill>
                <a:srgbClr val="FFFFFF"/>
              </a:solidFill>
              <a:latin typeface="+mn-lt"/>
              <a:cs typeface="+mn-cs"/>
            </a:endParaRPr>
          </a:p>
          <a:p>
            <a:pPr algn="l"/>
            <a:br>
              <a:rPr lang="en-BE" sz="3200" dirty="0"/>
            </a:br>
            <a:endParaRPr lang="en-US" sz="3200" dirty="0">
              <a:solidFill>
                <a:schemeClr val="bg1"/>
              </a:solidFill>
            </a:endParaRPr>
          </a:p>
          <a:p>
            <a:pPr marL="342900" indent="-342900" algn="l">
              <a:buFont typeface="Arial" panose="020B0604020202020204" pitchFamily="34" charset="0"/>
              <a:buChar char="•"/>
            </a:pPr>
            <a:endParaRPr lang="fr-BE" sz="3200" dirty="0">
              <a:latin typeface="+mn-lt"/>
            </a:endParaRPr>
          </a:p>
          <a:p>
            <a:pPr marL="342900" indent="-342900" algn="l">
              <a:buFont typeface="Arial" panose="020B0604020202020204" pitchFamily="34" charset="0"/>
              <a:buChar char="•"/>
            </a:pPr>
            <a:endParaRPr lang="fr-BE" sz="3200" dirty="0">
              <a:latin typeface="+mn-lt"/>
            </a:endParaRPr>
          </a:p>
          <a:p>
            <a:pPr marL="342900" indent="-342900" algn="l">
              <a:buFont typeface="Arial" panose="020B0604020202020204" pitchFamily="34" charset="0"/>
              <a:buChar char="•"/>
            </a:pPr>
            <a:endParaRPr lang="fr-BE" sz="3200" dirty="0">
              <a:latin typeface="+mn-lt"/>
            </a:endParaRPr>
          </a:p>
          <a:p>
            <a:pPr algn="l"/>
            <a:endParaRPr lang="en-US" dirty="0"/>
          </a:p>
        </p:txBody>
      </p:sp>
      <p:sp>
        <p:nvSpPr>
          <p:cNvPr id="3" name="Title 2">
            <a:extLst>
              <a:ext uri="{FF2B5EF4-FFF2-40B4-BE49-F238E27FC236}">
                <a16:creationId xmlns:a16="http://schemas.microsoft.com/office/drawing/2014/main" id="{746A9E28-214A-47AB-ABE9-626669EF1A23}"/>
              </a:ext>
            </a:extLst>
          </p:cNvPr>
          <p:cNvSpPr>
            <a:spLocks noGrp="1"/>
          </p:cNvSpPr>
          <p:nvPr>
            <p:ph type="ctrTitle"/>
          </p:nvPr>
        </p:nvSpPr>
        <p:spPr>
          <a:xfrm>
            <a:off x="1857022" y="607369"/>
            <a:ext cx="8477955" cy="965399"/>
          </a:xfrm>
        </p:spPr>
        <p:txBody>
          <a:bodyPr/>
          <a:lstStyle/>
          <a:p>
            <a:r>
              <a:rPr lang="fr-BE" dirty="0">
                <a:effectLst>
                  <a:outerShdw blurRad="38100" dist="38100" dir="2700000" algn="tl">
                    <a:srgbClr val="000000">
                      <a:alpha val="43137"/>
                    </a:srgbClr>
                  </a:outerShdw>
                </a:effectLst>
              </a:rPr>
              <a:t>Agenda</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481579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dirty="0"/>
              <a:t>Total number of requests registered in 2023, by week – HDI00086</a:t>
            </a:r>
            <a:endParaRPr lang="fr-BE" dirty="0"/>
          </a:p>
        </p:txBody>
      </p:sp>
      <p:pic>
        <p:nvPicPr>
          <p:cNvPr id="3" name="Picture 2">
            <a:extLst>
              <a:ext uri="{FF2B5EF4-FFF2-40B4-BE49-F238E27FC236}">
                <a16:creationId xmlns:a16="http://schemas.microsoft.com/office/drawing/2014/main" id="{73F27DDD-D349-F3E5-49E6-538985EBDB1D}"/>
              </a:ext>
            </a:extLst>
          </p:cNvPr>
          <p:cNvPicPr/>
          <p:nvPr/>
        </p:nvPicPr>
        <p:blipFill>
          <a:blip r:embed="rId2"/>
          <a:stretch>
            <a:fillRect/>
          </a:stretch>
        </p:blipFill>
        <p:spPr>
          <a:xfrm>
            <a:off x="885825" y="1755775"/>
            <a:ext cx="10420350" cy="3914775"/>
          </a:xfrm>
          <a:prstGeom prst="rect">
            <a:avLst/>
          </a:prstGeom>
        </p:spPr>
      </p:pic>
    </p:spTree>
    <p:extLst>
      <p:ext uri="{BB962C8B-B14F-4D97-AF65-F5344CB8AC3E}">
        <p14:creationId xmlns:p14="http://schemas.microsoft.com/office/powerpoint/2010/main" val="79150614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dirty="0"/>
              <a:t>Total cumulative number of requests registered in 2023, by status and week – HDI00093</a:t>
            </a:r>
            <a:endParaRPr lang="fr-BE" dirty="0"/>
          </a:p>
        </p:txBody>
      </p:sp>
      <p:pic>
        <p:nvPicPr>
          <p:cNvPr id="3" name="Picture 2">
            <a:extLst>
              <a:ext uri="{FF2B5EF4-FFF2-40B4-BE49-F238E27FC236}">
                <a16:creationId xmlns:a16="http://schemas.microsoft.com/office/drawing/2014/main" id="{29BC0713-4FF0-2801-E641-E2E4A003D4F0}"/>
              </a:ext>
            </a:extLst>
          </p:cNvPr>
          <p:cNvPicPr/>
          <p:nvPr/>
        </p:nvPicPr>
        <p:blipFill>
          <a:blip r:embed="rId2"/>
          <a:stretch>
            <a:fillRect/>
          </a:stretch>
        </p:blipFill>
        <p:spPr>
          <a:xfrm>
            <a:off x="857250" y="1814513"/>
            <a:ext cx="10475913" cy="3952875"/>
          </a:xfrm>
          <a:prstGeom prst="rect">
            <a:avLst/>
          </a:prstGeom>
        </p:spPr>
      </p:pic>
    </p:spTree>
    <p:extLst>
      <p:ext uri="{BB962C8B-B14F-4D97-AF65-F5344CB8AC3E}">
        <p14:creationId xmlns:p14="http://schemas.microsoft.com/office/powerpoint/2010/main" val="398629409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dirty="0"/>
              <a:t>Request Reaction Time (%) via service portal by healthdata.be, by week (2023) – HDI00066</a:t>
            </a:r>
            <a:endParaRPr lang="fr-BE" dirty="0"/>
          </a:p>
        </p:txBody>
      </p:sp>
      <p:pic>
        <p:nvPicPr>
          <p:cNvPr id="4" name="Picture 3">
            <a:extLst>
              <a:ext uri="{FF2B5EF4-FFF2-40B4-BE49-F238E27FC236}">
                <a16:creationId xmlns:a16="http://schemas.microsoft.com/office/drawing/2014/main" id="{7CD96C36-CF4D-F20B-4730-F13B382A90AD}"/>
              </a:ext>
            </a:extLst>
          </p:cNvPr>
          <p:cNvPicPr/>
          <p:nvPr/>
        </p:nvPicPr>
        <p:blipFill>
          <a:blip r:embed="rId2"/>
          <a:stretch>
            <a:fillRect/>
          </a:stretch>
        </p:blipFill>
        <p:spPr>
          <a:xfrm>
            <a:off x="885825" y="1822450"/>
            <a:ext cx="10420350" cy="3952875"/>
          </a:xfrm>
          <a:prstGeom prst="rect">
            <a:avLst/>
          </a:prstGeom>
        </p:spPr>
      </p:pic>
    </p:spTree>
    <p:extLst>
      <p:ext uri="{BB962C8B-B14F-4D97-AF65-F5344CB8AC3E}">
        <p14:creationId xmlns:p14="http://schemas.microsoft.com/office/powerpoint/2010/main" val="361466927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dirty="0"/>
              <a:t>Average Request Resolution Time (hh:mm) by healthdata.be, by week (2023) – HDI00099</a:t>
            </a:r>
            <a:endParaRPr lang="fr-BE" dirty="0"/>
          </a:p>
        </p:txBody>
      </p:sp>
      <p:grpSp>
        <p:nvGrpSpPr>
          <p:cNvPr id="7" name="Group 6">
            <a:extLst>
              <a:ext uri="{FF2B5EF4-FFF2-40B4-BE49-F238E27FC236}">
                <a16:creationId xmlns:a16="http://schemas.microsoft.com/office/drawing/2014/main" id="{401DDE9C-2537-4FDA-9FA6-3B2B7C3DD5CE}"/>
              </a:ext>
            </a:extLst>
          </p:cNvPr>
          <p:cNvGrpSpPr/>
          <p:nvPr/>
        </p:nvGrpSpPr>
        <p:grpSpPr>
          <a:xfrm>
            <a:off x="890588" y="1746250"/>
            <a:ext cx="10410825" cy="3952875"/>
            <a:chOff x="890588" y="1746250"/>
            <a:chExt cx="10410825" cy="3952875"/>
          </a:xfrm>
        </p:grpSpPr>
        <p:pic>
          <p:nvPicPr>
            <p:cNvPr id="3" name="Picture 2">
              <a:extLst>
                <a:ext uri="{FF2B5EF4-FFF2-40B4-BE49-F238E27FC236}">
                  <a16:creationId xmlns:a16="http://schemas.microsoft.com/office/drawing/2014/main" id="{E9BC1D9A-23B8-0BD2-10D0-FACDD82344A5}"/>
                </a:ext>
              </a:extLst>
            </p:cNvPr>
            <p:cNvPicPr/>
            <p:nvPr/>
          </p:nvPicPr>
          <p:blipFill>
            <a:blip r:embed="rId2"/>
            <a:stretch>
              <a:fillRect/>
            </a:stretch>
          </p:blipFill>
          <p:spPr>
            <a:xfrm>
              <a:off x="890588" y="1746250"/>
              <a:ext cx="10410825" cy="3952875"/>
            </a:xfrm>
            <a:prstGeom prst="rect">
              <a:avLst/>
            </a:prstGeom>
          </p:spPr>
        </p:pic>
        <p:sp>
          <p:nvSpPr>
            <p:cNvPr id="6" name="TextBox 5">
              <a:extLst>
                <a:ext uri="{FF2B5EF4-FFF2-40B4-BE49-F238E27FC236}">
                  <a16:creationId xmlns:a16="http://schemas.microsoft.com/office/drawing/2014/main" id="{978AA1EE-5253-4170-8F06-6935978D754D}"/>
                </a:ext>
              </a:extLst>
            </p:cNvPr>
            <p:cNvSpPr txBox="1"/>
            <p:nvPr/>
          </p:nvSpPr>
          <p:spPr>
            <a:xfrm>
              <a:off x="6613072" y="4697186"/>
              <a:ext cx="312906" cy="369332"/>
            </a:xfrm>
            <a:prstGeom prst="rect">
              <a:avLst/>
            </a:prstGeom>
            <a:noFill/>
          </p:spPr>
          <p:txBody>
            <a:bodyPr wrap="none" rtlCol="0">
              <a:spAutoFit/>
            </a:bodyPr>
            <a:lstStyle/>
            <a:p>
              <a:r>
                <a:rPr lang="nl-BE" dirty="0">
                  <a:solidFill>
                    <a:schemeClr val="tx2"/>
                  </a:solidFill>
                </a:rPr>
                <a:t>//</a:t>
              </a:r>
              <a:endParaRPr lang="en-US" dirty="0">
                <a:solidFill>
                  <a:schemeClr val="tx2"/>
                </a:solidFill>
              </a:endParaRPr>
            </a:p>
          </p:txBody>
        </p:sp>
      </p:grpSp>
    </p:spTree>
    <p:extLst>
      <p:ext uri="{BB962C8B-B14F-4D97-AF65-F5344CB8AC3E}">
        <p14:creationId xmlns:p14="http://schemas.microsoft.com/office/powerpoint/2010/main" val="415003422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Autofit/>
          </a:bodyPr>
          <a:lstStyle/>
          <a:p>
            <a:pPr marL="17100">
              <a:lnSpc>
                <a:spcPct val="100000"/>
              </a:lnSpc>
              <a:spcBef>
                <a:spcPts val="0"/>
              </a:spcBef>
              <a:spcAft>
                <a:spcPts val="600"/>
              </a:spcAft>
            </a:pPr>
            <a:r>
              <a:rPr lang="fr-BE" sz="4400" cap="none" spc="100" dirty="0"/>
              <a:t>Varia</a:t>
            </a:r>
            <a:endParaRPr lang="fr-BE" sz="4400" spc="100" dirty="0"/>
          </a:p>
        </p:txBody>
      </p:sp>
    </p:spTree>
    <p:extLst>
      <p:ext uri="{BB962C8B-B14F-4D97-AF65-F5344CB8AC3E}">
        <p14:creationId xmlns:p14="http://schemas.microsoft.com/office/powerpoint/2010/main" val="9660176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a:t>EAM 3.0: Planning</a:t>
            </a:r>
          </a:p>
        </p:txBody>
      </p:sp>
      <p:sp>
        <p:nvSpPr>
          <p:cNvPr id="3" name="Content Placeholder 2"/>
          <p:cNvSpPr>
            <a:spLocks noGrp="1"/>
          </p:cNvSpPr>
          <p:nvPr>
            <p:ph sz="half" idx="12"/>
          </p:nvPr>
        </p:nvSpPr>
        <p:spPr>
          <a:xfrm>
            <a:off x="406400" y="1706649"/>
            <a:ext cx="5279176" cy="2080347"/>
          </a:xfrm>
        </p:spPr>
        <p:txBody>
          <a:bodyPr>
            <a:normAutofit/>
          </a:bodyPr>
          <a:lstStyle/>
          <a:p>
            <a:r>
              <a:rPr lang="en-US" sz="3600" dirty="0"/>
              <a:t>No changes</a:t>
            </a:r>
          </a:p>
        </p:txBody>
      </p:sp>
      <p:sp>
        <p:nvSpPr>
          <p:cNvPr id="4" name="Content Placeholder 3"/>
          <p:cNvSpPr>
            <a:spLocks noGrp="1"/>
          </p:cNvSpPr>
          <p:nvPr>
            <p:ph sz="half" idx="13"/>
          </p:nvPr>
        </p:nvSpPr>
        <p:spPr>
          <a:xfrm>
            <a:off x="4771176" y="1706649"/>
            <a:ext cx="6912823" cy="5021955"/>
          </a:xfrm>
          <a:solidFill>
            <a:schemeClr val="bg1"/>
          </a:solidFill>
        </p:spPr>
        <p:txBody>
          <a:bodyPr>
            <a:noAutofit/>
          </a:bodyPr>
          <a:lstStyle/>
          <a:p>
            <a:pPr algn="just"/>
            <a:r>
              <a:rPr lang="nl-BE" sz="2100" dirty="0">
                <a:solidFill>
                  <a:srgbClr val="0070C0"/>
                </a:solidFill>
              </a:rPr>
              <a:t>16/08</a:t>
            </a:r>
            <a:r>
              <a:rPr lang="nl-BE" sz="2100" dirty="0">
                <a:solidFill>
                  <a:schemeClr val="tx1"/>
                </a:solidFill>
              </a:rPr>
              <a:t>: </a:t>
            </a:r>
          </a:p>
          <a:p>
            <a:pPr marL="342900" indent="-342900" algn="just">
              <a:buFontTx/>
              <a:buChar char="-"/>
            </a:pPr>
            <a:r>
              <a:rPr lang="nl-BE" sz="2100" b="0" dirty="0">
                <a:solidFill>
                  <a:schemeClr val="tx1"/>
                </a:solidFill>
              </a:rPr>
              <a:t>End-2-end </a:t>
            </a:r>
            <a:r>
              <a:rPr lang="nl-BE" sz="2100" b="0" dirty="0" err="1">
                <a:solidFill>
                  <a:schemeClr val="tx1"/>
                </a:solidFill>
              </a:rPr>
              <a:t>testing</a:t>
            </a:r>
            <a:r>
              <a:rPr lang="nl-BE" sz="2100" b="0" dirty="0">
                <a:solidFill>
                  <a:schemeClr val="tx1"/>
                </a:solidFill>
              </a:rPr>
              <a:t> and fixing</a:t>
            </a:r>
          </a:p>
          <a:p>
            <a:pPr marL="342900" indent="-342900" algn="just">
              <a:buFontTx/>
              <a:buChar char="-"/>
            </a:pPr>
            <a:r>
              <a:rPr lang="nl-BE" sz="2100" b="0" dirty="0" err="1">
                <a:solidFill>
                  <a:schemeClr val="tx1"/>
                </a:solidFill>
              </a:rPr>
              <a:t>Documentation</a:t>
            </a:r>
            <a:r>
              <a:rPr lang="nl-BE" sz="2100" b="0" dirty="0">
                <a:solidFill>
                  <a:schemeClr val="tx1"/>
                </a:solidFill>
              </a:rPr>
              <a:t> </a:t>
            </a:r>
            <a:r>
              <a:rPr lang="nl-BE" sz="2100" b="0" dirty="0" err="1">
                <a:solidFill>
                  <a:schemeClr val="tx1"/>
                </a:solidFill>
              </a:rPr>
              <a:t>finalized</a:t>
            </a:r>
            <a:endParaRPr lang="nl-BE" sz="2100" b="0" dirty="0">
              <a:solidFill>
                <a:schemeClr val="tx1"/>
              </a:solidFill>
            </a:endParaRPr>
          </a:p>
          <a:p>
            <a:pPr marL="342900" indent="-342900" algn="just">
              <a:buFontTx/>
              <a:buChar char="-"/>
            </a:pPr>
            <a:r>
              <a:rPr lang="nl-BE" sz="2100" b="0" dirty="0" err="1">
                <a:solidFill>
                  <a:schemeClr val="tx1"/>
                </a:solidFill>
              </a:rPr>
              <a:t>Whitelisting</a:t>
            </a:r>
            <a:r>
              <a:rPr lang="nl-BE" sz="2100" b="0" dirty="0">
                <a:solidFill>
                  <a:schemeClr val="tx1"/>
                </a:solidFill>
              </a:rPr>
              <a:t> </a:t>
            </a:r>
            <a:r>
              <a:rPr lang="nl-BE" sz="2100" b="0" dirty="0" err="1">
                <a:solidFill>
                  <a:schemeClr val="tx1"/>
                </a:solidFill>
              </a:rPr>
              <a:t>finalized</a:t>
            </a:r>
            <a:endParaRPr lang="nl-BE" sz="2100" b="0" dirty="0">
              <a:solidFill>
                <a:schemeClr val="tx1"/>
              </a:solidFill>
            </a:endParaRPr>
          </a:p>
          <a:p>
            <a:pPr marL="342900" indent="-342900" algn="just">
              <a:buFontTx/>
              <a:buChar char="-"/>
            </a:pPr>
            <a:r>
              <a:rPr lang="nl-BE" sz="2100" b="0" dirty="0">
                <a:solidFill>
                  <a:schemeClr val="tx1"/>
                </a:solidFill>
              </a:rPr>
              <a:t>Start </a:t>
            </a:r>
            <a:r>
              <a:rPr lang="nl-BE" sz="2100" b="0" dirty="0" err="1">
                <a:solidFill>
                  <a:schemeClr val="tx1"/>
                </a:solidFill>
              </a:rPr>
              <a:t>testing</a:t>
            </a:r>
            <a:r>
              <a:rPr lang="nl-BE" sz="2100" b="0" dirty="0">
                <a:solidFill>
                  <a:schemeClr val="tx1"/>
                </a:solidFill>
              </a:rPr>
              <a:t> with pilot </a:t>
            </a:r>
            <a:r>
              <a:rPr lang="nl-BE" sz="2100" b="0" dirty="0" err="1">
                <a:solidFill>
                  <a:schemeClr val="tx1"/>
                </a:solidFill>
              </a:rPr>
              <a:t>organisation</a:t>
            </a:r>
            <a:endParaRPr lang="nl-BE" sz="2100" b="0" dirty="0">
              <a:solidFill>
                <a:schemeClr val="tx1"/>
              </a:solidFill>
            </a:endParaRPr>
          </a:p>
          <a:p>
            <a:pPr algn="just"/>
            <a:endParaRPr lang="nl-BE" sz="2100" dirty="0">
              <a:solidFill>
                <a:schemeClr val="tx1"/>
              </a:solidFill>
            </a:endParaRPr>
          </a:p>
          <a:p>
            <a:pPr algn="just"/>
            <a:r>
              <a:rPr lang="nl-BE" sz="2100" dirty="0">
                <a:solidFill>
                  <a:srgbClr val="0070C0"/>
                </a:solidFill>
              </a:rPr>
              <a:t>21/08</a:t>
            </a:r>
            <a:r>
              <a:rPr lang="nl-BE" sz="2100" dirty="0">
                <a:solidFill>
                  <a:schemeClr val="tx1"/>
                </a:solidFill>
              </a:rPr>
              <a:t>: </a:t>
            </a:r>
            <a:r>
              <a:rPr lang="nl-BE" sz="2100" b="0" dirty="0">
                <a:solidFill>
                  <a:schemeClr val="tx1"/>
                </a:solidFill>
              </a:rPr>
              <a:t>Start training and demo for access managers</a:t>
            </a:r>
          </a:p>
          <a:p>
            <a:pPr algn="just"/>
            <a:endParaRPr lang="nl-BE" sz="2100" dirty="0">
              <a:solidFill>
                <a:schemeClr val="tx1"/>
              </a:solidFill>
            </a:endParaRPr>
          </a:p>
          <a:p>
            <a:pPr algn="just"/>
            <a:r>
              <a:rPr lang="nl-BE" sz="2100" dirty="0">
                <a:solidFill>
                  <a:srgbClr val="0070C0"/>
                </a:solidFill>
              </a:rPr>
              <a:t>31/08</a:t>
            </a:r>
            <a:r>
              <a:rPr lang="nl-BE" sz="2100" dirty="0">
                <a:solidFill>
                  <a:schemeClr val="tx1"/>
                </a:solidFill>
              </a:rPr>
              <a:t>: </a:t>
            </a:r>
            <a:r>
              <a:rPr lang="nl-BE" sz="2100" b="0" dirty="0">
                <a:solidFill>
                  <a:schemeClr val="tx1"/>
                </a:solidFill>
              </a:rPr>
              <a:t>GO/NOGO</a:t>
            </a:r>
          </a:p>
          <a:p>
            <a:pPr algn="just"/>
            <a:endParaRPr lang="nl-BE" sz="2100" dirty="0">
              <a:solidFill>
                <a:schemeClr val="tx1"/>
              </a:solidFill>
            </a:endParaRPr>
          </a:p>
          <a:p>
            <a:pPr algn="just"/>
            <a:r>
              <a:rPr lang="nl-BE" sz="2100" dirty="0">
                <a:solidFill>
                  <a:srgbClr val="0070C0"/>
                </a:solidFill>
              </a:rPr>
              <a:t>04/09</a:t>
            </a:r>
            <a:r>
              <a:rPr lang="nl-BE" sz="2100" dirty="0">
                <a:solidFill>
                  <a:schemeClr val="tx1"/>
                </a:solidFill>
              </a:rPr>
              <a:t>: </a:t>
            </a:r>
            <a:r>
              <a:rPr lang="nl-BE" sz="2100" b="0" dirty="0" err="1">
                <a:solidFill>
                  <a:schemeClr val="tx1"/>
                </a:solidFill>
              </a:rPr>
              <a:t>If</a:t>
            </a:r>
            <a:r>
              <a:rPr lang="nl-BE" sz="2100" b="0" dirty="0">
                <a:solidFill>
                  <a:schemeClr val="tx1"/>
                </a:solidFill>
              </a:rPr>
              <a:t> GO: Deployment in </a:t>
            </a:r>
            <a:r>
              <a:rPr lang="nl-BE" sz="2100" b="0" dirty="0" err="1">
                <a:solidFill>
                  <a:schemeClr val="tx1"/>
                </a:solidFill>
              </a:rPr>
              <a:t>production</a:t>
            </a:r>
            <a:endParaRPr lang="nl-BE" sz="2100" b="0" dirty="0">
              <a:solidFill>
                <a:schemeClr val="tx1"/>
              </a:solidFill>
            </a:endParaRPr>
          </a:p>
          <a:p>
            <a:pPr algn="just"/>
            <a:endParaRPr lang="en-US" sz="2100" dirty="0">
              <a:solidFill>
                <a:schemeClr val="tx1"/>
              </a:solidFill>
            </a:endParaRPr>
          </a:p>
        </p:txBody>
      </p:sp>
    </p:spTree>
    <p:extLst>
      <p:ext uri="{BB962C8B-B14F-4D97-AF65-F5344CB8AC3E}">
        <p14:creationId xmlns:p14="http://schemas.microsoft.com/office/powerpoint/2010/main" val="13211774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1F72D-A908-47B1-B10C-34E5CE68C2E9}"/>
              </a:ext>
            </a:extLst>
          </p:cNvPr>
          <p:cNvSpPr>
            <a:spLocks noGrp="1"/>
          </p:cNvSpPr>
          <p:nvPr>
            <p:ph type="title"/>
          </p:nvPr>
        </p:nvSpPr>
        <p:spPr/>
        <p:txBody>
          <a:bodyPr anchor="ctr"/>
          <a:lstStyle/>
          <a:p>
            <a:r>
              <a:rPr lang="nl-BE" dirty="0"/>
              <a:t>Contacting healthdata.be</a:t>
            </a:r>
            <a:endParaRPr lang="en-US" dirty="0"/>
          </a:p>
        </p:txBody>
      </p:sp>
      <p:sp>
        <p:nvSpPr>
          <p:cNvPr id="3" name="Content Placeholder 2">
            <a:extLst>
              <a:ext uri="{FF2B5EF4-FFF2-40B4-BE49-F238E27FC236}">
                <a16:creationId xmlns:a16="http://schemas.microsoft.com/office/drawing/2014/main" id="{E2B0203D-0955-4632-9A66-011894BDD6D3}"/>
              </a:ext>
            </a:extLst>
          </p:cNvPr>
          <p:cNvSpPr>
            <a:spLocks noGrp="1"/>
          </p:cNvSpPr>
          <p:nvPr>
            <p:ph idx="1"/>
          </p:nvPr>
        </p:nvSpPr>
        <p:spPr/>
        <p:txBody>
          <a:bodyPr/>
          <a:lstStyle/>
          <a:p>
            <a:pPr marL="342900" indent="-342900" algn="just">
              <a:buFont typeface="Arial" panose="020B0604020202020204" pitchFamily="34" charset="0"/>
              <a:buChar char="•"/>
            </a:pPr>
            <a:r>
              <a:rPr lang="nl-BE" dirty="0"/>
              <a:t>Healthdata.be </a:t>
            </a:r>
            <a:r>
              <a:rPr lang="nl-BE" dirty="0" err="1"/>
              <a:t>prioritizes</a:t>
            </a:r>
            <a:r>
              <a:rPr lang="nl-BE" dirty="0"/>
              <a:t> </a:t>
            </a:r>
            <a:r>
              <a:rPr lang="nl-BE" dirty="0" err="1"/>
              <a:t>incidents</a:t>
            </a:r>
            <a:r>
              <a:rPr lang="nl-BE" dirty="0"/>
              <a:t> </a:t>
            </a:r>
            <a:r>
              <a:rPr lang="nl-BE" dirty="0" err="1"/>
              <a:t>and</a:t>
            </a:r>
            <a:r>
              <a:rPr lang="nl-BE" dirty="0"/>
              <a:t> </a:t>
            </a:r>
            <a:r>
              <a:rPr lang="nl-BE" dirty="0" err="1"/>
              <a:t>requests</a:t>
            </a:r>
            <a:r>
              <a:rPr lang="nl-BE" dirty="0"/>
              <a:t> via </a:t>
            </a:r>
            <a:r>
              <a:rPr lang="nl-BE" b="1" dirty="0">
                <a:solidFill>
                  <a:schemeClr val="accent1"/>
                </a:solidFill>
              </a:rPr>
              <a:t>ServiceNow</a:t>
            </a:r>
            <a:r>
              <a:rPr lang="nl-BE" dirty="0">
                <a:solidFill>
                  <a:schemeClr val="accent1"/>
                </a:solidFill>
              </a:rPr>
              <a:t> </a:t>
            </a:r>
            <a:r>
              <a:rPr lang="nl-BE" b="1" dirty="0">
                <a:solidFill>
                  <a:schemeClr val="accent1"/>
                </a:solidFill>
              </a:rPr>
              <a:t>portal</a:t>
            </a:r>
          </a:p>
          <a:p>
            <a:pPr marL="342900" indent="-342900" algn="just">
              <a:buFont typeface="Arial" panose="020B0604020202020204" pitchFamily="34" charset="0"/>
              <a:buChar char="•"/>
            </a:pPr>
            <a:r>
              <a:rPr lang="nl-BE" dirty="0" err="1"/>
              <a:t>Incidents</a:t>
            </a:r>
            <a:r>
              <a:rPr lang="nl-BE" dirty="0"/>
              <a:t> </a:t>
            </a:r>
            <a:r>
              <a:rPr lang="nl-BE" dirty="0" err="1"/>
              <a:t>and</a:t>
            </a:r>
            <a:r>
              <a:rPr lang="nl-BE" dirty="0"/>
              <a:t> </a:t>
            </a:r>
            <a:r>
              <a:rPr lang="nl-BE" dirty="0" err="1"/>
              <a:t>requests</a:t>
            </a:r>
            <a:r>
              <a:rPr lang="nl-BE" dirty="0"/>
              <a:t> via </a:t>
            </a:r>
            <a:r>
              <a:rPr lang="nl-BE" b="1" dirty="0"/>
              <a:t>email are </a:t>
            </a:r>
            <a:r>
              <a:rPr lang="nl-BE" b="1" dirty="0" err="1"/>
              <a:t>processed</a:t>
            </a:r>
            <a:r>
              <a:rPr lang="nl-BE" b="1" dirty="0"/>
              <a:t> </a:t>
            </a:r>
            <a:r>
              <a:rPr lang="nl-BE" b="1" dirty="0" err="1"/>
              <a:t>with</a:t>
            </a:r>
            <a:r>
              <a:rPr lang="nl-BE" b="1" dirty="0"/>
              <a:t> </a:t>
            </a:r>
            <a:r>
              <a:rPr lang="nl-BE" b="1" dirty="0" err="1"/>
              <a:t>lower</a:t>
            </a:r>
            <a:r>
              <a:rPr lang="nl-BE" b="1" dirty="0"/>
              <a:t> speed</a:t>
            </a:r>
            <a:r>
              <a:rPr lang="nl-BE" dirty="0"/>
              <a:t>. </a:t>
            </a:r>
          </a:p>
          <a:p>
            <a:pPr marL="342900" indent="-342900" algn="just">
              <a:buFont typeface="Arial" panose="020B0604020202020204" pitchFamily="34" charset="0"/>
              <a:buChar char="•"/>
            </a:pPr>
            <a:r>
              <a:rPr lang="nl-BE" b="1" dirty="0">
                <a:solidFill>
                  <a:srgbClr val="FF0000"/>
                </a:solidFill>
              </a:rPr>
              <a:t>Do </a:t>
            </a:r>
            <a:r>
              <a:rPr lang="nl-BE" b="1" dirty="0" err="1">
                <a:solidFill>
                  <a:srgbClr val="FF0000"/>
                </a:solidFill>
              </a:rPr>
              <a:t>not</a:t>
            </a:r>
            <a:r>
              <a:rPr lang="nl-BE" b="1" dirty="0">
                <a:solidFill>
                  <a:srgbClr val="FF0000"/>
                </a:solidFill>
              </a:rPr>
              <a:t> use “info@sciensano.be”. </a:t>
            </a:r>
            <a:r>
              <a:rPr lang="nl-BE" dirty="0" err="1"/>
              <a:t>This</a:t>
            </a:r>
            <a:r>
              <a:rPr lang="nl-BE" dirty="0"/>
              <a:t> is the </a:t>
            </a:r>
            <a:r>
              <a:rPr lang="nl-BE" dirty="0" err="1"/>
              <a:t>main</a:t>
            </a:r>
            <a:r>
              <a:rPr lang="nl-BE" dirty="0"/>
              <a:t> email </a:t>
            </a:r>
            <a:r>
              <a:rPr lang="nl-BE" dirty="0" err="1"/>
              <a:t>address</a:t>
            </a:r>
            <a:r>
              <a:rPr lang="nl-BE" dirty="0"/>
              <a:t> of Sciensano. Takes even more time </a:t>
            </a:r>
            <a:r>
              <a:rPr lang="nl-BE" dirty="0" err="1"/>
              <a:t>before</a:t>
            </a:r>
            <a:r>
              <a:rPr lang="nl-BE" dirty="0"/>
              <a:t> </a:t>
            </a:r>
            <a:r>
              <a:rPr lang="nl-BE" dirty="0" err="1"/>
              <a:t>it</a:t>
            </a:r>
            <a:r>
              <a:rPr lang="nl-BE" dirty="0"/>
              <a:t> </a:t>
            </a:r>
            <a:r>
              <a:rPr lang="nl-BE" dirty="0" err="1"/>
              <a:t>arrives</a:t>
            </a:r>
            <a:r>
              <a:rPr lang="nl-BE" dirty="0"/>
              <a:t> at healthdata.be.</a:t>
            </a:r>
          </a:p>
          <a:p>
            <a:pPr marL="342900" indent="-342900" algn="just">
              <a:buFont typeface="Arial" panose="020B0604020202020204" pitchFamily="34" charset="0"/>
              <a:buChar char="•"/>
            </a:pPr>
            <a:r>
              <a:rPr lang="nl-BE" b="1" dirty="0" err="1"/>
              <a:t>Blocked</a:t>
            </a:r>
            <a:r>
              <a:rPr lang="nl-BE" b="1" dirty="0"/>
              <a:t> </a:t>
            </a:r>
            <a:r>
              <a:rPr lang="nl-BE" b="1" dirty="0" err="1"/>
              <a:t>emails</a:t>
            </a:r>
            <a:r>
              <a:rPr lang="nl-BE" b="1" dirty="0"/>
              <a:t>:</a:t>
            </a:r>
          </a:p>
          <a:p>
            <a:pPr marL="702900" lvl="1" indent="-342900" algn="just">
              <a:buFont typeface="Arial" panose="020B0604020202020204" pitchFamily="34" charset="0"/>
              <a:buChar char="•"/>
            </a:pPr>
            <a:r>
              <a:rPr lang="nl-BE" dirty="0"/>
              <a:t>Healthdata.be was </a:t>
            </a:r>
            <a:r>
              <a:rPr lang="nl-BE" dirty="0" err="1"/>
              <a:t>informed</a:t>
            </a:r>
            <a:r>
              <a:rPr lang="nl-BE" dirty="0"/>
              <a:t> </a:t>
            </a:r>
            <a:r>
              <a:rPr lang="nl-BE" dirty="0" err="1"/>
              <a:t>that</a:t>
            </a:r>
            <a:r>
              <a:rPr lang="nl-BE" dirty="0"/>
              <a:t> </a:t>
            </a:r>
            <a:r>
              <a:rPr lang="nl-BE" dirty="0" err="1"/>
              <a:t>some</a:t>
            </a:r>
            <a:r>
              <a:rPr lang="nl-BE" dirty="0"/>
              <a:t> </a:t>
            </a:r>
            <a:r>
              <a:rPr lang="nl-BE" dirty="0" err="1"/>
              <a:t>organisations</a:t>
            </a:r>
            <a:r>
              <a:rPr lang="nl-BE" dirty="0"/>
              <a:t> </a:t>
            </a:r>
            <a:r>
              <a:rPr lang="nl-BE" dirty="0" err="1"/>
              <a:t>cannot</a:t>
            </a:r>
            <a:r>
              <a:rPr lang="nl-BE" dirty="0"/>
              <a:t> </a:t>
            </a:r>
            <a:r>
              <a:rPr lang="nl-BE" dirty="0" err="1"/>
              <a:t>send</a:t>
            </a:r>
            <a:r>
              <a:rPr lang="nl-BE" dirty="0"/>
              <a:t> </a:t>
            </a:r>
            <a:r>
              <a:rPr lang="nl-BE" dirty="0" err="1"/>
              <a:t>emails</a:t>
            </a:r>
            <a:r>
              <a:rPr lang="nl-BE" dirty="0"/>
              <a:t> </a:t>
            </a:r>
            <a:r>
              <a:rPr lang="nl-BE" dirty="0" err="1"/>
              <a:t>towards</a:t>
            </a:r>
            <a:r>
              <a:rPr lang="nl-BE" dirty="0"/>
              <a:t> healthdata.be </a:t>
            </a:r>
            <a:r>
              <a:rPr lang="nl-BE" dirty="0" err="1"/>
              <a:t>anymore</a:t>
            </a:r>
            <a:endParaRPr lang="nl-BE" dirty="0"/>
          </a:p>
          <a:p>
            <a:pPr marL="702900" lvl="1" indent="-342900" algn="just">
              <a:buFont typeface="Arial" panose="020B0604020202020204" pitchFamily="34" charset="0"/>
              <a:buChar char="•"/>
            </a:pPr>
            <a:r>
              <a:rPr lang="nl-BE" dirty="0"/>
              <a:t>Email </a:t>
            </a:r>
            <a:r>
              <a:rPr lang="nl-BE" dirty="0" err="1"/>
              <a:t>addresses</a:t>
            </a:r>
            <a:r>
              <a:rPr lang="nl-BE" dirty="0"/>
              <a:t> of healthdata.be </a:t>
            </a:r>
            <a:r>
              <a:rPr lang="nl-BE" dirty="0" err="1"/>
              <a:t>staff</a:t>
            </a:r>
            <a:r>
              <a:rPr lang="nl-BE" dirty="0"/>
              <a:t> are </a:t>
            </a:r>
            <a:r>
              <a:rPr lang="nl-BE" dirty="0" err="1"/>
              <a:t>managed</a:t>
            </a:r>
            <a:r>
              <a:rPr lang="nl-BE" dirty="0"/>
              <a:t> </a:t>
            </a:r>
            <a:r>
              <a:rPr lang="nl-BE" dirty="0" err="1"/>
              <a:t>by</a:t>
            </a:r>
            <a:r>
              <a:rPr lang="nl-BE" dirty="0"/>
              <a:t> ICT </a:t>
            </a:r>
            <a:r>
              <a:rPr lang="nl-BE" dirty="0" err="1"/>
              <a:t>department</a:t>
            </a:r>
            <a:r>
              <a:rPr lang="nl-BE" dirty="0"/>
              <a:t> of Sciensano.</a:t>
            </a:r>
          </a:p>
          <a:p>
            <a:pPr marL="702900" lvl="1" indent="-342900" algn="just">
              <a:buFont typeface="Arial" panose="020B0604020202020204" pitchFamily="34" charset="0"/>
              <a:buChar char="•"/>
            </a:pPr>
            <a:r>
              <a:rPr lang="nl-BE" dirty="0"/>
              <a:t>ICT </a:t>
            </a:r>
            <a:r>
              <a:rPr lang="nl-BE" dirty="0" err="1"/>
              <a:t>department</a:t>
            </a:r>
            <a:r>
              <a:rPr lang="nl-BE" dirty="0"/>
              <a:t> of Sciensano </a:t>
            </a:r>
            <a:r>
              <a:rPr lang="nl-BE" dirty="0" err="1"/>
              <a:t>follows</a:t>
            </a:r>
            <a:r>
              <a:rPr lang="nl-BE" dirty="0"/>
              <a:t> </a:t>
            </a:r>
            <a:r>
              <a:rPr lang="nl-BE" dirty="0" err="1"/>
              <a:t>to</a:t>
            </a:r>
            <a:r>
              <a:rPr lang="nl-BE" dirty="0"/>
              <a:t> </a:t>
            </a:r>
            <a:r>
              <a:rPr lang="nl-BE" b="1" dirty="0"/>
              <a:t>“</a:t>
            </a:r>
            <a:r>
              <a:rPr lang="nl-BE" b="1" dirty="0" err="1">
                <a:solidFill>
                  <a:srgbClr val="39B54A"/>
                </a:solidFill>
              </a:rPr>
              <a:t>Sender</a:t>
            </a:r>
            <a:r>
              <a:rPr lang="nl-BE" b="1" dirty="0">
                <a:solidFill>
                  <a:srgbClr val="39B54A"/>
                </a:solidFill>
              </a:rPr>
              <a:t> </a:t>
            </a:r>
            <a:r>
              <a:rPr lang="nl-BE" b="1" dirty="0" err="1">
                <a:solidFill>
                  <a:srgbClr val="39B54A"/>
                </a:solidFill>
              </a:rPr>
              <a:t>Alignment</a:t>
            </a:r>
            <a:r>
              <a:rPr lang="nl-BE" b="1" dirty="0">
                <a:solidFill>
                  <a:srgbClr val="39B54A"/>
                </a:solidFill>
              </a:rPr>
              <a:t>” security </a:t>
            </a:r>
            <a:r>
              <a:rPr lang="nl-BE" b="1" dirty="0" err="1">
                <a:solidFill>
                  <a:srgbClr val="39B54A"/>
                </a:solidFill>
              </a:rPr>
              <a:t>requirements</a:t>
            </a:r>
            <a:endParaRPr lang="nl-BE" b="1" dirty="0">
              <a:solidFill>
                <a:srgbClr val="39B54A"/>
              </a:solidFill>
            </a:endParaRPr>
          </a:p>
          <a:p>
            <a:pPr marL="342900" indent="-342900" algn="just">
              <a:buFont typeface="Arial" panose="020B0604020202020204" pitchFamily="34" charset="0"/>
              <a:buChar char="•"/>
            </a:pPr>
            <a:endParaRPr lang="nl-BE" dirty="0"/>
          </a:p>
          <a:p>
            <a:pPr algn="just"/>
            <a:endParaRPr lang="en-US" dirty="0"/>
          </a:p>
        </p:txBody>
      </p:sp>
    </p:spTree>
    <p:extLst>
      <p:ext uri="{BB962C8B-B14F-4D97-AF65-F5344CB8AC3E}">
        <p14:creationId xmlns:p14="http://schemas.microsoft.com/office/powerpoint/2010/main" val="86862896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74EF3-374C-47C2-9121-C67C67FC533C}"/>
              </a:ext>
            </a:extLst>
          </p:cNvPr>
          <p:cNvSpPr>
            <a:spLocks noGrp="1"/>
          </p:cNvSpPr>
          <p:nvPr>
            <p:ph type="title"/>
          </p:nvPr>
        </p:nvSpPr>
        <p:spPr/>
        <p:txBody>
          <a:bodyPr anchor="ctr"/>
          <a:lstStyle/>
          <a:p>
            <a:r>
              <a:rPr lang="en-US" dirty="0"/>
              <a:t>“Sender Alignment” security requirements</a:t>
            </a:r>
          </a:p>
        </p:txBody>
      </p:sp>
      <p:sp>
        <p:nvSpPr>
          <p:cNvPr id="3" name="Content Placeholder 2">
            <a:extLst>
              <a:ext uri="{FF2B5EF4-FFF2-40B4-BE49-F238E27FC236}">
                <a16:creationId xmlns:a16="http://schemas.microsoft.com/office/drawing/2014/main" id="{015F7080-68B3-4E63-A5B9-B2F79B49E4F6}"/>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E325A3F8-297D-4701-819A-C862A53EB50C}"/>
              </a:ext>
            </a:extLst>
          </p:cNvPr>
          <p:cNvPicPr>
            <a:picLocks noChangeAspect="1"/>
          </p:cNvPicPr>
          <p:nvPr/>
        </p:nvPicPr>
        <p:blipFill rotWithShape="1">
          <a:blip r:embed="rId2"/>
          <a:srcRect b="12834"/>
          <a:stretch/>
        </p:blipFill>
        <p:spPr>
          <a:xfrm>
            <a:off x="0" y="1394463"/>
            <a:ext cx="12192000" cy="5463537"/>
          </a:xfrm>
          <a:prstGeom prst="rect">
            <a:avLst/>
          </a:prstGeom>
        </p:spPr>
      </p:pic>
      <p:sp>
        <p:nvSpPr>
          <p:cNvPr id="6" name="TextBox 5">
            <a:extLst>
              <a:ext uri="{FF2B5EF4-FFF2-40B4-BE49-F238E27FC236}">
                <a16:creationId xmlns:a16="http://schemas.microsoft.com/office/drawing/2014/main" id="{4789EF76-EA3F-48A0-8ED7-ACE4061615FA}"/>
              </a:ext>
            </a:extLst>
          </p:cNvPr>
          <p:cNvSpPr txBox="1"/>
          <p:nvPr/>
        </p:nvSpPr>
        <p:spPr>
          <a:xfrm>
            <a:off x="718456" y="945118"/>
            <a:ext cx="5083443" cy="369332"/>
          </a:xfrm>
          <a:prstGeom prst="rect">
            <a:avLst/>
          </a:prstGeom>
          <a:noFill/>
        </p:spPr>
        <p:txBody>
          <a:bodyPr wrap="none" rtlCol="0">
            <a:spAutoFit/>
          </a:bodyPr>
          <a:lstStyle/>
          <a:p>
            <a:r>
              <a:rPr lang="en-US" dirty="0">
                <a:solidFill>
                  <a:schemeClr val="bg1"/>
                </a:solidFill>
              </a:rPr>
              <a:t>https://docs.healthdata.be/email_security_policy</a:t>
            </a:r>
          </a:p>
        </p:txBody>
      </p:sp>
    </p:spTree>
    <p:extLst>
      <p:ext uri="{BB962C8B-B14F-4D97-AF65-F5344CB8AC3E}">
        <p14:creationId xmlns:p14="http://schemas.microsoft.com/office/powerpoint/2010/main" val="77424274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nSpc>
                <a:spcPct val="200000"/>
              </a:lnSpc>
              <a:spcBef>
                <a:spcPct val="20000"/>
              </a:spcBef>
              <a:buClr>
                <a:srgbClr val="B2D235"/>
              </a:buClr>
              <a:defRPr/>
            </a:pPr>
            <a:r>
              <a:rPr lang="fr-BE" sz="2800" dirty="0" err="1"/>
              <a:t>Don’t</a:t>
            </a:r>
            <a:r>
              <a:rPr lang="fr-BE" sz="2800" dirty="0"/>
              <a:t> </a:t>
            </a:r>
            <a:r>
              <a:rPr lang="fr-BE" sz="2800" dirty="0" err="1"/>
              <a:t>forget</a:t>
            </a:r>
            <a:br>
              <a:rPr lang="en-BE" sz="2800" dirty="0"/>
            </a:br>
            <a:endParaRPr kumimoji="0" lang="en-BE" sz="2800" b="1" i="0" u="none" strike="noStrike" kern="1200" cap="none" spc="100" normalizeH="0" baseline="0" noProof="0" dirty="0">
              <a:ln>
                <a:noFill/>
              </a:ln>
              <a:solidFill>
                <a:prstClr val="white"/>
              </a:solidFill>
              <a:effectLst/>
              <a:uLnTx/>
              <a:uFillTx/>
              <a:latin typeface="Arial"/>
              <a:ea typeface="+mn-ea"/>
              <a:cs typeface="Arial"/>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660422395"/>
              </p:ext>
            </p:extLst>
          </p:nvPr>
        </p:nvGraphicFramePr>
        <p:xfrm>
          <a:off x="2122526" y="1742788"/>
          <a:ext cx="7946948" cy="42179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1055167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nSpc>
                <a:spcPct val="200000"/>
              </a:lnSpc>
              <a:spcBef>
                <a:spcPct val="20000"/>
              </a:spcBef>
              <a:buClr>
                <a:srgbClr val="B2D235"/>
              </a:buClr>
              <a:defRPr/>
            </a:pPr>
            <a:r>
              <a:rPr lang="fr-BE" dirty="0"/>
              <a:t>Feature request</a:t>
            </a:r>
            <a:endParaRPr kumimoji="0" lang="en-BE" sz="2800" b="1" i="0" u="none" strike="noStrike" kern="1200" cap="none" spc="100" normalizeH="0" baseline="0" noProof="0" dirty="0">
              <a:ln>
                <a:noFill/>
              </a:ln>
              <a:solidFill>
                <a:prstClr val="white"/>
              </a:solidFill>
              <a:effectLst/>
              <a:uLnTx/>
              <a:uFillTx/>
              <a:latin typeface="Arial"/>
              <a:ea typeface="+mn-ea"/>
              <a:cs typeface="Arial"/>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59710520"/>
              </p:ext>
            </p:extLst>
          </p:nvPr>
        </p:nvGraphicFramePr>
        <p:xfrm>
          <a:off x="348343" y="1508096"/>
          <a:ext cx="11462656" cy="2034618"/>
        </p:xfrm>
        <a:graphic>
          <a:graphicData uri="http://schemas.openxmlformats.org/drawingml/2006/table">
            <a:tbl>
              <a:tblPr firstRow="1" bandRow="1">
                <a:tableStyleId>{5C22544A-7EE6-4342-B048-85BDC9FD1C3A}</a:tableStyleId>
              </a:tblPr>
              <a:tblGrid>
                <a:gridCol w="1205865">
                  <a:extLst>
                    <a:ext uri="{9D8B030D-6E8A-4147-A177-3AD203B41FA5}">
                      <a16:colId xmlns:a16="http://schemas.microsoft.com/office/drawing/2014/main" val="1025559344"/>
                    </a:ext>
                  </a:extLst>
                </a:gridCol>
                <a:gridCol w="4521998">
                  <a:extLst>
                    <a:ext uri="{9D8B030D-6E8A-4147-A177-3AD203B41FA5}">
                      <a16:colId xmlns:a16="http://schemas.microsoft.com/office/drawing/2014/main" val="2714932952"/>
                    </a:ext>
                  </a:extLst>
                </a:gridCol>
                <a:gridCol w="5734793">
                  <a:extLst>
                    <a:ext uri="{9D8B030D-6E8A-4147-A177-3AD203B41FA5}">
                      <a16:colId xmlns:a16="http://schemas.microsoft.com/office/drawing/2014/main" val="3398955929"/>
                    </a:ext>
                  </a:extLst>
                </a:gridCol>
              </a:tblGrid>
              <a:tr h="449658">
                <a:tc>
                  <a:txBody>
                    <a:bodyPr/>
                    <a:lstStyle/>
                    <a:p>
                      <a:endParaRPr lang="fr-BE" dirty="0"/>
                    </a:p>
                  </a:txBody>
                  <a:tcPr/>
                </a:tc>
                <a:tc>
                  <a:txBody>
                    <a:bodyPr/>
                    <a:lstStyle/>
                    <a:p>
                      <a:r>
                        <a:rPr lang="fr-BE" dirty="0"/>
                        <a:t>Question</a:t>
                      </a:r>
                    </a:p>
                  </a:txBody>
                  <a:tcPr/>
                </a:tc>
                <a:tc>
                  <a:txBody>
                    <a:bodyPr/>
                    <a:lstStyle/>
                    <a:p>
                      <a:r>
                        <a:rPr lang="fr-BE" dirty="0" err="1"/>
                        <a:t>Answer</a:t>
                      </a:r>
                      <a:endParaRPr lang="fr-BE" dirty="0"/>
                    </a:p>
                  </a:txBody>
                  <a:tcPr/>
                </a:tc>
                <a:extLst>
                  <a:ext uri="{0D108BD9-81ED-4DB2-BD59-A6C34878D82A}">
                    <a16:rowId xmlns:a16="http://schemas.microsoft.com/office/drawing/2014/main" val="400855173"/>
                  </a:ext>
                </a:extLst>
              </a:tr>
              <a:tr h="370840">
                <a:tc>
                  <a:txBody>
                    <a:bodyPr/>
                    <a:lstStyle/>
                    <a:p>
                      <a:pPr algn="l" fontAlgn="t"/>
                      <a:r>
                        <a:rPr lang="fr-BE" sz="1400" b="0" i="0" u="none" strike="noStrike" dirty="0">
                          <a:solidFill>
                            <a:schemeClr val="tx1">
                              <a:lumMod val="50000"/>
                            </a:schemeClr>
                          </a:solidFill>
                          <a:effectLst/>
                          <a:latin typeface="Calibri" panose="020F0502020204030204" pitchFamily="34" charset="0"/>
                        </a:rPr>
                        <a:t>Q01</a:t>
                      </a:r>
                    </a:p>
                  </a:txBody>
                  <a:tcPr>
                    <a:solidFill>
                      <a:schemeClr val="bg1"/>
                    </a:solidFill>
                  </a:tcPr>
                </a:tc>
                <a:tc>
                  <a:txBody>
                    <a:bodyPr/>
                    <a:lstStyle/>
                    <a:p>
                      <a:pPr algn="just" fontAlgn="t"/>
                      <a:r>
                        <a:rPr lang="en-US" sz="1400" b="1" i="0" kern="1200" dirty="0">
                          <a:solidFill>
                            <a:schemeClr val="tx1">
                              <a:lumMod val="50000"/>
                            </a:schemeClr>
                          </a:solidFill>
                          <a:effectLst/>
                          <a:latin typeface="Calibri" panose="020F0502020204030204" pitchFamily="34" charset="0"/>
                          <a:ea typeface="+mn-ea"/>
                          <a:cs typeface="Calibri" panose="020F0502020204030204" pitchFamily="34" charset="0"/>
                        </a:rPr>
                        <a:t>We are going live with various registers in the coming weeks. We would like to receive an automated email notification whenever there is an error with any of our submissions. Is this something you could arrange? For instance, could you set up a system to send us an email whenever a file is created in the ERROR folder for Spine? The email should be directed to someone at Saint-Luc.</a:t>
                      </a:r>
                      <a:endParaRPr lang="en-US" sz="1400" b="1" i="0" u="none" strike="noStrike" dirty="0">
                        <a:solidFill>
                          <a:schemeClr val="tx1">
                            <a:lumMod val="50000"/>
                          </a:schemeClr>
                        </a:solidFill>
                        <a:effectLst/>
                        <a:latin typeface="Calibri" panose="020F0502020204030204" pitchFamily="34" charset="0"/>
                        <a:cs typeface="Calibri" panose="020F0502020204030204" pitchFamily="34" charset="0"/>
                      </a:endParaRPr>
                    </a:p>
                  </a:txBody>
                  <a:tcPr>
                    <a:solidFill>
                      <a:schemeClr val="bg1"/>
                    </a:solidFill>
                  </a:tcPr>
                </a:tc>
                <a:tc>
                  <a:txBody>
                    <a:bodyPr/>
                    <a:lstStyle/>
                    <a:p>
                      <a:pPr algn="just" fontAlgn="t"/>
                      <a:r>
                        <a:rPr lang="nl-BE" sz="1400" b="0" i="0" u="none" strike="noStrike" dirty="0" err="1">
                          <a:solidFill>
                            <a:schemeClr val="tx1">
                              <a:lumMod val="50000"/>
                            </a:schemeClr>
                          </a:solidFill>
                          <a:effectLst/>
                          <a:latin typeface="Calibri" panose="020F0502020204030204" pitchFamily="34" charset="0"/>
                        </a:rPr>
                        <a:t>Thank</a:t>
                      </a:r>
                      <a:r>
                        <a:rPr lang="nl-BE" sz="1400" b="0" i="0" u="none" strike="noStrike" dirty="0">
                          <a:solidFill>
                            <a:schemeClr val="tx1">
                              <a:lumMod val="50000"/>
                            </a:schemeClr>
                          </a:solidFill>
                          <a:effectLst/>
                          <a:latin typeface="Calibri" panose="020F0502020204030204" pitchFamily="34" charset="0"/>
                        </a:rPr>
                        <a:t> </a:t>
                      </a:r>
                      <a:r>
                        <a:rPr lang="nl-BE" sz="1400" b="0" i="0" u="none" strike="noStrike" dirty="0" err="1">
                          <a:solidFill>
                            <a:schemeClr val="tx1">
                              <a:lumMod val="50000"/>
                            </a:schemeClr>
                          </a:solidFill>
                          <a:effectLst/>
                          <a:latin typeface="Calibri" panose="020F0502020204030204" pitchFamily="34" charset="0"/>
                        </a:rPr>
                        <a:t>you</a:t>
                      </a:r>
                      <a:r>
                        <a:rPr lang="nl-BE" sz="1400" b="0" i="0" u="none" strike="noStrike" dirty="0">
                          <a:solidFill>
                            <a:schemeClr val="tx1">
                              <a:lumMod val="50000"/>
                            </a:schemeClr>
                          </a:solidFill>
                          <a:effectLst/>
                          <a:latin typeface="Calibri" panose="020F0502020204030204" pitchFamily="34" charset="0"/>
                        </a:rPr>
                        <a:t> for </a:t>
                      </a:r>
                      <a:r>
                        <a:rPr lang="nl-BE" sz="1400" b="0" i="0" u="none" strike="noStrike" dirty="0" err="1">
                          <a:solidFill>
                            <a:schemeClr val="tx1">
                              <a:lumMod val="50000"/>
                            </a:schemeClr>
                          </a:solidFill>
                          <a:effectLst/>
                          <a:latin typeface="Calibri" panose="020F0502020204030204" pitchFamily="34" charset="0"/>
                        </a:rPr>
                        <a:t>this</a:t>
                      </a:r>
                      <a:r>
                        <a:rPr lang="nl-BE" sz="1400" b="0" i="0" u="none" strike="noStrike" dirty="0">
                          <a:solidFill>
                            <a:schemeClr val="tx1">
                              <a:lumMod val="50000"/>
                            </a:schemeClr>
                          </a:solidFill>
                          <a:effectLst/>
                          <a:latin typeface="Calibri" panose="020F0502020204030204" pitchFamily="34" charset="0"/>
                        </a:rPr>
                        <a:t> feature request. </a:t>
                      </a:r>
                      <a:r>
                        <a:rPr lang="nl-BE" sz="1400" b="0" i="0" u="none" strike="noStrike" dirty="0" err="1">
                          <a:solidFill>
                            <a:schemeClr val="tx1">
                              <a:lumMod val="50000"/>
                            </a:schemeClr>
                          </a:solidFill>
                          <a:effectLst/>
                          <a:latin typeface="Calibri" panose="020F0502020204030204" pitchFamily="34" charset="0"/>
                        </a:rPr>
                        <a:t>This</a:t>
                      </a:r>
                      <a:r>
                        <a:rPr lang="nl-BE" sz="1400" b="0" i="0" u="none" strike="noStrike" dirty="0">
                          <a:solidFill>
                            <a:schemeClr val="tx1">
                              <a:lumMod val="50000"/>
                            </a:schemeClr>
                          </a:solidFill>
                          <a:effectLst/>
                          <a:latin typeface="Calibri" panose="020F0502020204030204" pitchFamily="34" charset="0"/>
                        </a:rPr>
                        <a:t> is </a:t>
                      </a:r>
                      <a:r>
                        <a:rPr lang="nl-BE" sz="1400" b="0" i="0" u="none" strike="noStrike" dirty="0" err="1">
                          <a:solidFill>
                            <a:schemeClr val="tx1">
                              <a:lumMod val="50000"/>
                            </a:schemeClr>
                          </a:solidFill>
                          <a:effectLst/>
                          <a:latin typeface="Calibri" panose="020F0502020204030204" pitchFamily="34" charset="0"/>
                        </a:rPr>
                        <a:t>certainly</a:t>
                      </a:r>
                      <a:r>
                        <a:rPr lang="nl-BE" sz="1400" b="0" i="0" u="none" strike="noStrike" dirty="0">
                          <a:solidFill>
                            <a:schemeClr val="tx1">
                              <a:lumMod val="50000"/>
                            </a:schemeClr>
                          </a:solidFill>
                          <a:effectLst/>
                          <a:latin typeface="Calibri" panose="020F0502020204030204" pitchFamily="34" charset="0"/>
                        </a:rPr>
                        <a:t> </a:t>
                      </a:r>
                      <a:r>
                        <a:rPr lang="nl-BE" sz="1400" b="0" i="0" u="none" strike="noStrike" dirty="0" err="1">
                          <a:solidFill>
                            <a:schemeClr val="tx1">
                              <a:lumMod val="50000"/>
                            </a:schemeClr>
                          </a:solidFill>
                          <a:effectLst/>
                          <a:latin typeface="Calibri" panose="020F0502020204030204" pitchFamily="34" charset="0"/>
                        </a:rPr>
                        <a:t>something</a:t>
                      </a:r>
                      <a:r>
                        <a:rPr lang="nl-BE" sz="1400" b="0" i="0" u="none" strike="noStrike" dirty="0">
                          <a:solidFill>
                            <a:schemeClr val="tx1">
                              <a:lumMod val="50000"/>
                            </a:schemeClr>
                          </a:solidFill>
                          <a:effectLst/>
                          <a:latin typeface="Calibri" panose="020F0502020204030204" pitchFamily="34" charset="0"/>
                        </a:rPr>
                        <a:t> </a:t>
                      </a:r>
                      <a:r>
                        <a:rPr lang="nl-BE" sz="1400" b="0" i="0" u="none" strike="noStrike" dirty="0" err="1">
                          <a:solidFill>
                            <a:schemeClr val="tx1">
                              <a:lumMod val="50000"/>
                            </a:schemeClr>
                          </a:solidFill>
                          <a:effectLst/>
                          <a:latin typeface="Calibri" panose="020F0502020204030204" pitchFamily="34" charset="0"/>
                        </a:rPr>
                        <a:t>that</a:t>
                      </a:r>
                      <a:r>
                        <a:rPr lang="nl-BE" sz="1400" b="0" i="0" u="none" strike="noStrike" dirty="0">
                          <a:solidFill>
                            <a:schemeClr val="tx1">
                              <a:lumMod val="50000"/>
                            </a:schemeClr>
                          </a:solidFill>
                          <a:effectLst/>
                          <a:latin typeface="Calibri" panose="020F0502020204030204" pitchFamily="34" charset="0"/>
                        </a:rPr>
                        <a:t> we are </a:t>
                      </a:r>
                      <a:r>
                        <a:rPr lang="nl-BE" sz="1400" b="0" i="0" u="none" strike="noStrike" dirty="0" err="1">
                          <a:solidFill>
                            <a:schemeClr val="tx1">
                              <a:lumMod val="50000"/>
                            </a:schemeClr>
                          </a:solidFill>
                          <a:effectLst/>
                          <a:latin typeface="Calibri" panose="020F0502020204030204" pitchFamily="34" charset="0"/>
                        </a:rPr>
                        <a:t>willing</a:t>
                      </a:r>
                      <a:r>
                        <a:rPr lang="nl-BE" sz="1400" b="0" i="0" u="none" strike="noStrike" dirty="0">
                          <a:solidFill>
                            <a:schemeClr val="tx1">
                              <a:lumMod val="50000"/>
                            </a:schemeClr>
                          </a:solidFill>
                          <a:effectLst/>
                          <a:latin typeface="Calibri" panose="020F0502020204030204" pitchFamily="34" charset="0"/>
                        </a:rPr>
                        <a:t> </a:t>
                      </a:r>
                      <a:r>
                        <a:rPr lang="nl-BE" sz="1400" b="0" i="0" u="none" strike="noStrike" dirty="0" err="1">
                          <a:solidFill>
                            <a:schemeClr val="tx1">
                              <a:lumMod val="50000"/>
                            </a:schemeClr>
                          </a:solidFill>
                          <a:effectLst/>
                          <a:latin typeface="Calibri" panose="020F0502020204030204" pitchFamily="34" charset="0"/>
                        </a:rPr>
                        <a:t>to</a:t>
                      </a:r>
                      <a:r>
                        <a:rPr lang="nl-BE" sz="1400" b="0" i="0" u="none" strike="noStrike" dirty="0">
                          <a:solidFill>
                            <a:schemeClr val="tx1">
                              <a:lumMod val="50000"/>
                            </a:schemeClr>
                          </a:solidFill>
                          <a:effectLst/>
                          <a:latin typeface="Calibri" panose="020F0502020204030204" pitchFamily="34" charset="0"/>
                        </a:rPr>
                        <a:t> </a:t>
                      </a:r>
                      <a:r>
                        <a:rPr lang="nl-BE" sz="1400" b="0" i="0" u="none" strike="noStrike" dirty="0" err="1">
                          <a:solidFill>
                            <a:schemeClr val="tx1">
                              <a:lumMod val="50000"/>
                            </a:schemeClr>
                          </a:solidFill>
                          <a:effectLst/>
                          <a:latin typeface="Calibri" panose="020F0502020204030204" pitchFamily="34" charset="0"/>
                        </a:rPr>
                        <a:t>investigate</a:t>
                      </a:r>
                      <a:r>
                        <a:rPr lang="nl-BE" sz="1400" b="0" i="0" u="none" strike="noStrike" dirty="0">
                          <a:solidFill>
                            <a:schemeClr val="tx1">
                              <a:lumMod val="50000"/>
                            </a:schemeClr>
                          </a:solidFill>
                          <a:effectLst/>
                          <a:latin typeface="Calibri" panose="020F0502020204030204" pitchFamily="34" charset="0"/>
                        </a:rPr>
                        <a:t>. Feedback / proposal </a:t>
                      </a:r>
                      <a:r>
                        <a:rPr lang="nl-BE" sz="1400" b="0" i="0" u="none" strike="noStrike" dirty="0" err="1">
                          <a:solidFill>
                            <a:schemeClr val="tx1">
                              <a:lumMod val="50000"/>
                            </a:schemeClr>
                          </a:solidFill>
                          <a:effectLst/>
                          <a:latin typeface="Calibri" panose="020F0502020204030204" pitchFamily="34" charset="0"/>
                        </a:rPr>
                        <a:t>will</a:t>
                      </a:r>
                      <a:r>
                        <a:rPr lang="nl-BE" sz="1400" b="0" i="0" u="none" strike="noStrike" dirty="0">
                          <a:solidFill>
                            <a:schemeClr val="tx1">
                              <a:lumMod val="50000"/>
                            </a:schemeClr>
                          </a:solidFill>
                          <a:effectLst/>
                          <a:latin typeface="Calibri" panose="020F0502020204030204" pitchFamily="34" charset="0"/>
                        </a:rPr>
                        <a:t> </a:t>
                      </a:r>
                      <a:r>
                        <a:rPr lang="nl-BE" sz="1400" b="0" i="0" u="none" strike="noStrike" dirty="0" err="1">
                          <a:solidFill>
                            <a:schemeClr val="tx1">
                              <a:lumMod val="50000"/>
                            </a:schemeClr>
                          </a:solidFill>
                          <a:effectLst/>
                          <a:latin typeface="Calibri" panose="020F0502020204030204" pitchFamily="34" charset="0"/>
                        </a:rPr>
                        <a:t>be</a:t>
                      </a:r>
                      <a:r>
                        <a:rPr lang="nl-BE" sz="1400" b="0" i="0" u="none" strike="noStrike" dirty="0">
                          <a:solidFill>
                            <a:schemeClr val="tx1">
                              <a:lumMod val="50000"/>
                            </a:schemeClr>
                          </a:solidFill>
                          <a:effectLst/>
                          <a:latin typeface="Calibri" panose="020F0502020204030204" pitchFamily="34" charset="0"/>
                        </a:rPr>
                        <a:t> </a:t>
                      </a:r>
                      <a:r>
                        <a:rPr lang="nl-BE" sz="1400" b="0" i="0" u="none" strike="noStrike" dirty="0" err="1">
                          <a:solidFill>
                            <a:schemeClr val="tx1">
                              <a:lumMod val="50000"/>
                            </a:schemeClr>
                          </a:solidFill>
                          <a:effectLst/>
                          <a:latin typeface="Calibri" panose="020F0502020204030204" pitchFamily="34" charset="0"/>
                        </a:rPr>
                        <a:t>presented</a:t>
                      </a:r>
                      <a:r>
                        <a:rPr lang="nl-BE" sz="1400" b="0" i="0" u="none" strike="noStrike" dirty="0">
                          <a:solidFill>
                            <a:schemeClr val="tx1">
                              <a:lumMod val="50000"/>
                            </a:schemeClr>
                          </a:solidFill>
                          <a:effectLst/>
                          <a:latin typeface="Calibri" panose="020F0502020204030204" pitchFamily="34" charset="0"/>
                        </a:rPr>
                        <a:t> in a </a:t>
                      </a:r>
                      <a:r>
                        <a:rPr lang="nl-BE" sz="1400" b="0" i="0" u="none" strike="noStrike" dirty="0" err="1">
                          <a:solidFill>
                            <a:schemeClr val="tx1">
                              <a:lumMod val="50000"/>
                            </a:schemeClr>
                          </a:solidFill>
                          <a:effectLst/>
                          <a:latin typeface="Calibri" panose="020F0502020204030204" pitchFamily="34" charset="0"/>
                        </a:rPr>
                        <a:t>weekly</a:t>
                      </a:r>
                      <a:r>
                        <a:rPr lang="nl-BE" sz="1400" b="0" i="0" u="none" strike="noStrike" dirty="0">
                          <a:solidFill>
                            <a:schemeClr val="tx1">
                              <a:lumMod val="50000"/>
                            </a:schemeClr>
                          </a:solidFill>
                          <a:effectLst/>
                          <a:latin typeface="Calibri" panose="020F0502020204030204" pitchFamily="34" charset="0"/>
                        </a:rPr>
                        <a:t> ICT meeting. </a:t>
                      </a:r>
                      <a:r>
                        <a:rPr lang="nl-BE" sz="1400" b="0" i="0" u="none" strike="noStrike" dirty="0" err="1">
                          <a:solidFill>
                            <a:schemeClr val="tx1">
                              <a:lumMod val="50000"/>
                            </a:schemeClr>
                          </a:solidFill>
                          <a:effectLst/>
                          <a:latin typeface="Calibri" panose="020F0502020204030204" pitchFamily="34" charset="0"/>
                        </a:rPr>
                        <a:t>If</a:t>
                      </a:r>
                      <a:r>
                        <a:rPr lang="nl-BE" sz="1400" b="0" i="0" u="none" strike="noStrike" dirty="0">
                          <a:solidFill>
                            <a:schemeClr val="tx1">
                              <a:lumMod val="50000"/>
                            </a:schemeClr>
                          </a:solidFill>
                          <a:effectLst/>
                          <a:latin typeface="Calibri" panose="020F0502020204030204" pitchFamily="34" charset="0"/>
                        </a:rPr>
                        <a:t> </a:t>
                      </a:r>
                      <a:r>
                        <a:rPr lang="nl-BE" sz="1400" b="0" i="0" u="none" strike="noStrike" dirty="0" err="1">
                          <a:solidFill>
                            <a:schemeClr val="tx1">
                              <a:lumMod val="50000"/>
                            </a:schemeClr>
                          </a:solidFill>
                          <a:effectLst/>
                          <a:latin typeface="Calibri" panose="020F0502020204030204" pitchFamily="34" charset="0"/>
                        </a:rPr>
                        <a:t>this</a:t>
                      </a:r>
                      <a:r>
                        <a:rPr lang="nl-BE" sz="1400" b="0" i="0" u="none" strike="noStrike" dirty="0">
                          <a:solidFill>
                            <a:schemeClr val="tx1">
                              <a:lumMod val="50000"/>
                            </a:schemeClr>
                          </a:solidFill>
                          <a:effectLst/>
                          <a:latin typeface="Calibri" panose="020F0502020204030204" pitchFamily="34" charset="0"/>
                        </a:rPr>
                        <a:t> proposal is </a:t>
                      </a:r>
                      <a:r>
                        <a:rPr lang="nl-BE" sz="1400" b="0" i="0" u="none" strike="noStrike" dirty="0" err="1">
                          <a:solidFill>
                            <a:schemeClr val="tx1">
                              <a:lumMod val="50000"/>
                            </a:schemeClr>
                          </a:solidFill>
                          <a:effectLst/>
                          <a:latin typeface="Calibri" panose="020F0502020204030204" pitchFamily="34" charset="0"/>
                        </a:rPr>
                        <a:t>acceptable</a:t>
                      </a:r>
                      <a:r>
                        <a:rPr lang="nl-BE" sz="1400" b="0" i="0" u="none" strike="noStrike" dirty="0">
                          <a:solidFill>
                            <a:schemeClr val="tx1">
                              <a:lumMod val="50000"/>
                            </a:schemeClr>
                          </a:solidFill>
                          <a:effectLst/>
                          <a:latin typeface="Calibri" panose="020F0502020204030204" pitchFamily="34" charset="0"/>
                        </a:rPr>
                        <a:t> for </a:t>
                      </a:r>
                      <a:r>
                        <a:rPr lang="nl-BE" sz="1400" b="0" i="0" u="none" strike="noStrike" dirty="0" err="1">
                          <a:solidFill>
                            <a:schemeClr val="tx1">
                              <a:lumMod val="50000"/>
                            </a:schemeClr>
                          </a:solidFill>
                          <a:effectLst/>
                          <a:latin typeface="Calibri" panose="020F0502020204030204" pitchFamily="34" charset="0"/>
                        </a:rPr>
                        <a:t>HCO’s</a:t>
                      </a:r>
                      <a:r>
                        <a:rPr lang="nl-BE" sz="1400" b="0" i="0" u="none" strike="noStrike" dirty="0">
                          <a:solidFill>
                            <a:schemeClr val="tx1">
                              <a:lumMod val="50000"/>
                            </a:schemeClr>
                          </a:solidFill>
                          <a:effectLst/>
                          <a:latin typeface="Calibri" panose="020F0502020204030204" pitchFamily="34" charset="0"/>
                        </a:rPr>
                        <a:t>, we </a:t>
                      </a:r>
                      <a:r>
                        <a:rPr lang="nl-BE" sz="1400" b="0" i="0" u="none" strike="noStrike" dirty="0" err="1">
                          <a:solidFill>
                            <a:schemeClr val="tx1">
                              <a:lumMod val="50000"/>
                            </a:schemeClr>
                          </a:solidFill>
                          <a:effectLst/>
                          <a:latin typeface="Calibri" panose="020F0502020204030204" pitchFamily="34" charset="0"/>
                        </a:rPr>
                        <a:t>can</a:t>
                      </a:r>
                      <a:r>
                        <a:rPr lang="nl-BE" sz="1400" b="0" i="0" u="none" strike="noStrike" dirty="0">
                          <a:solidFill>
                            <a:schemeClr val="tx1">
                              <a:lumMod val="50000"/>
                            </a:schemeClr>
                          </a:solidFill>
                          <a:effectLst/>
                          <a:latin typeface="Calibri" panose="020F0502020204030204" pitchFamily="34" charset="0"/>
                        </a:rPr>
                        <a:t> </a:t>
                      </a:r>
                      <a:r>
                        <a:rPr lang="nl-BE" sz="1400" b="0" i="0" u="none" strike="noStrike" dirty="0" err="1">
                          <a:solidFill>
                            <a:schemeClr val="tx1">
                              <a:lumMod val="50000"/>
                            </a:schemeClr>
                          </a:solidFill>
                          <a:effectLst/>
                          <a:latin typeface="Calibri" panose="020F0502020204030204" pitchFamily="34" charset="0"/>
                        </a:rPr>
                        <a:t>schedule</a:t>
                      </a:r>
                      <a:r>
                        <a:rPr lang="nl-BE" sz="1400" b="0" i="0" u="none" strike="noStrike" dirty="0">
                          <a:solidFill>
                            <a:schemeClr val="tx1">
                              <a:lumMod val="50000"/>
                            </a:schemeClr>
                          </a:solidFill>
                          <a:effectLst/>
                          <a:latin typeface="Calibri" panose="020F0502020204030204" pitchFamily="34" charset="0"/>
                        </a:rPr>
                        <a:t> </a:t>
                      </a:r>
                      <a:r>
                        <a:rPr lang="nl-BE" sz="1400" b="0" i="0" u="none" strike="noStrike" dirty="0" err="1">
                          <a:solidFill>
                            <a:schemeClr val="tx1">
                              <a:lumMod val="50000"/>
                            </a:schemeClr>
                          </a:solidFill>
                          <a:effectLst/>
                          <a:latin typeface="Calibri" panose="020F0502020204030204" pitchFamily="34" charset="0"/>
                        </a:rPr>
                        <a:t>it</a:t>
                      </a:r>
                      <a:r>
                        <a:rPr lang="nl-BE" sz="1400" b="0" i="0" u="none" strike="noStrike" dirty="0">
                          <a:solidFill>
                            <a:schemeClr val="tx1">
                              <a:lumMod val="50000"/>
                            </a:schemeClr>
                          </a:solidFill>
                          <a:effectLst/>
                          <a:latin typeface="Calibri" panose="020F0502020204030204" pitchFamily="34" charset="0"/>
                        </a:rPr>
                        <a:t> in </a:t>
                      </a:r>
                      <a:r>
                        <a:rPr lang="nl-BE" sz="1400" b="0" i="0" u="none" strike="noStrike" dirty="0" err="1">
                          <a:solidFill>
                            <a:schemeClr val="tx1">
                              <a:lumMod val="50000"/>
                            </a:schemeClr>
                          </a:solidFill>
                          <a:effectLst/>
                          <a:latin typeface="Calibri" panose="020F0502020204030204" pitchFamily="34" charset="0"/>
                        </a:rPr>
                        <a:t>our</a:t>
                      </a:r>
                      <a:r>
                        <a:rPr lang="nl-BE" sz="1400" b="0" i="0" u="none" strike="noStrike" dirty="0">
                          <a:solidFill>
                            <a:schemeClr val="tx1">
                              <a:lumMod val="50000"/>
                            </a:schemeClr>
                          </a:solidFill>
                          <a:effectLst/>
                          <a:latin typeface="Calibri" panose="020F0502020204030204" pitchFamily="34" charset="0"/>
                        </a:rPr>
                        <a:t> planning. </a:t>
                      </a:r>
                      <a:endParaRPr lang="en-US" sz="1400" b="0" i="0" u="none" strike="noStrike" dirty="0">
                        <a:solidFill>
                          <a:schemeClr val="tx1">
                            <a:lumMod val="50000"/>
                          </a:schemeClr>
                        </a:solidFill>
                        <a:effectLst/>
                        <a:latin typeface="Calibri" panose="020F0502020204030204" pitchFamily="34" charset="0"/>
                      </a:endParaRPr>
                    </a:p>
                  </a:txBody>
                  <a:tcPr>
                    <a:solidFill>
                      <a:schemeClr val="bg1"/>
                    </a:solidFill>
                  </a:tcPr>
                </a:tc>
                <a:extLst>
                  <a:ext uri="{0D108BD9-81ED-4DB2-BD59-A6C34878D82A}">
                    <a16:rowId xmlns:a16="http://schemas.microsoft.com/office/drawing/2014/main" val="1955356711"/>
                  </a:ext>
                </a:extLst>
              </a:tr>
            </a:tbl>
          </a:graphicData>
        </a:graphic>
      </p:graphicFrame>
    </p:spTree>
    <p:extLst>
      <p:ext uri="{BB962C8B-B14F-4D97-AF65-F5344CB8AC3E}">
        <p14:creationId xmlns:p14="http://schemas.microsoft.com/office/powerpoint/2010/main" val="72898234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nSpc>
                <a:spcPct val="200000"/>
              </a:lnSpc>
              <a:spcBef>
                <a:spcPct val="20000"/>
              </a:spcBef>
              <a:buClr>
                <a:srgbClr val="B2D235"/>
              </a:buClr>
              <a:defRPr/>
            </a:pPr>
            <a:r>
              <a:rPr lang="fr-BE" dirty="0"/>
              <a:t>PITTER</a:t>
            </a:r>
            <a:endParaRPr kumimoji="0" lang="en-BE" sz="2800" b="1" i="0" u="none" strike="noStrike" kern="1200" cap="none" spc="100" normalizeH="0" baseline="0" noProof="0" dirty="0">
              <a:ln>
                <a:noFill/>
              </a:ln>
              <a:solidFill>
                <a:prstClr val="white"/>
              </a:solidFill>
              <a:effectLst/>
              <a:uLnTx/>
              <a:uFillTx/>
              <a:latin typeface="Arial"/>
              <a:ea typeface="+mn-ea"/>
              <a:cs typeface="Arial"/>
            </a:endParaRPr>
          </a:p>
        </p:txBody>
      </p:sp>
      <p:graphicFrame>
        <p:nvGraphicFramePr>
          <p:cNvPr id="7" name="Content Placeholder 8">
            <a:extLst>
              <a:ext uri="{FF2B5EF4-FFF2-40B4-BE49-F238E27FC236}">
                <a16:creationId xmlns:a16="http://schemas.microsoft.com/office/drawing/2014/main" id="{B8FF74CC-2671-4F95-8111-C8B22AA13B54}"/>
              </a:ext>
            </a:extLst>
          </p:cNvPr>
          <p:cNvGraphicFramePr>
            <a:graphicFrameLocks/>
          </p:cNvGraphicFramePr>
          <p:nvPr>
            <p:extLst>
              <p:ext uri="{D42A27DB-BD31-4B8C-83A1-F6EECF244321}">
                <p14:modId xmlns:p14="http://schemas.microsoft.com/office/powerpoint/2010/main" val="1952461019"/>
              </p:ext>
            </p:extLst>
          </p:nvPr>
        </p:nvGraphicFramePr>
        <p:xfrm>
          <a:off x="348343" y="1522748"/>
          <a:ext cx="11462656" cy="1464954"/>
        </p:xfrm>
        <a:graphic>
          <a:graphicData uri="http://schemas.openxmlformats.org/drawingml/2006/table">
            <a:tbl>
              <a:tblPr firstRow="1" bandRow="1">
                <a:tableStyleId>{5C22544A-7EE6-4342-B048-85BDC9FD1C3A}</a:tableStyleId>
              </a:tblPr>
              <a:tblGrid>
                <a:gridCol w="1205865">
                  <a:extLst>
                    <a:ext uri="{9D8B030D-6E8A-4147-A177-3AD203B41FA5}">
                      <a16:colId xmlns:a16="http://schemas.microsoft.com/office/drawing/2014/main" val="1025559344"/>
                    </a:ext>
                  </a:extLst>
                </a:gridCol>
                <a:gridCol w="4521998">
                  <a:extLst>
                    <a:ext uri="{9D8B030D-6E8A-4147-A177-3AD203B41FA5}">
                      <a16:colId xmlns:a16="http://schemas.microsoft.com/office/drawing/2014/main" val="2714932952"/>
                    </a:ext>
                  </a:extLst>
                </a:gridCol>
                <a:gridCol w="5734793">
                  <a:extLst>
                    <a:ext uri="{9D8B030D-6E8A-4147-A177-3AD203B41FA5}">
                      <a16:colId xmlns:a16="http://schemas.microsoft.com/office/drawing/2014/main" val="3398955929"/>
                    </a:ext>
                  </a:extLst>
                </a:gridCol>
              </a:tblGrid>
              <a:tr h="440996">
                <a:tc>
                  <a:txBody>
                    <a:bodyPr/>
                    <a:lstStyle/>
                    <a:p>
                      <a:endParaRPr lang="fr-BE" dirty="0"/>
                    </a:p>
                  </a:txBody>
                  <a:tcPr/>
                </a:tc>
                <a:tc>
                  <a:txBody>
                    <a:bodyPr/>
                    <a:lstStyle/>
                    <a:p>
                      <a:r>
                        <a:rPr lang="fr-BE" dirty="0"/>
                        <a:t>Question</a:t>
                      </a:r>
                    </a:p>
                  </a:txBody>
                  <a:tcPr/>
                </a:tc>
                <a:tc>
                  <a:txBody>
                    <a:bodyPr/>
                    <a:lstStyle/>
                    <a:p>
                      <a:r>
                        <a:rPr lang="fr-BE" dirty="0" err="1"/>
                        <a:t>Answer</a:t>
                      </a:r>
                      <a:endParaRPr lang="fr-BE" dirty="0"/>
                    </a:p>
                  </a:txBody>
                  <a:tcPr/>
                </a:tc>
                <a:extLst>
                  <a:ext uri="{0D108BD9-81ED-4DB2-BD59-A6C34878D82A}">
                    <a16:rowId xmlns:a16="http://schemas.microsoft.com/office/drawing/2014/main" val="400855173"/>
                  </a:ext>
                </a:extLst>
              </a:tr>
              <a:tr h="1023958">
                <a:tc>
                  <a:txBody>
                    <a:bodyPr/>
                    <a:lstStyle/>
                    <a:p>
                      <a:pPr algn="l" fontAlgn="t"/>
                      <a:r>
                        <a:rPr lang="fr-BE" sz="1400" b="0" i="0" u="none" strike="noStrike" dirty="0">
                          <a:solidFill>
                            <a:schemeClr val="tx1">
                              <a:lumMod val="50000"/>
                            </a:schemeClr>
                          </a:solidFill>
                          <a:effectLst/>
                          <a:latin typeface="Calibri" panose="020F0502020204030204" pitchFamily="34" charset="0"/>
                        </a:rPr>
                        <a:t>Q02</a:t>
                      </a:r>
                    </a:p>
                  </a:txBody>
                  <a:tcPr>
                    <a:solidFill>
                      <a:schemeClr val="bg1"/>
                    </a:solidFill>
                  </a:tcPr>
                </a:tc>
                <a:tc>
                  <a:txBody>
                    <a:bodyPr/>
                    <a:lstStyle/>
                    <a:p>
                      <a:pPr algn="l" fontAlgn="t"/>
                      <a:r>
                        <a:rPr lang="en-US" sz="1400" b="1" i="0" u="none" strike="noStrike" dirty="0">
                          <a:solidFill>
                            <a:schemeClr val="tx1">
                              <a:lumMod val="50000"/>
                            </a:schemeClr>
                          </a:solidFill>
                          <a:effectLst/>
                          <a:latin typeface="Calibri" panose="020F0502020204030204" pitchFamily="34" charset="0"/>
                        </a:rPr>
                        <a:t>How about the Pitter register is it available on acc, asked ServiceDesk but still no response. PITTER goes live 01/09 (with </a:t>
                      </a:r>
                      <a:r>
                        <a:rPr lang="en-US" sz="1400" b="1" i="0" u="none" strike="noStrike" dirty="0" err="1">
                          <a:solidFill>
                            <a:schemeClr val="tx1">
                              <a:lumMod val="50000"/>
                            </a:schemeClr>
                          </a:solidFill>
                          <a:effectLst/>
                          <a:latin typeface="Calibri" panose="020F0502020204030204" pitchFamily="34" charset="0"/>
                        </a:rPr>
                        <a:t>MyCarenet</a:t>
                      </a:r>
                      <a:r>
                        <a:rPr lang="en-US" sz="1400" b="1" i="0" u="none" strike="noStrike" dirty="0">
                          <a:solidFill>
                            <a:schemeClr val="tx1">
                              <a:lumMod val="50000"/>
                            </a:schemeClr>
                          </a:solidFill>
                          <a:effectLst/>
                          <a:latin typeface="Calibri" panose="020F0502020204030204" pitchFamily="34" charset="0"/>
                        </a:rPr>
                        <a:t> connector). For testing a thought we had 2 months for testing before production ? </a:t>
                      </a:r>
                    </a:p>
                  </a:txBody>
                  <a:tcPr>
                    <a:solidFill>
                      <a:schemeClr val="bg1"/>
                    </a:solidFill>
                  </a:tcPr>
                </a:tc>
                <a:tc>
                  <a:txBody>
                    <a:bodyPr/>
                    <a:lstStyle/>
                    <a:p>
                      <a:pPr algn="just" fontAlgn="t"/>
                      <a:r>
                        <a:rPr lang="en-US" sz="1400" b="0" i="0" u="none" strike="noStrike" dirty="0">
                          <a:solidFill>
                            <a:schemeClr val="tx1">
                              <a:lumMod val="50000"/>
                            </a:schemeClr>
                          </a:solidFill>
                          <a:effectLst/>
                          <a:latin typeface="Calibri" panose="020F0502020204030204" pitchFamily="34" charset="0"/>
                        </a:rPr>
                        <a:t>A ticket was created to deploy PITTER on the online HD4DP acceptance environment: target date </a:t>
                      </a:r>
                      <a:r>
                        <a:rPr lang="en-US" sz="1400" b="1" i="0" u="none" strike="noStrike" dirty="0">
                          <a:solidFill>
                            <a:schemeClr val="tx1">
                              <a:lumMod val="50000"/>
                            </a:schemeClr>
                          </a:solidFill>
                          <a:effectLst/>
                          <a:latin typeface="Calibri" panose="020F0502020204030204" pitchFamily="34" charset="0"/>
                        </a:rPr>
                        <a:t>8/8/2023</a:t>
                      </a:r>
                      <a:r>
                        <a:rPr lang="en-US" sz="1400" b="0" i="0" u="none" strike="noStrike" dirty="0">
                          <a:solidFill>
                            <a:schemeClr val="tx1">
                              <a:lumMod val="50000"/>
                            </a:schemeClr>
                          </a:solidFill>
                          <a:effectLst/>
                          <a:latin typeface="Calibri" panose="020F0502020204030204" pitchFamily="34" charset="0"/>
                        </a:rPr>
                        <a:t>.</a:t>
                      </a:r>
                    </a:p>
                    <a:p>
                      <a:pPr algn="just" fontAlgn="t"/>
                      <a:r>
                        <a:rPr lang="en-US" sz="1400" b="0" i="0" u="none" strike="noStrike" dirty="0">
                          <a:solidFill>
                            <a:schemeClr val="tx1">
                              <a:lumMod val="50000"/>
                            </a:schemeClr>
                          </a:solidFill>
                          <a:effectLst/>
                          <a:latin typeface="Calibri" panose="020F0502020204030204" pitchFamily="34" charset="0"/>
                        </a:rPr>
                        <a:t>The contact points for PITTER registrations will be informed concerning the availability of the Pitter registrations in this acceptance environment. </a:t>
                      </a:r>
                    </a:p>
                  </a:txBody>
                  <a:tcPr>
                    <a:solidFill>
                      <a:schemeClr val="bg1"/>
                    </a:solidFill>
                  </a:tcPr>
                </a:tc>
                <a:extLst>
                  <a:ext uri="{0D108BD9-81ED-4DB2-BD59-A6C34878D82A}">
                    <a16:rowId xmlns:a16="http://schemas.microsoft.com/office/drawing/2014/main" val="1955356711"/>
                  </a:ext>
                </a:extLst>
              </a:tr>
            </a:tbl>
          </a:graphicData>
        </a:graphic>
      </p:graphicFrame>
    </p:spTree>
    <p:extLst>
      <p:ext uri="{BB962C8B-B14F-4D97-AF65-F5344CB8AC3E}">
        <p14:creationId xmlns:p14="http://schemas.microsoft.com/office/powerpoint/2010/main" val="94053033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nSpc>
                <a:spcPct val="200000"/>
              </a:lnSpc>
              <a:spcBef>
                <a:spcPct val="20000"/>
              </a:spcBef>
              <a:buClr>
                <a:srgbClr val="B2D235"/>
              </a:buClr>
              <a:defRPr/>
            </a:pPr>
            <a:r>
              <a:rPr lang="fr-BE" dirty="0"/>
              <a:t>CSV/API registrations</a:t>
            </a:r>
            <a:endParaRPr kumimoji="0" lang="en-BE" sz="2800" b="1" i="0" u="none" strike="noStrike" kern="1200" cap="none" spc="100" normalizeH="0" baseline="0" noProof="0" dirty="0">
              <a:ln>
                <a:noFill/>
              </a:ln>
              <a:solidFill>
                <a:prstClr val="white"/>
              </a:solidFill>
              <a:effectLst/>
              <a:uLnTx/>
              <a:uFillTx/>
              <a:latin typeface="Arial"/>
              <a:ea typeface="+mn-ea"/>
              <a:cs typeface="Arial"/>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580993473"/>
              </p:ext>
            </p:extLst>
          </p:nvPr>
        </p:nvGraphicFramePr>
        <p:xfrm>
          <a:off x="353291" y="1554988"/>
          <a:ext cx="11457708" cy="1742440"/>
        </p:xfrm>
        <a:graphic>
          <a:graphicData uri="http://schemas.openxmlformats.org/drawingml/2006/table">
            <a:tbl>
              <a:tblPr firstRow="1" bandRow="1">
                <a:tableStyleId>{5C22544A-7EE6-4342-B048-85BDC9FD1C3A}</a:tableStyleId>
              </a:tblPr>
              <a:tblGrid>
                <a:gridCol w="1205345">
                  <a:extLst>
                    <a:ext uri="{9D8B030D-6E8A-4147-A177-3AD203B41FA5}">
                      <a16:colId xmlns:a16="http://schemas.microsoft.com/office/drawing/2014/main" val="1025559344"/>
                    </a:ext>
                  </a:extLst>
                </a:gridCol>
                <a:gridCol w="4520046">
                  <a:extLst>
                    <a:ext uri="{9D8B030D-6E8A-4147-A177-3AD203B41FA5}">
                      <a16:colId xmlns:a16="http://schemas.microsoft.com/office/drawing/2014/main" val="2714932952"/>
                    </a:ext>
                  </a:extLst>
                </a:gridCol>
                <a:gridCol w="5732317">
                  <a:extLst>
                    <a:ext uri="{9D8B030D-6E8A-4147-A177-3AD203B41FA5}">
                      <a16:colId xmlns:a16="http://schemas.microsoft.com/office/drawing/2014/main" val="3398955929"/>
                    </a:ext>
                  </a:extLst>
                </a:gridCol>
              </a:tblGrid>
              <a:tr h="370840">
                <a:tc>
                  <a:txBody>
                    <a:bodyPr/>
                    <a:lstStyle/>
                    <a:p>
                      <a:endParaRPr lang="fr-BE" dirty="0"/>
                    </a:p>
                  </a:txBody>
                  <a:tcPr/>
                </a:tc>
                <a:tc>
                  <a:txBody>
                    <a:bodyPr/>
                    <a:lstStyle/>
                    <a:p>
                      <a:r>
                        <a:rPr lang="fr-BE" dirty="0"/>
                        <a:t>Question</a:t>
                      </a:r>
                    </a:p>
                  </a:txBody>
                  <a:tcPr/>
                </a:tc>
                <a:tc>
                  <a:txBody>
                    <a:bodyPr/>
                    <a:lstStyle/>
                    <a:p>
                      <a:r>
                        <a:rPr lang="fr-BE" dirty="0" err="1"/>
                        <a:t>Answer</a:t>
                      </a:r>
                      <a:endParaRPr lang="fr-BE" dirty="0"/>
                    </a:p>
                  </a:txBody>
                  <a:tcPr/>
                </a:tc>
                <a:extLst>
                  <a:ext uri="{0D108BD9-81ED-4DB2-BD59-A6C34878D82A}">
                    <a16:rowId xmlns:a16="http://schemas.microsoft.com/office/drawing/2014/main" val="400855173"/>
                  </a:ext>
                </a:extLst>
              </a:tr>
              <a:tr h="370840">
                <a:tc>
                  <a:txBody>
                    <a:bodyPr/>
                    <a:lstStyle/>
                    <a:p>
                      <a:pPr algn="l" fontAlgn="t"/>
                      <a:r>
                        <a:rPr lang="fr-BE" sz="1400" b="0" i="0" u="none" strike="noStrike" dirty="0">
                          <a:solidFill>
                            <a:schemeClr val="tx1">
                              <a:lumMod val="50000"/>
                            </a:schemeClr>
                          </a:solidFill>
                          <a:effectLst/>
                          <a:latin typeface="Calibri" panose="020F0502020204030204" pitchFamily="34" charset="0"/>
                        </a:rPr>
                        <a:t>Q03</a:t>
                      </a:r>
                    </a:p>
                  </a:txBody>
                  <a:tcPr>
                    <a:solidFill>
                      <a:schemeClr val="bg1"/>
                    </a:solidFill>
                  </a:tcPr>
                </a:tc>
                <a:tc>
                  <a:txBody>
                    <a:bodyPr/>
                    <a:lstStyle/>
                    <a:p>
                      <a:pPr algn="just" fontAlgn="t"/>
                      <a:r>
                        <a:rPr lang="en-US" sz="1400" b="1" i="0" u="none" strike="noStrike" dirty="0">
                          <a:solidFill>
                            <a:schemeClr val="tx1">
                              <a:lumMod val="50000"/>
                            </a:schemeClr>
                          </a:solidFill>
                          <a:effectLst/>
                          <a:latin typeface="Calibri" panose="020F0502020204030204" pitchFamily="34" charset="0"/>
                        </a:rPr>
                        <a:t>I have been working on the pacemaker / heart valves registers for several months, and we can now generate the necessary csv files for implantation / </a:t>
                      </a:r>
                      <a:r>
                        <a:rPr lang="en-US" sz="1400" b="1" i="0" u="none" strike="noStrike" dirty="0" err="1">
                          <a:solidFill>
                            <a:schemeClr val="tx1">
                              <a:lumMod val="50000"/>
                            </a:schemeClr>
                          </a:solidFill>
                          <a:effectLst/>
                          <a:latin typeface="Calibri" panose="020F0502020204030204" pitchFamily="34" charset="0"/>
                        </a:rPr>
                        <a:t>followups</a:t>
                      </a:r>
                      <a:r>
                        <a:rPr lang="en-US" sz="1400" b="1" i="0" u="none" strike="noStrike" dirty="0">
                          <a:solidFill>
                            <a:schemeClr val="tx1">
                              <a:lumMod val="50000"/>
                            </a:schemeClr>
                          </a:solidFill>
                          <a:effectLst/>
                          <a:latin typeface="Calibri" panose="020F0502020204030204" pitchFamily="34" charset="0"/>
                        </a:rPr>
                        <a:t>. I have never been able to submit a file with success, there are bugs that I have reported to the team. How can we be sure that it will be possible by the deadline of 31/08/2023?</a:t>
                      </a:r>
                    </a:p>
                  </a:txBody>
                  <a:tcPr>
                    <a:solidFill>
                      <a:schemeClr val="bg1"/>
                    </a:solidFill>
                  </a:tcPr>
                </a:tc>
                <a:tc>
                  <a:txBody>
                    <a:bodyPr/>
                    <a:lstStyle/>
                    <a:p>
                      <a:pPr algn="just" fontAlgn="t"/>
                      <a:r>
                        <a:rPr lang="nl-BE" sz="1400" b="0" i="0" u="none" strike="noStrike" dirty="0">
                          <a:solidFill>
                            <a:schemeClr val="tx1">
                              <a:lumMod val="50000"/>
                            </a:schemeClr>
                          </a:solidFill>
                          <a:effectLst/>
                          <a:latin typeface="Calibri" panose="020F0502020204030204" pitchFamily="34" charset="0"/>
                        </a:rPr>
                        <a:t>Below are the open </a:t>
                      </a:r>
                      <a:r>
                        <a:rPr lang="nl-BE" sz="1400" b="0" i="0" u="none" strike="noStrike" dirty="0" err="1">
                          <a:solidFill>
                            <a:schemeClr val="tx1">
                              <a:lumMod val="50000"/>
                            </a:schemeClr>
                          </a:solidFill>
                          <a:effectLst/>
                          <a:latin typeface="Calibri" panose="020F0502020204030204" pitchFamily="34" charset="0"/>
                        </a:rPr>
                        <a:t>incidents</a:t>
                      </a:r>
                      <a:r>
                        <a:rPr lang="nl-BE" sz="1400" b="0" i="0" u="none" strike="noStrike" dirty="0">
                          <a:solidFill>
                            <a:schemeClr val="tx1">
                              <a:lumMod val="50000"/>
                            </a:schemeClr>
                          </a:solidFill>
                          <a:effectLst/>
                          <a:latin typeface="Calibri" panose="020F0502020204030204" pitchFamily="34" charset="0"/>
                        </a:rPr>
                        <a:t>:</a:t>
                      </a:r>
                      <a:endParaRPr lang="en-US" sz="1400" b="0" i="0" u="none" strike="noStrike" dirty="0">
                        <a:solidFill>
                          <a:schemeClr val="tx1">
                            <a:lumMod val="50000"/>
                          </a:schemeClr>
                        </a:solidFill>
                        <a:effectLst/>
                        <a:latin typeface="Calibri" panose="020F0502020204030204" pitchFamily="34" charset="0"/>
                      </a:endParaRPr>
                    </a:p>
                  </a:txBody>
                  <a:tcPr>
                    <a:solidFill>
                      <a:schemeClr val="bg1"/>
                    </a:solidFill>
                  </a:tcPr>
                </a:tc>
                <a:extLst>
                  <a:ext uri="{0D108BD9-81ED-4DB2-BD59-A6C34878D82A}">
                    <a16:rowId xmlns:a16="http://schemas.microsoft.com/office/drawing/2014/main" val="1955356711"/>
                  </a:ext>
                </a:extLst>
              </a:tr>
            </a:tbl>
          </a:graphicData>
        </a:graphic>
      </p:graphicFrame>
      <p:graphicFrame>
        <p:nvGraphicFramePr>
          <p:cNvPr id="5" name="Content Placeholder 3">
            <a:extLst>
              <a:ext uri="{FF2B5EF4-FFF2-40B4-BE49-F238E27FC236}">
                <a16:creationId xmlns:a16="http://schemas.microsoft.com/office/drawing/2014/main" id="{6B344B59-E411-4453-B69D-9BE435EA783C}"/>
              </a:ext>
            </a:extLst>
          </p:cNvPr>
          <p:cNvGraphicFramePr>
            <a:graphicFrameLocks/>
          </p:cNvGraphicFramePr>
          <p:nvPr>
            <p:extLst>
              <p:ext uri="{D42A27DB-BD31-4B8C-83A1-F6EECF244321}">
                <p14:modId xmlns:p14="http://schemas.microsoft.com/office/powerpoint/2010/main" val="3020744964"/>
              </p:ext>
            </p:extLst>
          </p:nvPr>
        </p:nvGraphicFramePr>
        <p:xfrm>
          <a:off x="353291" y="3569048"/>
          <a:ext cx="11341956" cy="1510665"/>
        </p:xfrm>
        <a:graphic>
          <a:graphicData uri="http://schemas.openxmlformats.org/drawingml/2006/table">
            <a:tbl>
              <a:tblPr>
                <a:tableStyleId>{B301B821-A1FF-4177-AEE7-76D212191A09}</a:tableStyleId>
              </a:tblPr>
              <a:tblGrid>
                <a:gridCol w="8601092">
                  <a:extLst>
                    <a:ext uri="{9D8B030D-6E8A-4147-A177-3AD203B41FA5}">
                      <a16:colId xmlns:a16="http://schemas.microsoft.com/office/drawing/2014/main" val="2207421132"/>
                    </a:ext>
                  </a:extLst>
                </a:gridCol>
                <a:gridCol w="2740864">
                  <a:extLst>
                    <a:ext uri="{9D8B030D-6E8A-4147-A177-3AD203B41FA5}">
                      <a16:colId xmlns:a16="http://schemas.microsoft.com/office/drawing/2014/main" val="2486721430"/>
                    </a:ext>
                  </a:extLst>
                </a:gridCol>
              </a:tblGrid>
              <a:tr h="238125">
                <a:tc>
                  <a:txBody>
                    <a:bodyPr/>
                    <a:lstStyle/>
                    <a:p>
                      <a:pPr algn="l" rtl="0" fontAlgn="b"/>
                      <a:r>
                        <a:rPr lang="en-US" sz="1100" b="1" u="none" strike="noStrike" dirty="0">
                          <a:solidFill>
                            <a:schemeClr val="bg1"/>
                          </a:solidFill>
                          <a:effectLst/>
                        </a:rPr>
                        <a:t>DESCRIPTION</a:t>
                      </a:r>
                      <a:endParaRPr lang="en-US" sz="1100" b="1" i="0" u="none" strike="noStrike" dirty="0">
                        <a:solidFill>
                          <a:schemeClr val="bg1"/>
                        </a:solidFill>
                        <a:effectLst/>
                        <a:latin typeface="Roboto" panose="02000000000000000000" pitchFamily="2" charset="0"/>
                      </a:endParaRPr>
                    </a:p>
                  </a:txBody>
                  <a:tcPr marL="7620" marR="7620" marT="7620" anchor="b">
                    <a:solidFill>
                      <a:srgbClr val="39B54A"/>
                    </a:solidFill>
                  </a:tcPr>
                </a:tc>
                <a:tc>
                  <a:txBody>
                    <a:bodyPr/>
                    <a:lstStyle/>
                    <a:p>
                      <a:pPr algn="l" rtl="0" fontAlgn="b"/>
                      <a:r>
                        <a:rPr lang="en-US" sz="1100" b="1" u="none" strike="noStrike" dirty="0">
                          <a:solidFill>
                            <a:schemeClr val="bg1"/>
                          </a:solidFill>
                          <a:effectLst/>
                        </a:rPr>
                        <a:t>Information</a:t>
                      </a:r>
                      <a:endParaRPr lang="en-US" sz="1100" b="1" i="0" u="none" strike="noStrike" dirty="0">
                        <a:solidFill>
                          <a:schemeClr val="bg1"/>
                        </a:solidFill>
                        <a:effectLst/>
                        <a:latin typeface="Roboto" panose="02000000000000000000" pitchFamily="2" charset="0"/>
                      </a:endParaRPr>
                    </a:p>
                  </a:txBody>
                  <a:tcPr marL="7620" marR="7620" marT="7620" anchor="b">
                    <a:solidFill>
                      <a:srgbClr val="39B54A"/>
                    </a:solidFill>
                  </a:tcPr>
                </a:tc>
                <a:extLst>
                  <a:ext uri="{0D108BD9-81ED-4DB2-BD59-A6C34878D82A}">
                    <a16:rowId xmlns:a16="http://schemas.microsoft.com/office/drawing/2014/main" val="3790820355"/>
                  </a:ext>
                </a:extLst>
              </a:tr>
              <a:tr h="190500">
                <a:tc>
                  <a:txBody>
                    <a:bodyPr/>
                    <a:lstStyle/>
                    <a:p>
                      <a:pPr algn="l" rtl="0" fontAlgn="b"/>
                      <a:r>
                        <a:rPr lang="en-US" sz="1100" b="0" u="none" strike="noStrike">
                          <a:solidFill>
                            <a:srgbClr val="000000"/>
                          </a:solidFill>
                          <a:effectLst/>
                        </a:rPr>
                        <a:t>[Pacemakers - Primo Implantation][Angio : Hospitalisation with PCI][CSV Upload] CSV Upload DRAFT cannot submit in GUI</a:t>
                      </a:r>
                      <a:endParaRPr lang="en-US" sz="1100" b="0" i="0" u="none" strike="noStrike">
                        <a:solidFill>
                          <a:srgbClr val="000000"/>
                        </a:solidFill>
                        <a:effectLst/>
                        <a:latin typeface="Calibri" panose="020F0502020204030204" pitchFamily="34" charset="0"/>
                      </a:endParaRPr>
                    </a:p>
                  </a:txBody>
                  <a:tcPr marL="7620" marR="7620" marT="7620" anchor="b"/>
                </a:tc>
                <a:tc>
                  <a:txBody>
                    <a:bodyPr/>
                    <a:lstStyle/>
                    <a:p>
                      <a:pPr algn="l" rtl="0" fontAlgn="b"/>
                      <a:r>
                        <a:rPr lang="en-US" sz="1100" b="0" u="none" strike="noStrike" dirty="0">
                          <a:solidFill>
                            <a:srgbClr val="000000"/>
                          </a:solidFill>
                          <a:effectLst/>
                        </a:rPr>
                        <a:t>Dev ongoing - ETA 08/08</a:t>
                      </a:r>
                      <a:endParaRPr lang="en-US" sz="1100" b="0" i="0" u="none" strike="noStrike" dirty="0">
                        <a:solidFill>
                          <a:srgbClr val="000000"/>
                        </a:solidFill>
                        <a:effectLst/>
                        <a:latin typeface="Calibri" panose="020F0502020204030204" pitchFamily="34" charset="0"/>
                      </a:endParaRPr>
                    </a:p>
                  </a:txBody>
                  <a:tcPr marL="7620" marR="7620" marT="7620" anchor="b"/>
                </a:tc>
                <a:extLst>
                  <a:ext uri="{0D108BD9-81ED-4DB2-BD59-A6C34878D82A}">
                    <a16:rowId xmlns:a16="http://schemas.microsoft.com/office/drawing/2014/main" val="3768854441"/>
                  </a:ext>
                </a:extLst>
              </a:tr>
              <a:tr h="212578">
                <a:tc>
                  <a:txBody>
                    <a:bodyPr/>
                    <a:lstStyle/>
                    <a:p>
                      <a:pPr algn="l" rtl="0" fontAlgn="b"/>
                      <a:r>
                        <a:rPr lang="en-US" sz="1100" b="0" u="none" strike="noStrike" dirty="0">
                          <a:solidFill>
                            <a:srgbClr val="000000"/>
                          </a:solidFill>
                          <a:effectLst/>
                        </a:rPr>
                        <a:t>[TAVI][Surgical] </a:t>
                      </a:r>
                      <a:r>
                        <a:rPr lang="en-US" sz="1100" b="0" u="none" strike="noStrike" dirty="0" err="1">
                          <a:solidFill>
                            <a:srgbClr val="000000"/>
                          </a:solidFill>
                          <a:effectLst/>
                        </a:rPr>
                        <a:t>java.lang.RuntimeException</a:t>
                      </a:r>
                      <a:r>
                        <a:rPr lang="en-US" sz="1100" b="0" u="none" strike="noStrike" dirty="0">
                          <a:solidFill>
                            <a:srgbClr val="000000"/>
                          </a:solidFill>
                          <a:effectLst/>
                        </a:rPr>
                        <a:t>: Error while getting MDM code content for field with name: CD_STE_AORTCVL id: 2224, code: 0</a:t>
                      </a:r>
                      <a:endParaRPr lang="en-US" sz="1100" b="0" i="0" u="none" strike="noStrike" dirty="0">
                        <a:solidFill>
                          <a:srgbClr val="000000"/>
                        </a:solidFill>
                        <a:effectLst/>
                        <a:latin typeface="Calibri" panose="020F0502020204030204" pitchFamily="34" charset="0"/>
                      </a:endParaRPr>
                    </a:p>
                  </a:txBody>
                  <a:tcPr marL="7620" marR="7620" marT="7620" anchor="b"/>
                </a:tc>
                <a:tc>
                  <a:txBody>
                    <a:bodyPr/>
                    <a:lstStyle/>
                    <a:p>
                      <a:pPr algn="l" rtl="0" fontAlgn="b"/>
                      <a:r>
                        <a:rPr lang="en-US" sz="1100" b="0" u="none" strike="noStrike">
                          <a:solidFill>
                            <a:srgbClr val="000000"/>
                          </a:solidFill>
                          <a:effectLst/>
                        </a:rPr>
                        <a:t>Fixed and tested - production rollout 07/08</a:t>
                      </a:r>
                      <a:endParaRPr lang="en-US" sz="1100" b="0" i="0" u="none" strike="noStrike">
                        <a:solidFill>
                          <a:srgbClr val="000000"/>
                        </a:solidFill>
                        <a:effectLst/>
                        <a:latin typeface="Calibri" panose="020F0502020204030204" pitchFamily="34" charset="0"/>
                      </a:endParaRPr>
                    </a:p>
                  </a:txBody>
                  <a:tcPr marL="7620" marR="7620" marT="7620" anchor="b"/>
                </a:tc>
                <a:extLst>
                  <a:ext uri="{0D108BD9-81ED-4DB2-BD59-A6C34878D82A}">
                    <a16:rowId xmlns:a16="http://schemas.microsoft.com/office/drawing/2014/main" val="111284834"/>
                  </a:ext>
                </a:extLst>
              </a:tr>
              <a:tr h="190500">
                <a:tc>
                  <a:txBody>
                    <a:bodyPr/>
                    <a:lstStyle/>
                    <a:p>
                      <a:pPr algn="l" rtl="0" fontAlgn="b"/>
                      <a:r>
                        <a:rPr lang="en-US" sz="1100" b="0" u="none" strike="noStrike" dirty="0">
                          <a:solidFill>
                            <a:srgbClr val="000000"/>
                          </a:solidFill>
                          <a:effectLst/>
                        </a:rPr>
                        <a:t>[TAVI][Surgical] "</a:t>
                      </a:r>
                      <a:r>
                        <a:rPr lang="en-US" sz="1100" b="0" u="none" strike="noStrike" dirty="0" err="1">
                          <a:solidFill>
                            <a:srgbClr val="000000"/>
                          </a:solidFill>
                          <a:effectLst/>
                        </a:rPr>
                        <a:t>Significante</a:t>
                      </a:r>
                      <a:r>
                        <a:rPr lang="en-US" sz="1100" b="0" u="none" strike="noStrike" dirty="0">
                          <a:solidFill>
                            <a:srgbClr val="000000"/>
                          </a:solidFill>
                          <a:effectLst/>
                        </a:rPr>
                        <a:t> </a:t>
                      </a:r>
                      <a:r>
                        <a:rPr lang="en-US" sz="1100" b="0" u="none" strike="noStrike" dirty="0" err="1">
                          <a:solidFill>
                            <a:srgbClr val="000000"/>
                          </a:solidFill>
                          <a:effectLst/>
                        </a:rPr>
                        <a:t>disfunctie</a:t>
                      </a:r>
                      <a:r>
                        <a:rPr lang="en-US" sz="1100" b="0" u="none" strike="noStrike" dirty="0">
                          <a:solidFill>
                            <a:srgbClr val="000000"/>
                          </a:solidFill>
                          <a:effectLst/>
                        </a:rPr>
                        <a:t> </a:t>
                      </a:r>
                      <a:r>
                        <a:rPr lang="en-US" sz="1100" b="0" u="none" strike="noStrike" dirty="0" err="1">
                          <a:solidFill>
                            <a:srgbClr val="000000"/>
                          </a:solidFill>
                          <a:effectLst/>
                        </a:rPr>
                        <a:t>behandelde</a:t>
                      </a:r>
                      <a:r>
                        <a:rPr lang="en-US" sz="1100" b="0" u="none" strike="noStrike" dirty="0">
                          <a:solidFill>
                            <a:srgbClr val="000000"/>
                          </a:solidFill>
                          <a:effectLst/>
                        </a:rPr>
                        <a:t> </a:t>
                      </a:r>
                      <a:r>
                        <a:rPr lang="en-US" sz="1100" b="0" u="none" strike="noStrike" dirty="0" err="1">
                          <a:solidFill>
                            <a:srgbClr val="000000"/>
                          </a:solidFill>
                          <a:effectLst/>
                        </a:rPr>
                        <a:t>klep</a:t>
                      </a:r>
                      <a:r>
                        <a:rPr lang="en-US" sz="1100" b="0" u="none" strike="noStrike" dirty="0">
                          <a:solidFill>
                            <a:srgbClr val="000000"/>
                          </a:solidFill>
                          <a:effectLst/>
                        </a:rPr>
                        <a:t>" fields empty after CSV upload</a:t>
                      </a:r>
                      <a:endParaRPr lang="en-US" sz="1100" b="0" i="0" u="none" strike="noStrike" dirty="0">
                        <a:solidFill>
                          <a:srgbClr val="000000"/>
                        </a:solidFill>
                        <a:effectLst/>
                        <a:latin typeface="Calibri" panose="020F0502020204030204" pitchFamily="34" charset="0"/>
                      </a:endParaRPr>
                    </a:p>
                  </a:txBody>
                  <a:tcPr marL="7620" marR="7620" marT="7620" anchor="b"/>
                </a:tc>
                <a:tc>
                  <a:txBody>
                    <a:bodyPr/>
                    <a:lstStyle/>
                    <a:p>
                      <a:pPr algn="l" rtl="0" fontAlgn="b"/>
                      <a:r>
                        <a:rPr lang="en-US" sz="1100" b="0" u="none" strike="noStrike">
                          <a:solidFill>
                            <a:srgbClr val="000000"/>
                          </a:solidFill>
                          <a:effectLst/>
                        </a:rPr>
                        <a:t>Fixed and tested - production rollout 07/08</a:t>
                      </a:r>
                      <a:endParaRPr lang="en-US" sz="1100" b="0" i="0" u="none" strike="noStrike">
                        <a:solidFill>
                          <a:srgbClr val="000000"/>
                        </a:solidFill>
                        <a:effectLst/>
                        <a:latin typeface="Calibri" panose="020F0502020204030204" pitchFamily="34" charset="0"/>
                      </a:endParaRPr>
                    </a:p>
                  </a:txBody>
                  <a:tcPr marL="7620" marR="7620" marT="7620" anchor="b"/>
                </a:tc>
                <a:extLst>
                  <a:ext uri="{0D108BD9-81ED-4DB2-BD59-A6C34878D82A}">
                    <a16:rowId xmlns:a16="http://schemas.microsoft.com/office/drawing/2014/main" val="1817856839"/>
                  </a:ext>
                </a:extLst>
              </a:tr>
              <a:tr h="190500">
                <a:tc>
                  <a:txBody>
                    <a:bodyPr/>
                    <a:lstStyle/>
                    <a:p>
                      <a:pPr algn="l" rtl="0" fontAlgn="b"/>
                      <a:r>
                        <a:rPr lang="en-US" sz="1100" b="0" u="none" strike="noStrike" dirty="0">
                          <a:solidFill>
                            <a:srgbClr val="000000"/>
                          </a:solidFill>
                          <a:effectLst/>
                        </a:rPr>
                        <a:t>[Pacemakers][GUI] "</a:t>
                      </a:r>
                      <a:r>
                        <a:rPr lang="en-US" sz="1100" b="0" u="none" strike="noStrike" dirty="0" err="1">
                          <a:solidFill>
                            <a:srgbClr val="000000"/>
                          </a:solidFill>
                          <a:effectLst/>
                        </a:rPr>
                        <a:t>stimulatiemodus</a:t>
                      </a:r>
                      <a:r>
                        <a:rPr lang="en-US" sz="1100" b="0" u="none" strike="noStrike" dirty="0">
                          <a:solidFill>
                            <a:srgbClr val="000000"/>
                          </a:solidFill>
                          <a:effectLst/>
                        </a:rPr>
                        <a:t>" fields uploaded through CSV, not showing in GUI</a:t>
                      </a:r>
                      <a:endParaRPr lang="en-US" sz="1100" b="0" i="0" u="none" strike="noStrike" dirty="0">
                        <a:solidFill>
                          <a:srgbClr val="000000"/>
                        </a:solidFill>
                        <a:effectLst/>
                        <a:latin typeface="Calibri" panose="020F0502020204030204" pitchFamily="34" charset="0"/>
                      </a:endParaRPr>
                    </a:p>
                  </a:txBody>
                  <a:tcPr marL="7620" marR="7620" marT="7620" anchor="b"/>
                </a:tc>
                <a:tc>
                  <a:txBody>
                    <a:bodyPr/>
                    <a:lstStyle/>
                    <a:p>
                      <a:pPr algn="l" rtl="0" fontAlgn="b"/>
                      <a:r>
                        <a:rPr lang="en-US" sz="1100" b="0" u="none" strike="noStrike" dirty="0">
                          <a:solidFill>
                            <a:srgbClr val="000000"/>
                          </a:solidFill>
                          <a:effectLst/>
                        </a:rPr>
                        <a:t>Fixed and tested - production rollout 07/08</a:t>
                      </a:r>
                      <a:endParaRPr lang="en-US" sz="1100" b="0" i="0" u="none" strike="noStrike" dirty="0">
                        <a:solidFill>
                          <a:srgbClr val="000000"/>
                        </a:solidFill>
                        <a:effectLst/>
                        <a:latin typeface="Calibri" panose="020F0502020204030204" pitchFamily="34" charset="0"/>
                      </a:endParaRPr>
                    </a:p>
                  </a:txBody>
                  <a:tcPr marL="7620" marR="7620" marT="7620" anchor="b"/>
                </a:tc>
                <a:extLst>
                  <a:ext uri="{0D108BD9-81ED-4DB2-BD59-A6C34878D82A}">
                    <a16:rowId xmlns:a16="http://schemas.microsoft.com/office/drawing/2014/main" val="2594944829"/>
                  </a:ext>
                </a:extLst>
              </a:tr>
              <a:tr h="190500">
                <a:tc>
                  <a:txBody>
                    <a:bodyPr/>
                    <a:lstStyle/>
                    <a:p>
                      <a:pPr algn="l" rtl="0" fontAlgn="b"/>
                      <a:r>
                        <a:rPr lang="en-US" sz="1100" b="0" u="none" strike="noStrike" dirty="0">
                          <a:solidFill>
                            <a:srgbClr val="000000"/>
                          </a:solidFill>
                          <a:effectLst/>
                        </a:rPr>
                        <a:t>TAVI][error MDM id 1953 and code 248153007</a:t>
                      </a:r>
                      <a:endParaRPr lang="en-US" sz="1100" b="0" i="0" u="none" strike="noStrike" dirty="0">
                        <a:solidFill>
                          <a:srgbClr val="000000"/>
                        </a:solidFill>
                        <a:effectLst/>
                        <a:latin typeface="Calibri" panose="020F0502020204030204" pitchFamily="34" charset="0"/>
                      </a:endParaRPr>
                    </a:p>
                  </a:txBody>
                  <a:tcPr marL="7620" marR="7620" marT="7620" anchor="b"/>
                </a:tc>
                <a:tc>
                  <a:txBody>
                    <a:bodyPr/>
                    <a:lstStyle/>
                    <a:p>
                      <a:pPr algn="l" rtl="0" fontAlgn="b"/>
                      <a:r>
                        <a:rPr lang="en-US" sz="1100" b="0" u="none" strike="noStrike" dirty="0">
                          <a:solidFill>
                            <a:srgbClr val="000000"/>
                          </a:solidFill>
                          <a:effectLst/>
                        </a:rPr>
                        <a:t>Analysis ongoing  - ETA TBD</a:t>
                      </a:r>
                      <a:endParaRPr lang="en-US" sz="1100" b="0" i="0" u="none" strike="noStrike" dirty="0">
                        <a:solidFill>
                          <a:srgbClr val="000000"/>
                        </a:solidFill>
                        <a:effectLst/>
                        <a:latin typeface="Calibri" panose="020F0502020204030204" pitchFamily="34" charset="0"/>
                      </a:endParaRPr>
                    </a:p>
                  </a:txBody>
                  <a:tcPr marL="7620" marR="7620" marT="7620" anchor="b"/>
                </a:tc>
                <a:extLst>
                  <a:ext uri="{0D108BD9-81ED-4DB2-BD59-A6C34878D82A}">
                    <a16:rowId xmlns:a16="http://schemas.microsoft.com/office/drawing/2014/main" val="2138357967"/>
                  </a:ext>
                </a:extLst>
              </a:tr>
            </a:tbl>
          </a:graphicData>
        </a:graphic>
      </p:graphicFrame>
    </p:spTree>
    <p:extLst>
      <p:ext uri="{BB962C8B-B14F-4D97-AF65-F5344CB8AC3E}">
        <p14:creationId xmlns:p14="http://schemas.microsoft.com/office/powerpoint/2010/main" val="262142616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8">
            <a:extLst>
              <a:ext uri="{FF2B5EF4-FFF2-40B4-BE49-F238E27FC236}">
                <a16:creationId xmlns:a16="http://schemas.microsoft.com/office/drawing/2014/main" id="{B8FF74CC-2671-4F95-8111-C8B22AA13B54}"/>
              </a:ext>
            </a:extLst>
          </p:cNvPr>
          <p:cNvGraphicFramePr>
            <a:graphicFrameLocks/>
          </p:cNvGraphicFramePr>
          <p:nvPr>
            <p:extLst>
              <p:ext uri="{D42A27DB-BD31-4B8C-83A1-F6EECF244321}">
                <p14:modId xmlns:p14="http://schemas.microsoft.com/office/powerpoint/2010/main" val="4215591823"/>
              </p:ext>
            </p:extLst>
          </p:nvPr>
        </p:nvGraphicFramePr>
        <p:xfrm>
          <a:off x="353291" y="1576133"/>
          <a:ext cx="11457708" cy="1742440"/>
        </p:xfrm>
        <a:graphic>
          <a:graphicData uri="http://schemas.openxmlformats.org/drawingml/2006/table">
            <a:tbl>
              <a:tblPr firstRow="1" bandRow="1">
                <a:tableStyleId>{5C22544A-7EE6-4342-B048-85BDC9FD1C3A}</a:tableStyleId>
              </a:tblPr>
              <a:tblGrid>
                <a:gridCol w="1205345">
                  <a:extLst>
                    <a:ext uri="{9D8B030D-6E8A-4147-A177-3AD203B41FA5}">
                      <a16:colId xmlns:a16="http://schemas.microsoft.com/office/drawing/2014/main" val="1025559344"/>
                    </a:ext>
                  </a:extLst>
                </a:gridCol>
                <a:gridCol w="4520046">
                  <a:extLst>
                    <a:ext uri="{9D8B030D-6E8A-4147-A177-3AD203B41FA5}">
                      <a16:colId xmlns:a16="http://schemas.microsoft.com/office/drawing/2014/main" val="2714932952"/>
                    </a:ext>
                  </a:extLst>
                </a:gridCol>
                <a:gridCol w="5732317">
                  <a:extLst>
                    <a:ext uri="{9D8B030D-6E8A-4147-A177-3AD203B41FA5}">
                      <a16:colId xmlns:a16="http://schemas.microsoft.com/office/drawing/2014/main" val="3398955929"/>
                    </a:ext>
                  </a:extLst>
                </a:gridCol>
              </a:tblGrid>
              <a:tr h="370840">
                <a:tc>
                  <a:txBody>
                    <a:bodyPr/>
                    <a:lstStyle/>
                    <a:p>
                      <a:endParaRPr lang="fr-BE" dirty="0"/>
                    </a:p>
                  </a:txBody>
                  <a:tcPr/>
                </a:tc>
                <a:tc>
                  <a:txBody>
                    <a:bodyPr/>
                    <a:lstStyle/>
                    <a:p>
                      <a:endParaRPr lang="fr-BE" dirty="0"/>
                    </a:p>
                  </a:txBody>
                  <a:tcPr/>
                </a:tc>
                <a:tc>
                  <a:txBody>
                    <a:bodyPr/>
                    <a:lstStyle/>
                    <a:p>
                      <a:endParaRPr lang="fr-BE"/>
                    </a:p>
                  </a:txBody>
                  <a:tcPr/>
                </a:tc>
                <a:extLst>
                  <a:ext uri="{0D108BD9-81ED-4DB2-BD59-A6C34878D82A}">
                    <a16:rowId xmlns:a16="http://schemas.microsoft.com/office/drawing/2014/main" val="400855173"/>
                  </a:ext>
                </a:extLst>
              </a:tr>
              <a:tr h="271042">
                <a:tc>
                  <a:txBody>
                    <a:bodyPr/>
                    <a:lstStyle/>
                    <a:p>
                      <a:pPr algn="l" fontAlgn="t"/>
                      <a:r>
                        <a:rPr lang="fr-BE" sz="1400" b="0" i="0" u="none" strike="noStrike" dirty="0">
                          <a:solidFill>
                            <a:schemeClr val="tx1">
                              <a:lumMod val="50000"/>
                            </a:schemeClr>
                          </a:solidFill>
                          <a:effectLst/>
                          <a:latin typeface="Calibri" panose="020F0502020204030204" pitchFamily="34" charset="0"/>
                        </a:rPr>
                        <a:t>Q04</a:t>
                      </a:r>
                    </a:p>
                  </a:txBody>
                  <a:tcPr>
                    <a:solidFill>
                      <a:schemeClr val="bg1"/>
                    </a:solidFill>
                  </a:tcPr>
                </a:tc>
                <a:tc>
                  <a:txBody>
                    <a:bodyPr/>
                    <a:lstStyle/>
                    <a:p>
                      <a:pPr algn="just" fontAlgn="t"/>
                      <a:r>
                        <a:rPr lang="en-US" sz="1400" b="1" i="0" u="none" strike="noStrike" dirty="0">
                          <a:solidFill>
                            <a:schemeClr val="tx1">
                              <a:lumMod val="50000"/>
                            </a:schemeClr>
                          </a:solidFill>
                          <a:effectLst/>
                          <a:latin typeface="Calibri" panose="020F0502020204030204" pitchFamily="34" charset="0"/>
                        </a:rPr>
                        <a:t>Have you received successful </a:t>
                      </a:r>
                      <a:r>
                        <a:rPr lang="en-US" sz="1400" b="1" i="0" u="none" strike="noStrike" dirty="0" err="1">
                          <a:solidFill>
                            <a:schemeClr val="tx1">
                              <a:lumMod val="50000"/>
                            </a:schemeClr>
                          </a:solidFill>
                          <a:effectLst/>
                          <a:latin typeface="Calibri" panose="020F0502020204030204" pitchFamily="34" charset="0"/>
                        </a:rPr>
                        <a:t>angio</a:t>
                      </a:r>
                      <a:r>
                        <a:rPr lang="en-US" sz="1400" b="1" i="0" u="none" strike="noStrike" dirty="0">
                          <a:solidFill>
                            <a:schemeClr val="tx1">
                              <a:lumMod val="50000"/>
                            </a:schemeClr>
                          </a:solidFill>
                          <a:effectLst/>
                          <a:latin typeface="Calibri" panose="020F0502020204030204" pitchFamily="34" charset="0"/>
                        </a:rPr>
                        <a:t> or </a:t>
                      </a:r>
                      <a:r>
                        <a:rPr lang="en-US" sz="1400" b="1" i="0" u="none" strike="noStrike" dirty="0" err="1">
                          <a:solidFill>
                            <a:schemeClr val="tx1">
                              <a:lumMod val="50000"/>
                            </a:schemeClr>
                          </a:solidFill>
                          <a:effectLst/>
                          <a:latin typeface="Calibri" panose="020F0502020204030204" pitchFamily="34" charset="0"/>
                        </a:rPr>
                        <a:t>orthopride</a:t>
                      </a:r>
                      <a:r>
                        <a:rPr lang="en-US" sz="1400" b="1" i="0" u="none" strike="noStrike" dirty="0">
                          <a:solidFill>
                            <a:schemeClr val="tx1">
                              <a:lumMod val="50000"/>
                            </a:schemeClr>
                          </a:solidFill>
                          <a:effectLst/>
                          <a:latin typeface="Calibri" panose="020F0502020204030204" pitchFamily="34" charset="0"/>
                        </a:rPr>
                        <a:t> submission through API? If yes, could you provide a written document for the procedure please?</a:t>
                      </a:r>
                    </a:p>
                  </a:txBody>
                  <a:tcPr>
                    <a:solidFill>
                      <a:schemeClr val="bg1"/>
                    </a:solidFill>
                  </a:tcPr>
                </a:tc>
                <a:tc>
                  <a:txBody>
                    <a:bodyPr/>
                    <a:lstStyle/>
                    <a:p>
                      <a:pPr algn="just" fontAlgn="t"/>
                      <a:r>
                        <a:rPr lang="nl-BE" sz="1400" b="0" i="0" u="none" strike="noStrike" dirty="0">
                          <a:solidFill>
                            <a:schemeClr val="tx1">
                              <a:lumMod val="50000"/>
                            </a:schemeClr>
                          </a:solidFill>
                          <a:effectLst/>
                          <a:latin typeface="Calibri" panose="020F0502020204030204" pitchFamily="34" charset="0"/>
                        </a:rPr>
                        <a:t>Yes, we have received data for </a:t>
                      </a:r>
                      <a:r>
                        <a:rPr lang="en-US" sz="1400" b="0" i="0" u="none" strike="noStrike" dirty="0" err="1">
                          <a:solidFill>
                            <a:schemeClr val="tx1">
                              <a:lumMod val="50000"/>
                            </a:schemeClr>
                          </a:solidFill>
                          <a:effectLst/>
                          <a:latin typeface="Calibri" panose="020F0502020204030204" pitchFamily="34" charset="0"/>
                        </a:rPr>
                        <a:t>angio</a:t>
                      </a:r>
                      <a:r>
                        <a:rPr lang="en-US" sz="1400" b="0" i="0" u="none" strike="noStrike" dirty="0">
                          <a:solidFill>
                            <a:schemeClr val="tx1">
                              <a:lumMod val="50000"/>
                            </a:schemeClr>
                          </a:solidFill>
                          <a:effectLst/>
                          <a:latin typeface="Calibri" panose="020F0502020204030204" pitchFamily="34" charset="0"/>
                        </a:rPr>
                        <a:t> </a:t>
                      </a:r>
                      <a:r>
                        <a:rPr lang="en-US" sz="1400" b="0" i="0" u="none" strike="noStrike" dirty="0" err="1">
                          <a:solidFill>
                            <a:schemeClr val="tx1">
                              <a:lumMod val="50000"/>
                            </a:schemeClr>
                          </a:solidFill>
                          <a:effectLst/>
                          <a:latin typeface="Calibri" panose="020F0502020204030204" pitchFamily="34" charset="0"/>
                        </a:rPr>
                        <a:t>ànd</a:t>
                      </a:r>
                      <a:r>
                        <a:rPr lang="en-US" sz="1400" b="0" i="0" u="none" strike="noStrike" dirty="0">
                          <a:solidFill>
                            <a:schemeClr val="tx1">
                              <a:lumMod val="50000"/>
                            </a:schemeClr>
                          </a:solidFill>
                          <a:effectLst/>
                          <a:latin typeface="Calibri" panose="020F0502020204030204" pitchFamily="34" charset="0"/>
                        </a:rPr>
                        <a:t> </a:t>
                      </a:r>
                      <a:r>
                        <a:rPr lang="en-US" sz="1400" b="0" i="0" u="none" strike="noStrike" dirty="0" err="1">
                          <a:solidFill>
                            <a:schemeClr val="tx1">
                              <a:lumMod val="50000"/>
                            </a:schemeClr>
                          </a:solidFill>
                          <a:effectLst/>
                          <a:latin typeface="Calibri" panose="020F0502020204030204" pitchFamily="34" charset="0"/>
                        </a:rPr>
                        <a:t>orthopride</a:t>
                      </a:r>
                      <a:r>
                        <a:rPr lang="en-US" sz="1400" b="0" i="0" u="none" strike="noStrike" dirty="0">
                          <a:solidFill>
                            <a:schemeClr val="tx1">
                              <a:lumMod val="50000"/>
                            </a:schemeClr>
                          </a:solidFill>
                          <a:effectLst/>
                          <a:latin typeface="Calibri" panose="020F0502020204030204" pitchFamily="34" charset="0"/>
                        </a:rPr>
                        <a:t> via API. In next slides we provide an overview of projects for which we received csv or api data.</a:t>
                      </a:r>
                    </a:p>
                    <a:p>
                      <a:pPr algn="just" fontAlgn="t"/>
                      <a:endParaRPr lang="en-US" sz="1400" b="0" i="0" u="none" strike="noStrike" dirty="0">
                        <a:solidFill>
                          <a:schemeClr val="tx1">
                            <a:lumMod val="50000"/>
                          </a:schemeClr>
                        </a:solidFill>
                        <a:effectLst/>
                        <a:latin typeface="Calibri" panose="020F0502020204030204" pitchFamily="34" charset="0"/>
                      </a:endParaRPr>
                    </a:p>
                    <a:p>
                      <a:pPr algn="just" fontAlgn="t"/>
                      <a:r>
                        <a:rPr lang="en-US" sz="1400" b="0" i="0" u="none" strike="noStrike" dirty="0">
                          <a:solidFill>
                            <a:schemeClr val="tx1">
                              <a:lumMod val="50000"/>
                            </a:schemeClr>
                          </a:solidFill>
                          <a:effectLst/>
                          <a:latin typeface="Calibri" panose="020F0502020204030204" pitchFamily="34" charset="0"/>
                        </a:rPr>
                        <a:t>The api documentation for each project is available on https:docs.healthdata.be . Select project </a:t>
                      </a:r>
                      <a:r>
                        <a:rPr lang="en-US" sz="1400" b="0" i="0" u="none" strike="noStrike" dirty="0">
                          <a:solidFill>
                            <a:schemeClr val="tx1">
                              <a:lumMod val="50000"/>
                            </a:schemeClr>
                          </a:solidFill>
                          <a:effectLst/>
                          <a:latin typeface="Calibri" panose="020F0502020204030204" pitchFamily="34" charset="0"/>
                          <a:sym typeface="Wingdings" panose="05000000000000000000" pitchFamily="2" charset="2"/>
                        </a:rPr>
                        <a:t> select “The [[project name]] data collection”  select “HD4DP v2 S2S API”</a:t>
                      </a:r>
                      <a:endParaRPr lang="en-US" sz="1400" b="0" i="0" u="none" strike="noStrike" dirty="0">
                        <a:solidFill>
                          <a:schemeClr val="tx1">
                            <a:lumMod val="50000"/>
                          </a:schemeClr>
                        </a:solidFill>
                        <a:effectLst/>
                        <a:latin typeface="Calibri" panose="020F0502020204030204" pitchFamily="34" charset="0"/>
                      </a:endParaRPr>
                    </a:p>
                  </a:txBody>
                  <a:tcPr>
                    <a:solidFill>
                      <a:schemeClr val="bg1"/>
                    </a:solidFill>
                  </a:tcPr>
                </a:tc>
                <a:extLst>
                  <a:ext uri="{0D108BD9-81ED-4DB2-BD59-A6C34878D82A}">
                    <a16:rowId xmlns:a16="http://schemas.microsoft.com/office/drawing/2014/main" val="1955356711"/>
                  </a:ext>
                </a:extLst>
              </a:tr>
            </a:tbl>
          </a:graphicData>
        </a:graphic>
      </p:graphicFrame>
      <p:sp>
        <p:nvSpPr>
          <p:cNvPr id="4" name="Title 3"/>
          <p:cNvSpPr>
            <a:spLocks noGrp="1"/>
          </p:cNvSpPr>
          <p:nvPr>
            <p:ph type="title"/>
          </p:nvPr>
        </p:nvSpPr>
        <p:spPr/>
        <p:txBody>
          <a:bodyPr>
            <a:normAutofit/>
          </a:bodyPr>
          <a:lstStyle/>
          <a:p>
            <a:pPr>
              <a:lnSpc>
                <a:spcPct val="200000"/>
              </a:lnSpc>
              <a:spcBef>
                <a:spcPct val="20000"/>
              </a:spcBef>
              <a:buClr>
                <a:srgbClr val="B2D235"/>
              </a:buClr>
              <a:defRPr/>
            </a:pPr>
            <a:r>
              <a:rPr lang="fr-BE" dirty="0"/>
              <a:t>CSV/API registrations</a:t>
            </a:r>
            <a:endParaRPr kumimoji="0" lang="en-BE" sz="2800" b="1" i="0" u="none" strike="noStrike" kern="1200" cap="none" spc="100" normalizeH="0" baseline="0" noProof="0" dirty="0">
              <a:ln>
                <a:noFill/>
              </a:ln>
              <a:solidFill>
                <a:prstClr val="white"/>
              </a:solidFill>
              <a:effectLst/>
              <a:uLnTx/>
              <a:uFillTx/>
              <a:latin typeface="Arial"/>
              <a:ea typeface="+mn-ea"/>
              <a:cs typeface="Arial"/>
            </a:endParaRPr>
          </a:p>
        </p:txBody>
      </p:sp>
    </p:spTree>
    <p:extLst>
      <p:ext uri="{BB962C8B-B14F-4D97-AF65-F5344CB8AC3E}">
        <p14:creationId xmlns:p14="http://schemas.microsoft.com/office/powerpoint/2010/main" val="409236269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10578-2199-48F7-982D-45509005CCD4}"/>
              </a:ext>
            </a:extLst>
          </p:cNvPr>
          <p:cNvSpPr>
            <a:spLocks noGrp="1"/>
          </p:cNvSpPr>
          <p:nvPr>
            <p:ph type="title"/>
          </p:nvPr>
        </p:nvSpPr>
        <p:spPr/>
        <p:txBody>
          <a:bodyPr anchor="ctr"/>
          <a:lstStyle/>
          <a:p>
            <a:r>
              <a:rPr lang="nl-BE" dirty="0" err="1"/>
              <a:t>Number</a:t>
            </a:r>
            <a:r>
              <a:rPr lang="nl-BE" dirty="0"/>
              <a:t> of HCO </a:t>
            </a:r>
            <a:r>
              <a:rPr lang="nl-BE" dirty="0" err="1"/>
              <a:t>that</a:t>
            </a:r>
            <a:r>
              <a:rPr lang="nl-BE" dirty="0"/>
              <a:t> </a:t>
            </a:r>
            <a:r>
              <a:rPr lang="nl-BE" dirty="0" err="1"/>
              <a:t>provided</a:t>
            </a:r>
            <a:r>
              <a:rPr lang="nl-BE" dirty="0"/>
              <a:t> HD data, </a:t>
            </a:r>
            <a:r>
              <a:rPr lang="nl-BE" dirty="0" err="1"/>
              <a:t>by</a:t>
            </a:r>
            <a:r>
              <a:rPr lang="nl-BE" dirty="0"/>
              <a:t> project </a:t>
            </a:r>
            <a:r>
              <a:rPr lang="nl-BE" dirty="0" err="1"/>
              <a:t>and</a:t>
            </a:r>
            <a:r>
              <a:rPr lang="nl-BE" dirty="0"/>
              <a:t> </a:t>
            </a:r>
            <a:r>
              <a:rPr lang="nl-BE" dirty="0" err="1"/>
              <a:t>by</a:t>
            </a:r>
            <a:r>
              <a:rPr lang="nl-BE" dirty="0"/>
              <a:t> </a:t>
            </a:r>
            <a:r>
              <a:rPr lang="nl-BE" dirty="0" err="1"/>
              <a:t>method</a:t>
            </a:r>
            <a:endParaRPr lang="en-US" dirty="0"/>
          </a:p>
        </p:txBody>
      </p:sp>
      <p:graphicFrame>
        <p:nvGraphicFramePr>
          <p:cNvPr id="4" name="Content Placeholder 3">
            <a:extLst>
              <a:ext uri="{FF2B5EF4-FFF2-40B4-BE49-F238E27FC236}">
                <a16:creationId xmlns:a16="http://schemas.microsoft.com/office/drawing/2014/main" id="{0D5C8D72-33A5-4D54-AF07-B9D108E16160}"/>
              </a:ext>
            </a:extLst>
          </p:cNvPr>
          <p:cNvGraphicFramePr>
            <a:graphicFrameLocks noGrp="1"/>
          </p:cNvGraphicFramePr>
          <p:nvPr>
            <p:ph idx="1"/>
            <p:extLst>
              <p:ext uri="{D42A27DB-BD31-4B8C-83A1-F6EECF244321}">
                <p14:modId xmlns:p14="http://schemas.microsoft.com/office/powerpoint/2010/main" val="3774161636"/>
              </p:ext>
            </p:extLst>
          </p:nvPr>
        </p:nvGraphicFramePr>
        <p:xfrm>
          <a:off x="337457" y="1678170"/>
          <a:ext cx="11476987" cy="4875030"/>
        </p:xfrm>
        <a:graphic>
          <a:graphicData uri="http://schemas.openxmlformats.org/drawingml/2006/table">
            <a:tbl>
              <a:tblPr>
                <a:tableStyleId>{B301B821-A1FF-4177-AEE7-76D212191A09}</a:tableStyleId>
              </a:tblPr>
              <a:tblGrid>
                <a:gridCol w="3367768">
                  <a:extLst>
                    <a:ext uri="{9D8B030D-6E8A-4147-A177-3AD203B41FA5}">
                      <a16:colId xmlns:a16="http://schemas.microsoft.com/office/drawing/2014/main" val="540842037"/>
                    </a:ext>
                  </a:extLst>
                </a:gridCol>
                <a:gridCol w="2703073">
                  <a:extLst>
                    <a:ext uri="{9D8B030D-6E8A-4147-A177-3AD203B41FA5}">
                      <a16:colId xmlns:a16="http://schemas.microsoft.com/office/drawing/2014/main" val="2634053000"/>
                    </a:ext>
                  </a:extLst>
                </a:gridCol>
                <a:gridCol w="2703073">
                  <a:extLst>
                    <a:ext uri="{9D8B030D-6E8A-4147-A177-3AD203B41FA5}">
                      <a16:colId xmlns:a16="http://schemas.microsoft.com/office/drawing/2014/main" val="1975530104"/>
                    </a:ext>
                  </a:extLst>
                </a:gridCol>
                <a:gridCol w="2703073">
                  <a:extLst>
                    <a:ext uri="{9D8B030D-6E8A-4147-A177-3AD203B41FA5}">
                      <a16:colId xmlns:a16="http://schemas.microsoft.com/office/drawing/2014/main" val="987266018"/>
                    </a:ext>
                  </a:extLst>
                </a:gridCol>
              </a:tblGrid>
              <a:tr h="271477">
                <a:tc>
                  <a:txBody>
                    <a:bodyPr/>
                    <a:lstStyle/>
                    <a:p>
                      <a:pPr algn="ctr" fontAlgn="b"/>
                      <a:r>
                        <a:rPr lang="nl-BE" sz="1600" b="1" i="0" u="none" strike="noStrike" dirty="0">
                          <a:solidFill>
                            <a:schemeClr val="bg1"/>
                          </a:solidFill>
                          <a:effectLst/>
                          <a:latin typeface="Calibri" panose="020F0502020204030204" pitchFamily="34" charset="0"/>
                          <a:cs typeface="Calibri" panose="020F0502020204030204" pitchFamily="34" charset="0"/>
                        </a:rPr>
                        <a:t>project</a:t>
                      </a:r>
                      <a:endParaRPr lang="en-US" sz="1600" b="1" i="0" u="none" strike="noStrike" dirty="0">
                        <a:solidFill>
                          <a:schemeClr val="bg1"/>
                        </a:solidFill>
                        <a:effectLst/>
                        <a:latin typeface="Calibri" panose="020F0502020204030204" pitchFamily="34" charset="0"/>
                        <a:cs typeface="Calibri" panose="020F0502020204030204" pitchFamily="34" charset="0"/>
                      </a:endParaRPr>
                    </a:p>
                  </a:txBody>
                  <a:tcPr marL="6859" marR="6859" marT="6859" marB="0" anchor="ctr">
                    <a:solidFill>
                      <a:srgbClr val="39B54A"/>
                    </a:solidFill>
                  </a:tcPr>
                </a:tc>
                <a:tc>
                  <a:txBody>
                    <a:bodyPr/>
                    <a:lstStyle/>
                    <a:p>
                      <a:pPr algn="ctr" fontAlgn="b"/>
                      <a:r>
                        <a:rPr lang="en-US" sz="1600" b="1" u="none" strike="noStrike" dirty="0">
                          <a:solidFill>
                            <a:schemeClr val="bg1"/>
                          </a:solidFill>
                          <a:effectLst/>
                          <a:latin typeface="Calibri" panose="020F0502020204030204" pitchFamily="34" charset="0"/>
                          <a:cs typeface="Calibri" panose="020F0502020204030204" pitchFamily="34" charset="0"/>
                        </a:rPr>
                        <a:t>hd4dp2_records_manual</a:t>
                      </a:r>
                      <a:endParaRPr lang="en-US" sz="1600" b="1" i="0" u="none" strike="noStrike" dirty="0">
                        <a:solidFill>
                          <a:schemeClr val="bg1"/>
                        </a:solidFill>
                        <a:effectLst/>
                        <a:latin typeface="Calibri" panose="020F0502020204030204" pitchFamily="34" charset="0"/>
                        <a:cs typeface="Calibri" panose="020F0502020204030204" pitchFamily="34" charset="0"/>
                      </a:endParaRPr>
                    </a:p>
                  </a:txBody>
                  <a:tcPr marL="6859" marR="6859" marT="6859" marB="0" anchor="ctr">
                    <a:solidFill>
                      <a:srgbClr val="39B54A"/>
                    </a:solidFill>
                  </a:tcPr>
                </a:tc>
                <a:tc>
                  <a:txBody>
                    <a:bodyPr/>
                    <a:lstStyle/>
                    <a:p>
                      <a:pPr algn="ctr" fontAlgn="b"/>
                      <a:r>
                        <a:rPr lang="en-US" sz="1600" b="1" u="none" strike="noStrike" dirty="0">
                          <a:solidFill>
                            <a:schemeClr val="bg1"/>
                          </a:solidFill>
                          <a:effectLst/>
                          <a:latin typeface="Calibri" panose="020F0502020204030204" pitchFamily="34" charset="0"/>
                          <a:cs typeface="Calibri" panose="020F0502020204030204" pitchFamily="34" charset="0"/>
                        </a:rPr>
                        <a:t>hd4dp2_records_csv</a:t>
                      </a:r>
                      <a:endParaRPr lang="en-US" sz="1600" b="1" i="0" u="none" strike="noStrike" dirty="0">
                        <a:solidFill>
                          <a:schemeClr val="bg1"/>
                        </a:solidFill>
                        <a:effectLst/>
                        <a:latin typeface="Calibri" panose="020F0502020204030204" pitchFamily="34" charset="0"/>
                        <a:cs typeface="Calibri" panose="020F0502020204030204" pitchFamily="34" charset="0"/>
                      </a:endParaRPr>
                    </a:p>
                  </a:txBody>
                  <a:tcPr marL="6859" marR="6859" marT="6859" marB="0" anchor="ctr">
                    <a:solidFill>
                      <a:srgbClr val="39B54A"/>
                    </a:solidFill>
                  </a:tcPr>
                </a:tc>
                <a:tc>
                  <a:txBody>
                    <a:bodyPr/>
                    <a:lstStyle/>
                    <a:p>
                      <a:pPr algn="ctr" fontAlgn="b"/>
                      <a:r>
                        <a:rPr lang="en-US" sz="1600" b="1" u="none" strike="noStrike" dirty="0">
                          <a:solidFill>
                            <a:schemeClr val="bg1"/>
                          </a:solidFill>
                          <a:effectLst/>
                          <a:latin typeface="Calibri" panose="020F0502020204030204" pitchFamily="34" charset="0"/>
                          <a:cs typeface="Calibri" panose="020F0502020204030204" pitchFamily="34" charset="0"/>
                        </a:rPr>
                        <a:t>hd4dp2_records_api</a:t>
                      </a:r>
                      <a:endParaRPr lang="en-US" sz="1600" b="1" i="0" u="none" strike="noStrike" dirty="0">
                        <a:solidFill>
                          <a:schemeClr val="bg1"/>
                        </a:solidFill>
                        <a:effectLst/>
                        <a:latin typeface="Calibri" panose="020F0502020204030204" pitchFamily="34" charset="0"/>
                        <a:cs typeface="Calibri" panose="020F0502020204030204" pitchFamily="34" charset="0"/>
                      </a:endParaRPr>
                    </a:p>
                  </a:txBody>
                  <a:tcPr marL="6859" marR="6859" marT="6859" marB="0" anchor="ctr">
                    <a:solidFill>
                      <a:srgbClr val="39B54A"/>
                    </a:solidFill>
                  </a:tcPr>
                </a:tc>
                <a:extLst>
                  <a:ext uri="{0D108BD9-81ED-4DB2-BD59-A6C34878D82A}">
                    <a16:rowId xmlns:a16="http://schemas.microsoft.com/office/drawing/2014/main" val="486127187"/>
                  </a:ext>
                </a:extLst>
              </a:tr>
              <a:tr h="238471">
                <a:tc>
                  <a:txBody>
                    <a:bodyPr/>
                    <a:lstStyle/>
                    <a:p>
                      <a:pPr algn="l" fontAlgn="b"/>
                      <a:r>
                        <a:rPr lang="en-US" sz="1200" b="1" u="none" strike="noStrike" dirty="0">
                          <a:effectLst/>
                        </a:rPr>
                        <a:t>Mandatory registration of spine surgery</a:t>
                      </a:r>
                      <a:endParaRPr lang="en-US" sz="1200" b="1" i="0" u="none" strike="noStrike" dirty="0">
                        <a:solidFill>
                          <a:srgbClr val="000000"/>
                        </a:solidFill>
                        <a:effectLst/>
                        <a:latin typeface="Calibri" panose="020F0502020204030204" pitchFamily="34" charset="0"/>
                      </a:endParaRPr>
                    </a:p>
                  </a:txBody>
                  <a:tcPr marL="6859" marR="6859" marT="6859" marB="0"/>
                </a:tc>
                <a:tc>
                  <a:txBody>
                    <a:bodyPr/>
                    <a:lstStyle/>
                    <a:p>
                      <a:pPr algn="ctr" fontAlgn="b"/>
                      <a:r>
                        <a:rPr lang="en-US" sz="1400" b="1" u="none" strike="noStrike" dirty="0">
                          <a:effectLst/>
                        </a:rPr>
                        <a:t>50</a:t>
                      </a:r>
                      <a:endParaRPr lang="en-US" sz="1400" b="1" i="0" u="none" strike="noStrike" dirty="0">
                        <a:solidFill>
                          <a:srgbClr val="000000"/>
                        </a:solidFill>
                        <a:effectLst/>
                        <a:latin typeface="Calibri" panose="020F0502020204030204" pitchFamily="34" charset="0"/>
                      </a:endParaRPr>
                    </a:p>
                  </a:txBody>
                  <a:tcPr marL="6859" marR="6859" marT="6859" marB="0"/>
                </a:tc>
                <a:tc>
                  <a:txBody>
                    <a:bodyPr/>
                    <a:lstStyle/>
                    <a:p>
                      <a:pPr algn="ctr" fontAlgn="b"/>
                      <a:r>
                        <a:rPr lang="en-US" sz="1400" b="1" u="none" strike="noStrike">
                          <a:effectLst/>
                        </a:rPr>
                        <a:t>3</a:t>
                      </a:r>
                      <a:endParaRPr lang="en-US" sz="1400" b="1" i="0" u="none" strike="noStrike">
                        <a:solidFill>
                          <a:srgbClr val="000000"/>
                        </a:solidFill>
                        <a:effectLst/>
                        <a:latin typeface="Calibri" panose="020F0502020204030204" pitchFamily="34" charset="0"/>
                      </a:endParaRPr>
                    </a:p>
                  </a:txBody>
                  <a:tcPr marL="6859" marR="6859" marT="6859" marB="0"/>
                </a:tc>
                <a:tc>
                  <a:txBody>
                    <a:bodyPr/>
                    <a:lstStyle/>
                    <a:p>
                      <a:pPr algn="ctr" fontAlgn="b"/>
                      <a:r>
                        <a:rPr lang="en-US" sz="1400" b="1" u="none" strike="noStrike" dirty="0">
                          <a:effectLst/>
                        </a:rPr>
                        <a:t>1</a:t>
                      </a:r>
                      <a:endParaRPr lang="en-US" sz="1400" b="1" i="0" u="none" strike="noStrike" dirty="0">
                        <a:solidFill>
                          <a:srgbClr val="000000"/>
                        </a:solidFill>
                        <a:effectLst/>
                        <a:latin typeface="Calibri" panose="020F0502020204030204" pitchFamily="34" charset="0"/>
                      </a:endParaRPr>
                    </a:p>
                  </a:txBody>
                  <a:tcPr marL="6859" marR="6859" marT="6859" marB="0"/>
                </a:tc>
                <a:extLst>
                  <a:ext uri="{0D108BD9-81ED-4DB2-BD59-A6C34878D82A}">
                    <a16:rowId xmlns:a16="http://schemas.microsoft.com/office/drawing/2014/main" val="2348510687"/>
                  </a:ext>
                </a:extLst>
              </a:tr>
              <a:tr h="238471">
                <a:tc>
                  <a:txBody>
                    <a:bodyPr/>
                    <a:lstStyle/>
                    <a:p>
                      <a:pPr algn="l" fontAlgn="b"/>
                      <a:r>
                        <a:rPr lang="en-US" sz="1200" b="1" u="none" strike="noStrike" dirty="0">
                          <a:effectLst/>
                        </a:rPr>
                        <a:t>National Hand hygiene Campaign</a:t>
                      </a:r>
                      <a:endParaRPr lang="en-US" sz="1200" b="1" i="0" u="none" strike="noStrike" dirty="0">
                        <a:solidFill>
                          <a:srgbClr val="000000"/>
                        </a:solidFill>
                        <a:effectLst/>
                        <a:latin typeface="Calibri" panose="020F0502020204030204" pitchFamily="34" charset="0"/>
                      </a:endParaRPr>
                    </a:p>
                  </a:txBody>
                  <a:tcPr marL="6859" marR="6859" marT="6859" marB="0"/>
                </a:tc>
                <a:tc>
                  <a:txBody>
                    <a:bodyPr/>
                    <a:lstStyle/>
                    <a:p>
                      <a:pPr algn="ctr" fontAlgn="b"/>
                      <a:r>
                        <a:rPr lang="en-US" sz="1400" b="1" u="none" strike="noStrike" dirty="0">
                          <a:effectLst/>
                        </a:rPr>
                        <a:t>53</a:t>
                      </a:r>
                      <a:endParaRPr lang="en-US" sz="1400" b="1" i="0" u="none" strike="noStrike" dirty="0">
                        <a:solidFill>
                          <a:srgbClr val="000000"/>
                        </a:solidFill>
                        <a:effectLst/>
                        <a:latin typeface="Calibri" panose="020F0502020204030204" pitchFamily="34" charset="0"/>
                      </a:endParaRPr>
                    </a:p>
                  </a:txBody>
                  <a:tcPr marL="6859" marR="6859" marT="6859" marB="0"/>
                </a:tc>
                <a:tc>
                  <a:txBody>
                    <a:bodyPr/>
                    <a:lstStyle/>
                    <a:p>
                      <a:pPr algn="ctr" fontAlgn="b"/>
                      <a:endParaRPr lang="en-US" sz="1400" b="1" i="0" u="none" strike="noStrike">
                        <a:solidFill>
                          <a:srgbClr val="000000"/>
                        </a:solidFill>
                        <a:effectLst/>
                        <a:latin typeface="Calibri" panose="020F0502020204030204" pitchFamily="34" charset="0"/>
                      </a:endParaRPr>
                    </a:p>
                  </a:txBody>
                  <a:tcPr marL="6859" marR="6859" marT="6859" marB="0"/>
                </a:tc>
                <a:tc>
                  <a:txBody>
                    <a:bodyPr/>
                    <a:lstStyle/>
                    <a:p>
                      <a:pPr algn="ctr" fontAlgn="b"/>
                      <a:endParaRPr lang="en-US" sz="1400" b="1" i="0" u="none" strike="noStrike">
                        <a:solidFill>
                          <a:srgbClr val="000000"/>
                        </a:solidFill>
                        <a:effectLst/>
                        <a:latin typeface="Calibri" panose="020F0502020204030204" pitchFamily="34" charset="0"/>
                      </a:endParaRPr>
                    </a:p>
                  </a:txBody>
                  <a:tcPr marL="6859" marR="6859" marT="6859" marB="0"/>
                </a:tc>
                <a:extLst>
                  <a:ext uri="{0D108BD9-81ED-4DB2-BD59-A6C34878D82A}">
                    <a16:rowId xmlns:a16="http://schemas.microsoft.com/office/drawing/2014/main" val="3951872459"/>
                  </a:ext>
                </a:extLst>
              </a:tr>
              <a:tr h="403502">
                <a:tc>
                  <a:txBody>
                    <a:bodyPr/>
                    <a:lstStyle/>
                    <a:p>
                      <a:pPr algn="l" fontAlgn="b"/>
                      <a:r>
                        <a:rPr lang="en-US" sz="1200" b="0" u="none" strike="noStrike" dirty="0">
                          <a:effectLst/>
                        </a:rPr>
                        <a:t>Quality Electronic Registration of Medical acts, Implants and Devices: </a:t>
                      </a:r>
                      <a:r>
                        <a:rPr lang="en-US" sz="1200" b="1" u="none" strike="noStrike" dirty="0">
                          <a:effectLst/>
                        </a:rPr>
                        <a:t>Coronary</a:t>
                      </a:r>
                      <a:r>
                        <a:rPr lang="en-US" sz="1200" b="0" u="none" strike="noStrike" dirty="0">
                          <a:effectLst/>
                        </a:rPr>
                        <a:t> </a:t>
                      </a:r>
                      <a:r>
                        <a:rPr lang="en-US" sz="1200" b="1" u="none" strike="noStrike" dirty="0">
                          <a:effectLst/>
                        </a:rPr>
                        <a:t>Angioplasty</a:t>
                      </a:r>
                      <a:endParaRPr lang="en-US" sz="1200" b="1" i="0" u="none" strike="noStrike" dirty="0">
                        <a:solidFill>
                          <a:srgbClr val="000000"/>
                        </a:solidFill>
                        <a:effectLst/>
                        <a:latin typeface="Calibri" panose="020F0502020204030204" pitchFamily="34" charset="0"/>
                      </a:endParaRPr>
                    </a:p>
                  </a:txBody>
                  <a:tcPr marL="6859" marR="6859" marT="6859" marB="0"/>
                </a:tc>
                <a:tc>
                  <a:txBody>
                    <a:bodyPr/>
                    <a:lstStyle/>
                    <a:p>
                      <a:pPr algn="ctr" fontAlgn="b"/>
                      <a:r>
                        <a:rPr lang="en-US" sz="1400" b="1" u="none" strike="noStrike">
                          <a:effectLst/>
                        </a:rPr>
                        <a:t>39</a:t>
                      </a:r>
                      <a:endParaRPr lang="en-US" sz="1400" b="1" i="0" u="none" strike="noStrike">
                        <a:solidFill>
                          <a:srgbClr val="000000"/>
                        </a:solidFill>
                        <a:effectLst/>
                        <a:latin typeface="Calibri" panose="020F0502020204030204" pitchFamily="34" charset="0"/>
                      </a:endParaRPr>
                    </a:p>
                  </a:txBody>
                  <a:tcPr marL="6859" marR="6859" marT="6859" marB="0"/>
                </a:tc>
                <a:tc>
                  <a:txBody>
                    <a:bodyPr/>
                    <a:lstStyle/>
                    <a:p>
                      <a:pPr algn="ctr" fontAlgn="b"/>
                      <a:r>
                        <a:rPr lang="en-US" sz="1400" b="1" u="none" strike="noStrike" dirty="0">
                          <a:effectLst/>
                        </a:rPr>
                        <a:t>1</a:t>
                      </a:r>
                      <a:endParaRPr lang="en-US" sz="1400" b="1" i="0" u="none" strike="noStrike" dirty="0">
                        <a:solidFill>
                          <a:srgbClr val="000000"/>
                        </a:solidFill>
                        <a:effectLst/>
                        <a:latin typeface="Calibri" panose="020F0502020204030204" pitchFamily="34" charset="0"/>
                      </a:endParaRPr>
                    </a:p>
                  </a:txBody>
                  <a:tcPr marL="6859" marR="6859" marT="6859" marB="0"/>
                </a:tc>
                <a:tc>
                  <a:txBody>
                    <a:bodyPr/>
                    <a:lstStyle/>
                    <a:p>
                      <a:pPr algn="ctr" fontAlgn="b"/>
                      <a:r>
                        <a:rPr lang="en-US" sz="1400" b="1" u="none" strike="noStrike">
                          <a:effectLst/>
                        </a:rPr>
                        <a:t>1</a:t>
                      </a:r>
                      <a:endParaRPr lang="en-US" sz="1400" b="1" i="0" u="none" strike="noStrike">
                        <a:solidFill>
                          <a:srgbClr val="000000"/>
                        </a:solidFill>
                        <a:effectLst/>
                        <a:latin typeface="Calibri" panose="020F0502020204030204" pitchFamily="34" charset="0"/>
                      </a:endParaRPr>
                    </a:p>
                  </a:txBody>
                  <a:tcPr marL="6859" marR="6859" marT="6859" marB="0"/>
                </a:tc>
                <a:extLst>
                  <a:ext uri="{0D108BD9-81ED-4DB2-BD59-A6C34878D82A}">
                    <a16:rowId xmlns:a16="http://schemas.microsoft.com/office/drawing/2014/main" val="362257357"/>
                  </a:ext>
                </a:extLst>
              </a:tr>
              <a:tr h="238471">
                <a:tc>
                  <a:txBody>
                    <a:bodyPr/>
                    <a:lstStyle/>
                    <a:p>
                      <a:pPr algn="l" fontAlgn="b"/>
                      <a:r>
                        <a:rPr lang="en-US" sz="1200" b="1" u="none" strike="noStrike" dirty="0">
                          <a:effectLst/>
                        </a:rPr>
                        <a:t>Heart valves</a:t>
                      </a:r>
                      <a:endParaRPr lang="en-US" sz="1200" b="1" i="0" u="none" strike="noStrike" dirty="0">
                        <a:solidFill>
                          <a:srgbClr val="000000"/>
                        </a:solidFill>
                        <a:effectLst/>
                        <a:latin typeface="Calibri" panose="020F0502020204030204" pitchFamily="34" charset="0"/>
                      </a:endParaRPr>
                    </a:p>
                  </a:txBody>
                  <a:tcPr marL="6859" marR="6859" marT="6859" marB="0"/>
                </a:tc>
                <a:tc>
                  <a:txBody>
                    <a:bodyPr/>
                    <a:lstStyle/>
                    <a:p>
                      <a:pPr algn="ctr" fontAlgn="b"/>
                      <a:r>
                        <a:rPr lang="en-US" sz="1400" b="1" u="none" strike="noStrike" dirty="0">
                          <a:effectLst/>
                        </a:rPr>
                        <a:t>17</a:t>
                      </a:r>
                      <a:endParaRPr lang="en-US" sz="1400" b="1" i="0" u="none" strike="noStrike" dirty="0">
                        <a:solidFill>
                          <a:srgbClr val="000000"/>
                        </a:solidFill>
                        <a:effectLst/>
                        <a:latin typeface="Calibri" panose="020F0502020204030204" pitchFamily="34" charset="0"/>
                      </a:endParaRPr>
                    </a:p>
                  </a:txBody>
                  <a:tcPr marL="6859" marR="6859" marT="6859" marB="0"/>
                </a:tc>
                <a:tc>
                  <a:txBody>
                    <a:bodyPr/>
                    <a:lstStyle/>
                    <a:p>
                      <a:pPr algn="ctr" fontAlgn="b"/>
                      <a:endParaRPr lang="en-US" sz="1400" b="1" i="0" u="none" strike="noStrike" dirty="0">
                        <a:solidFill>
                          <a:srgbClr val="000000"/>
                        </a:solidFill>
                        <a:effectLst/>
                        <a:latin typeface="Calibri" panose="020F0502020204030204" pitchFamily="34" charset="0"/>
                      </a:endParaRPr>
                    </a:p>
                  </a:txBody>
                  <a:tcPr marL="6859" marR="6859" marT="6859" marB="0"/>
                </a:tc>
                <a:tc>
                  <a:txBody>
                    <a:bodyPr/>
                    <a:lstStyle/>
                    <a:p>
                      <a:pPr algn="ctr" fontAlgn="b"/>
                      <a:endParaRPr lang="en-US" sz="1400" b="1" i="0" u="none" strike="noStrike" dirty="0">
                        <a:solidFill>
                          <a:srgbClr val="000000"/>
                        </a:solidFill>
                        <a:effectLst/>
                        <a:latin typeface="Calibri" panose="020F0502020204030204" pitchFamily="34" charset="0"/>
                      </a:endParaRPr>
                    </a:p>
                  </a:txBody>
                  <a:tcPr marL="6859" marR="6859" marT="6859" marB="0"/>
                </a:tc>
                <a:extLst>
                  <a:ext uri="{0D108BD9-81ED-4DB2-BD59-A6C34878D82A}">
                    <a16:rowId xmlns:a16="http://schemas.microsoft.com/office/drawing/2014/main" val="974518237"/>
                  </a:ext>
                </a:extLst>
              </a:tr>
              <a:tr h="601539">
                <a:tc>
                  <a:txBody>
                    <a:bodyPr/>
                    <a:lstStyle/>
                    <a:p>
                      <a:pPr algn="l" fontAlgn="b"/>
                      <a:r>
                        <a:rPr lang="en-US" sz="1200" b="0" u="none" strike="noStrike" dirty="0">
                          <a:effectLst/>
                        </a:rPr>
                        <a:t>Quality Electronic Registration of Medical acts, Implants and Devices: Orthopedic Prosthesis Identification Data: </a:t>
                      </a:r>
                      <a:r>
                        <a:rPr lang="en-US" sz="1200" b="1" u="none" strike="noStrike" dirty="0">
                          <a:effectLst/>
                        </a:rPr>
                        <a:t>Hip</a:t>
                      </a:r>
                      <a:endParaRPr lang="en-US" sz="1200" b="1" i="0" u="none" strike="noStrike" dirty="0">
                        <a:solidFill>
                          <a:srgbClr val="000000"/>
                        </a:solidFill>
                        <a:effectLst/>
                        <a:latin typeface="Calibri" panose="020F0502020204030204" pitchFamily="34" charset="0"/>
                      </a:endParaRPr>
                    </a:p>
                  </a:txBody>
                  <a:tcPr marL="6859" marR="6859" marT="6859" marB="0"/>
                </a:tc>
                <a:tc>
                  <a:txBody>
                    <a:bodyPr/>
                    <a:lstStyle/>
                    <a:p>
                      <a:pPr algn="ctr" fontAlgn="b"/>
                      <a:r>
                        <a:rPr lang="en-US" sz="1400" b="1" u="none" strike="noStrike">
                          <a:effectLst/>
                        </a:rPr>
                        <a:t>59</a:t>
                      </a:r>
                      <a:endParaRPr lang="en-US" sz="1400" b="1" i="0" u="none" strike="noStrike">
                        <a:solidFill>
                          <a:srgbClr val="000000"/>
                        </a:solidFill>
                        <a:effectLst/>
                        <a:latin typeface="Calibri" panose="020F0502020204030204" pitchFamily="34" charset="0"/>
                      </a:endParaRPr>
                    </a:p>
                  </a:txBody>
                  <a:tcPr marL="6859" marR="6859" marT="6859" marB="0"/>
                </a:tc>
                <a:tc>
                  <a:txBody>
                    <a:bodyPr/>
                    <a:lstStyle/>
                    <a:p>
                      <a:pPr algn="ctr" fontAlgn="b"/>
                      <a:r>
                        <a:rPr lang="en-US" sz="1400" b="1" u="none" strike="noStrike" dirty="0">
                          <a:effectLst/>
                        </a:rPr>
                        <a:t>1</a:t>
                      </a:r>
                      <a:endParaRPr lang="en-US" sz="1400" b="1" i="0" u="none" strike="noStrike" dirty="0">
                        <a:solidFill>
                          <a:srgbClr val="000000"/>
                        </a:solidFill>
                        <a:effectLst/>
                        <a:latin typeface="Calibri" panose="020F0502020204030204" pitchFamily="34" charset="0"/>
                      </a:endParaRPr>
                    </a:p>
                  </a:txBody>
                  <a:tcPr marL="6859" marR="6859" marT="6859" marB="0"/>
                </a:tc>
                <a:tc>
                  <a:txBody>
                    <a:bodyPr/>
                    <a:lstStyle/>
                    <a:p>
                      <a:pPr algn="ctr" fontAlgn="b"/>
                      <a:r>
                        <a:rPr lang="en-US" sz="1400" b="1" u="none" strike="noStrike" dirty="0">
                          <a:effectLst/>
                        </a:rPr>
                        <a:t>3</a:t>
                      </a:r>
                      <a:endParaRPr lang="en-US" sz="1400" b="1" i="0" u="none" strike="noStrike" dirty="0">
                        <a:solidFill>
                          <a:srgbClr val="000000"/>
                        </a:solidFill>
                        <a:effectLst/>
                        <a:latin typeface="Calibri" panose="020F0502020204030204" pitchFamily="34" charset="0"/>
                      </a:endParaRPr>
                    </a:p>
                  </a:txBody>
                  <a:tcPr marL="6859" marR="6859" marT="6859" marB="0"/>
                </a:tc>
                <a:extLst>
                  <a:ext uri="{0D108BD9-81ED-4DB2-BD59-A6C34878D82A}">
                    <a16:rowId xmlns:a16="http://schemas.microsoft.com/office/drawing/2014/main" val="2503563051"/>
                  </a:ext>
                </a:extLst>
              </a:tr>
              <a:tr h="601539">
                <a:tc>
                  <a:txBody>
                    <a:bodyPr/>
                    <a:lstStyle/>
                    <a:p>
                      <a:pPr algn="l" fontAlgn="b"/>
                      <a:r>
                        <a:rPr lang="en-US" sz="1200" b="0" u="none" strike="noStrike" dirty="0">
                          <a:effectLst/>
                        </a:rPr>
                        <a:t>Quality Electronic Registration of Medical acts, Implants and Devices: Orthopedic Prosthesis Identification Data: </a:t>
                      </a:r>
                      <a:r>
                        <a:rPr lang="en-US" sz="1200" b="1" u="none" strike="noStrike" dirty="0">
                          <a:effectLst/>
                        </a:rPr>
                        <a:t>Knee</a:t>
                      </a:r>
                      <a:endParaRPr lang="en-US" sz="1200" b="1" i="0" u="none" strike="noStrike" dirty="0">
                        <a:solidFill>
                          <a:srgbClr val="000000"/>
                        </a:solidFill>
                        <a:effectLst/>
                        <a:latin typeface="Calibri" panose="020F0502020204030204" pitchFamily="34" charset="0"/>
                      </a:endParaRPr>
                    </a:p>
                  </a:txBody>
                  <a:tcPr marL="6859" marR="6859" marT="6859" marB="0"/>
                </a:tc>
                <a:tc>
                  <a:txBody>
                    <a:bodyPr/>
                    <a:lstStyle/>
                    <a:p>
                      <a:pPr algn="ctr" fontAlgn="b"/>
                      <a:r>
                        <a:rPr lang="en-US" sz="1400" b="1" u="none" strike="noStrike">
                          <a:effectLst/>
                        </a:rPr>
                        <a:t>57</a:t>
                      </a:r>
                      <a:endParaRPr lang="en-US" sz="1400" b="1" i="0" u="none" strike="noStrike">
                        <a:solidFill>
                          <a:srgbClr val="000000"/>
                        </a:solidFill>
                        <a:effectLst/>
                        <a:latin typeface="Calibri" panose="020F0502020204030204" pitchFamily="34" charset="0"/>
                      </a:endParaRPr>
                    </a:p>
                  </a:txBody>
                  <a:tcPr marL="6859" marR="6859" marT="6859" marB="0"/>
                </a:tc>
                <a:tc>
                  <a:txBody>
                    <a:bodyPr/>
                    <a:lstStyle/>
                    <a:p>
                      <a:pPr algn="ctr" fontAlgn="b"/>
                      <a:r>
                        <a:rPr lang="en-US" sz="1400" b="1" u="none" strike="noStrike" dirty="0">
                          <a:effectLst/>
                        </a:rPr>
                        <a:t>2</a:t>
                      </a:r>
                      <a:endParaRPr lang="en-US" sz="1400" b="1" i="0" u="none" strike="noStrike" dirty="0">
                        <a:solidFill>
                          <a:srgbClr val="000000"/>
                        </a:solidFill>
                        <a:effectLst/>
                        <a:latin typeface="Calibri" panose="020F0502020204030204" pitchFamily="34" charset="0"/>
                      </a:endParaRPr>
                    </a:p>
                  </a:txBody>
                  <a:tcPr marL="6859" marR="6859" marT="6859" marB="0"/>
                </a:tc>
                <a:tc>
                  <a:txBody>
                    <a:bodyPr/>
                    <a:lstStyle/>
                    <a:p>
                      <a:pPr algn="ctr" fontAlgn="b"/>
                      <a:r>
                        <a:rPr lang="en-US" sz="1400" b="1" u="none" strike="noStrike" dirty="0">
                          <a:effectLst/>
                        </a:rPr>
                        <a:t>3</a:t>
                      </a:r>
                      <a:endParaRPr lang="en-US" sz="1400" b="1" i="0" u="none" strike="noStrike" dirty="0">
                        <a:solidFill>
                          <a:srgbClr val="000000"/>
                        </a:solidFill>
                        <a:effectLst/>
                        <a:latin typeface="Calibri" panose="020F0502020204030204" pitchFamily="34" charset="0"/>
                      </a:endParaRPr>
                    </a:p>
                  </a:txBody>
                  <a:tcPr marL="6859" marR="6859" marT="6859" marB="0"/>
                </a:tc>
                <a:extLst>
                  <a:ext uri="{0D108BD9-81ED-4DB2-BD59-A6C34878D82A}">
                    <a16:rowId xmlns:a16="http://schemas.microsoft.com/office/drawing/2014/main" val="1771141234"/>
                  </a:ext>
                </a:extLst>
              </a:tr>
              <a:tr h="403502">
                <a:tc>
                  <a:txBody>
                    <a:bodyPr/>
                    <a:lstStyle/>
                    <a:p>
                      <a:pPr algn="l" fontAlgn="b"/>
                      <a:r>
                        <a:rPr lang="en-US" sz="1200" b="0" u="none" strike="noStrike" dirty="0">
                          <a:effectLst/>
                        </a:rPr>
                        <a:t>Quality Electronic Registration of Medical acts, Implants and Devices: </a:t>
                      </a:r>
                      <a:r>
                        <a:rPr lang="en-US" sz="1200" b="1" u="none" strike="noStrike" dirty="0">
                          <a:effectLst/>
                        </a:rPr>
                        <a:t>Pacemakers</a:t>
                      </a:r>
                      <a:endParaRPr lang="en-US" sz="1200" b="1" i="0" u="none" strike="noStrike" dirty="0">
                        <a:solidFill>
                          <a:srgbClr val="000000"/>
                        </a:solidFill>
                        <a:effectLst/>
                        <a:latin typeface="Calibri" panose="020F0502020204030204" pitchFamily="34" charset="0"/>
                      </a:endParaRPr>
                    </a:p>
                  </a:txBody>
                  <a:tcPr marL="6859" marR="6859" marT="6859" marB="0"/>
                </a:tc>
                <a:tc>
                  <a:txBody>
                    <a:bodyPr/>
                    <a:lstStyle/>
                    <a:p>
                      <a:pPr algn="ctr" fontAlgn="b"/>
                      <a:r>
                        <a:rPr lang="en-US" sz="1400" b="1" u="none" strike="noStrike">
                          <a:effectLst/>
                        </a:rPr>
                        <a:t>60</a:t>
                      </a:r>
                      <a:endParaRPr lang="en-US" sz="1400" b="1" i="0" u="none" strike="noStrike">
                        <a:solidFill>
                          <a:srgbClr val="000000"/>
                        </a:solidFill>
                        <a:effectLst/>
                        <a:latin typeface="Calibri" panose="020F0502020204030204" pitchFamily="34" charset="0"/>
                      </a:endParaRPr>
                    </a:p>
                  </a:txBody>
                  <a:tcPr marL="6859" marR="6859" marT="6859" marB="0"/>
                </a:tc>
                <a:tc>
                  <a:txBody>
                    <a:bodyPr/>
                    <a:lstStyle/>
                    <a:p>
                      <a:pPr algn="ctr" fontAlgn="b"/>
                      <a:endParaRPr lang="en-US" sz="1400" b="1" i="0" u="none" strike="noStrike" dirty="0">
                        <a:solidFill>
                          <a:srgbClr val="000000"/>
                        </a:solidFill>
                        <a:effectLst/>
                        <a:latin typeface="Calibri" panose="020F0502020204030204" pitchFamily="34" charset="0"/>
                      </a:endParaRPr>
                    </a:p>
                  </a:txBody>
                  <a:tcPr marL="6859" marR="6859" marT="6859" marB="0"/>
                </a:tc>
                <a:tc>
                  <a:txBody>
                    <a:bodyPr/>
                    <a:lstStyle/>
                    <a:p>
                      <a:pPr algn="ctr" fontAlgn="b"/>
                      <a:endParaRPr lang="en-US" sz="1400" b="1" i="0" u="none" strike="noStrike" dirty="0">
                        <a:solidFill>
                          <a:srgbClr val="000000"/>
                        </a:solidFill>
                        <a:effectLst/>
                        <a:latin typeface="Calibri" panose="020F0502020204030204" pitchFamily="34" charset="0"/>
                      </a:endParaRPr>
                    </a:p>
                  </a:txBody>
                  <a:tcPr marL="6859" marR="6859" marT="6859" marB="0"/>
                </a:tc>
                <a:extLst>
                  <a:ext uri="{0D108BD9-81ED-4DB2-BD59-A6C34878D82A}">
                    <a16:rowId xmlns:a16="http://schemas.microsoft.com/office/drawing/2014/main" val="3449914158"/>
                  </a:ext>
                </a:extLst>
              </a:tr>
              <a:tr h="997614">
                <a:tc>
                  <a:txBody>
                    <a:bodyPr/>
                    <a:lstStyle/>
                    <a:p>
                      <a:pPr algn="l" fontAlgn="b"/>
                      <a:r>
                        <a:rPr lang="en-US" sz="1200" b="0" u="none" strike="noStrike" dirty="0">
                          <a:effectLst/>
                        </a:rPr>
                        <a:t>Real world data collection on the efficacy and drug usage of </a:t>
                      </a:r>
                      <a:r>
                        <a:rPr lang="en-US" sz="1200" b="1" u="none" strike="noStrike" dirty="0" err="1">
                          <a:effectLst/>
                        </a:rPr>
                        <a:t>Raxone</a:t>
                      </a:r>
                      <a:r>
                        <a:rPr lang="en-US" sz="1200" b="0" u="none" strike="noStrike" dirty="0">
                          <a:effectLst/>
                        </a:rPr>
                        <a:t> 150 mg 180 film-coated tablets for treatment of reduced vision in adolescent and adult patients with </a:t>
                      </a:r>
                      <a:r>
                        <a:rPr lang="en-US" sz="1200" b="0" u="none" strike="noStrike" dirty="0" err="1">
                          <a:effectLst/>
                        </a:rPr>
                        <a:t>Leber’s</a:t>
                      </a:r>
                      <a:r>
                        <a:rPr lang="en-US" sz="1200" b="0" u="none" strike="noStrike" dirty="0">
                          <a:effectLst/>
                        </a:rPr>
                        <a:t> hereditary optic neuropathy</a:t>
                      </a:r>
                      <a:endParaRPr lang="en-US" sz="1200" b="0" i="0" u="none" strike="noStrike" dirty="0">
                        <a:solidFill>
                          <a:srgbClr val="000000"/>
                        </a:solidFill>
                        <a:effectLst/>
                        <a:latin typeface="Calibri" panose="020F0502020204030204" pitchFamily="34" charset="0"/>
                      </a:endParaRPr>
                    </a:p>
                  </a:txBody>
                  <a:tcPr marL="6859" marR="6859" marT="6859" marB="0"/>
                </a:tc>
                <a:tc>
                  <a:txBody>
                    <a:bodyPr/>
                    <a:lstStyle/>
                    <a:p>
                      <a:pPr algn="ctr" fontAlgn="b"/>
                      <a:r>
                        <a:rPr lang="en-US" sz="1400" b="1" u="none" strike="noStrike">
                          <a:effectLst/>
                        </a:rPr>
                        <a:t>5</a:t>
                      </a:r>
                      <a:endParaRPr lang="en-US" sz="1400" b="1" i="0" u="none" strike="noStrike">
                        <a:solidFill>
                          <a:srgbClr val="000000"/>
                        </a:solidFill>
                        <a:effectLst/>
                        <a:latin typeface="Calibri" panose="020F0502020204030204" pitchFamily="34" charset="0"/>
                      </a:endParaRPr>
                    </a:p>
                  </a:txBody>
                  <a:tcPr marL="6859" marR="6859" marT="6859" marB="0"/>
                </a:tc>
                <a:tc>
                  <a:txBody>
                    <a:bodyPr/>
                    <a:lstStyle/>
                    <a:p>
                      <a:pPr algn="ctr" fontAlgn="b"/>
                      <a:endParaRPr lang="en-US" sz="1400" b="1" i="0" u="none" strike="noStrike" dirty="0">
                        <a:solidFill>
                          <a:srgbClr val="000000"/>
                        </a:solidFill>
                        <a:effectLst/>
                        <a:latin typeface="Calibri" panose="020F0502020204030204" pitchFamily="34" charset="0"/>
                      </a:endParaRPr>
                    </a:p>
                  </a:txBody>
                  <a:tcPr marL="6859" marR="6859" marT="6859" marB="0"/>
                </a:tc>
                <a:tc>
                  <a:txBody>
                    <a:bodyPr/>
                    <a:lstStyle/>
                    <a:p>
                      <a:pPr algn="ctr" fontAlgn="b"/>
                      <a:endParaRPr lang="en-US" sz="1400" b="1" i="0" u="none" strike="noStrike" dirty="0">
                        <a:solidFill>
                          <a:srgbClr val="000000"/>
                        </a:solidFill>
                        <a:effectLst/>
                        <a:latin typeface="Calibri" panose="020F0502020204030204" pitchFamily="34" charset="0"/>
                      </a:endParaRPr>
                    </a:p>
                  </a:txBody>
                  <a:tcPr marL="6859" marR="6859" marT="6859" marB="0"/>
                </a:tc>
                <a:extLst>
                  <a:ext uri="{0D108BD9-81ED-4DB2-BD59-A6C34878D82A}">
                    <a16:rowId xmlns:a16="http://schemas.microsoft.com/office/drawing/2014/main" val="1240668354"/>
                  </a:ext>
                </a:extLst>
              </a:tr>
              <a:tr h="403502">
                <a:tc>
                  <a:txBody>
                    <a:bodyPr/>
                    <a:lstStyle/>
                    <a:p>
                      <a:pPr algn="l" fontAlgn="b"/>
                      <a:r>
                        <a:rPr lang="en-US" sz="1200" b="1" u="none" strike="noStrike" dirty="0">
                          <a:effectLst/>
                        </a:rPr>
                        <a:t>Unidirectional endobronchial valve </a:t>
                      </a:r>
                      <a:r>
                        <a:rPr lang="en-US" sz="1200" b="0" u="none" strike="noStrike" dirty="0">
                          <a:effectLst/>
                        </a:rPr>
                        <a:t>for the treatment of pulmonary emphysema</a:t>
                      </a:r>
                      <a:endParaRPr lang="en-US" sz="1200" b="0" i="0" u="none" strike="noStrike" dirty="0">
                        <a:solidFill>
                          <a:srgbClr val="000000"/>
                        </a:solidFill>
                        <a:effectLst/>
                        <a:latin typeface="Calibri" panose="020F0502020204030204" pitchFamily="34" charset="0"/>
                      </a:endParaRPr>
                    </a:p>
                  </a:txBody>
                  <a:tcPr marL="6859" marR="6859" marT="6859" marB="0"/>
                </a:tc>
                <a:tc>
                  <a:txBody>
                    <a:bodyPr/>
                    <a:lstStyle/>
                    <a:p>
                      <a:pPr algn="ctr" fontAlgn="b"/>
                      <a:r>
                        <a:rPr lang="en-US" sz="1400" b="1" u="none" strike="noStrike" dirty="0">
                          <a:effectLst/>
                        </a:rPr>
                        <a:t>6</a:t>
                      </a:r>
                      <a:endParaRPr lang="en-US" sz="1400" b="1" i="0" u="none" strike="noStrike" dirty="0">
                        <a:solidFill>
                          <a:srgbClr val="000000"/>
                        </a:solidFill>
                        <a:effectLst/>
                        <a:latin typeface="Calibri" panose="020F0502020204030204" pitchFamily="34" charset="0"/>
                      </a:endParaRPr>
                    </a:p>
                  </a:txBody>
                  <a:tcPr marL="6859" marR="6859" marT="6859" marB="0"/>
                </a:tc>
                <a:tc>
                  <a:txBody>
                    <a:bodyPr/>
                    <a:lstStyle/>
                    <a:p>
                      <a:pPr algn="ctr" fontAlgn="b"/>
                      <a:endParaRPr lang="en-US" sz="1400" b="1" i="0" u="none" strike="noStrike" dirty="0">
                        <a:solidFill>
                          <a:srgbClr val="000000"/>
                        </a:solidFill>
                        <a:effectLst/>
                        <a:latin typeface="Calibri" panose="020F0502020204030204" pitchFamily="34" charset="0"/>
                      </a:endParaRPr>
                    </a:p>
                  </a:txBody>
                  <a:tcPr marL="6859" marR="6859" marT="6859" marB="0"/>
                </a:tc>
                <a:tc>
                  <a:txBody>
                    <a:bodyPr/>
                    <a:lstStyle/>
                    <a:p>
                      <a:pPr algn="ctr" fontAlgn="b"/>
                      <a:r>
                        <a:rPr lang="en-US" sz="1400" b="1" u="none" strike="noStrike" dirty="0">
                          <a:effectLst/>
                        </a:rPr>
                        <a:t>1</a:t>
                      </a:r>
                      <a:endParaRPr lang="en-US" sz="1400" b="1" i="0" u="none" strike="noStrike" dirty="0">
                        <a:solidFill>
                          <a:srgbClr val="000000"/>
                        </a:solidFill>
                        <a:effectLst/>
                        <a:latin typeface="Calibri" panose="020F0502020204030204" pitchFamily="34" charset="0"/>
                      </a:endParaRPr>
                    </a:p>
                  </a:txBody>
                  <a:tcPr marL="6859" marR="6859" marT="6859" marB="0"/>
                </a:tc>
                <a:extLst>
                  <a:ext uri="{0D108BD9-81ED-4DB2-BD59-A6C34878D82A}">
                    <a16:rowId xmlns:a16="http://schemas.microsoft.com/office/drawing/2014/main" val="3411356444"/>
                  </a:ext>
                </a:extLst>
              </a:tr>
              <a:tr h="238471">
                <a:tc>
                  <a:txBody>
                    <a:bodyPr/>
                    <a:lstStyle/>
                    <a:p>
                      <a:pPr algn="l" fontAlgn="b"/>
                      <a:r>
                        <a:rPr lang="en-US" sz="1200" b="1" u="none" strike="noStrike" dirty="0">
                          <a:effectLst/>
                        </a:rPr>
                        <a:t>Belgian Cystic Fibrosis Registry</a:t>
                      </a:r>
                      <a:endParaRPr lang="en-US" sz="1200" b="1" i="0" u="none" strike="noStrike" dirty="0">
                        <a:solidFill>
                          <a:srgbClr val="000000"/>
                        </a:solidFill>
                        <a:effectLst/>
                        <a:latin typeface="Calibri" panose="020F0502020204030204" pitchFamily="34" charset="0"/>
                      </a:endParaRPr>
                    </a:p>
                  </a:txBody>
                  <a:tcPr marL="6859" marR="6859" marT="6859" marB="0"/>
                </a:tc>
                <a:tc>
                  <a:txBody>
                    <a:bodyPr/>
                    <a:lstStyle/>
                    <a:p>
                      <a:pPr algn="ctr" fontAlgn="b"/>
                      <a:r>
                        <a:rPr lang="en-US" sz="1400" b="1" u="none" strike="noStrike" dirty="0">
                          <a:effectLst/>
                        </a:rPr>
                        <a:t>4</a:t>
                      </a:r>
                      <a:endParaRPr lang="en-US" sz="1400" b="1" i="0" u="none" strike="noStrike" dirty="0">
                        <a:solidFill>
                          <a:srgbClr val="000000"/>
                        </a:solidFill>
                        <a:effectLst/>
                        <a:latin typeface="Calibri" panose="020F0502020204030204" pitchFamily="34" charset="0"/>
                      </a:endParaRPr>
                    </a:p>
                  </a:txBody>
                  <a:tcPr marL="6859" marR="6859" marT="6859" marB="0"/>
                </a:tc>
                <a:tc>
                  <a:txBody>
                    <a:bodyPr/>
                    <a:lstStyle/>
                    <a:p>
                      <a:pPr algn="ctr" fontAlgn="b"/>
                      <a:r>
                        <a:rPr lang="en-US" sz="1400" b="1" u="none" strike="noStrike" dirty="0">
                          <a:effectLst/>
                        </a:rPr>
                        <a:t>3</a:t>
                      </a:r>
                      <a:endParaRPr lang="en-US" sz="1400" b="1" i="0" u="none" strike="noStrike" dirty="0">
                        <a:solidFill>
                          <a:srgbClr val="000000"/>
                        </a:solidFill>
                        <a:effectLst/>
                        <a:latin typeface="Calibri" panose="020F0502020204030204" pitchFamily="34" charset="0"/>
                      </a:endParaRPr>
                    </a:p>
                  </a:txBody>
                  <a:tcPr marL="6859" marR="6859" marT="6859" marB="0"/>
                </a:tc>
                <a:tc>
                  <a:txBody>
                    <a:bodyPr/>
                    <a:lstStyle/>
                    <a:p>
                      <a:pPr algn="ctr" fontAlgn="b"/>
                      <a:r>
                        <a:rPr lang="en-US" sz="1400" b="1" u="none" strike="noStrike" dirty="0">
                          <a:effectLst/>
                        </a:rPr>
                        <a:t>1</a:t>
                      </a:r>
                      <a:endParaRPr lang="en-US" sz="1400" b="1" i="0" u="none" strike="noStrike" dirty="0">
                        <a:solidFill>
                          <a:srgbClr val="000000"/>
                        </a:solidFill>
                        <a:effectLst/>
                        <a:latin typeface="Calibri" panose="020F0502020204030204" pitchFamily="34" charset="0"/>
                      </a:endParaRPr>
                    </a:p>
                  </a:txBody>
                  <a:tcPr marL="6859" marR="6859" marT="6859" marB="0"/>
                </a:tc>
                <a:extLst>
                  <a:ext uri="{0D108BD9-81ED-4DB2-BD59-A6C34878D82A}">
                    <a16:rowId xmlns:a16="http://schemas.microsoft.com/office/drawing/2014/main" val="1921884419"/>
                  </a:ext>
                </a:extLst>
              </a:tr>
              <a:tr h="238471">
                <a:tc>
                  <a:txBody>
                    <a:bodyPr/>
                    <a:lstStyle/>
                    <a:p>
                      <a:pPr algn="l" fontAlgn="b"/>
                      <a:r>
                        <a:rPr lang="en-US" sz="1200" b="1" u="none" strike="noStrike" dirty="0">
                          <a:effectLst/>
                        </a:rPr>
                        <a:t>Central Registry for Rare Diseases</a:t>
                      </a:r>
                      <a:endParaRPr lang="en-US" sz="1200" b="1" i="0" u="none" strike="noStrike" dirty="0">
                        <a:solidFill>
                          <a:srgbClr val="000000"/>
                        </a:solidFill>
                        <a:effectLst/>
                        <a:latin typeface="Calibri" panose="020F0502020204030204" pitchFamily="34" charset="0"/>
                      </a:endParaRPr>
                    </a:p>
                  </a:txBody>
                  <a:tcPr marL="6859" marR="6859" marT="6859" marB="0"/>
                </a:tc>
                <a:tc>
                  <a:txBody>
                    <a:bodyPr/>
                    <a:lstStyle/>
                    <a:p>
                      <a:pPr algn="ctr" fontAlgn="b"/>
                      <a:r>
                        <a:rPr lang="en-US" sz="1400" b="1" u="none" strike="noStrike" dirty="0">
                          <a:effectLst/>
                        </a:rPr>
                        <a:t>1</a:t>
                      </a:r>
                      <a:endParaRPr lang="en-US" sz="1400" b="1" i="0" u="none" strike="noStrike" dirty="0">
                        <a:solidFill>
                          <a:srgbClr val="000000"/>
                        </a:solidFill>
                        <a:effectLst/>
                        <a:latin typeface="Calibri" panose="020F0502020204030204" pitchFamily="34" charset="0"/>
                      </a:endParaRPr>
                    </a:p>
                  </a:txBody>
                  <a:tcPr marL="6859" marR="6859" marT="6859" marB="0"/>
                </a:tc>
                <a:tc>
                  <a:txBody>
                    <a:bodyPr/>
                    <a:lstStyle/>
                    <a:p>
                      <a:pPr algn="ctr" fontAlgn="b"/>
                      <a:endParaRPr lang="en-US" sz="1400" b="1" i="0" u="none" strike="noStrike" dirty="0">
                        <a:solidFill>
                          <a:srgbClr val="000000"/>
                        </a:solidFill>
                        <a:effectLst/>
                        <a:latin typeface="Calibri" panose="020F0502020204030204" pitchFamily="34" charset="0"/>
                      </a:endParaRPr>
                    </a:p>
                  </a:txBody>
                  <a:tcPr marL="6859" marR="6859" marT="6859" marB="0"/>
                </a:tc>
                <a:tc>
                  <a:txBody>
                    <a:bodyPr/>
                    <a:lstStyle/>
                    <a:p>
                      <a:pPr algn="ctr" fontAlgn="b"/>
                      <a:endParaRPr lang="en-US" sz="1400" b="1" i="0" u="none" strike="noStrike" dirty="0">
                        <a:solidFill>
                          <a:srgbClr val="000000"/>
                        </a:solidFill>
                        <a:effectLst/>
                        <a:latin typeface="Calibri" panose="020F0502020204030204" pitchFamily="34" charset="0"/>
                      </a:endParaRPr>
                    </a:p>
                  </a:txBody>
                  <a:tcPr marL="6859" marR="6859" marT="6859" marB="0"/>
                </a:tc>
                <a:extLst>
                  <a:ext uri="{0D108BD9-81ED-4DB2-BD59-A6C34878D82A}">
                    <a16:rowId xmlns:a16="http://schemas.microsoft.com/office/drawing/2014/main" val="2280274517"/>
                  </a:ext>
                </a:extLst>
              </a:tr>
            </a:tbl>
          </a:graphicData>
        </a:graphic>
      </p:graphicFrame>
    </p:spTree>
    <p:extLst>
      <p:ext uri="{BB962C8B-B14F-4D97-AF65-F5344CB8AC3E}">
        <p14:creationId xmlns:p14="http://schemas.microsoft.com/office/powerpoint/2010/main" val="184477605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7655D-A9FC-46E3-87DC-CDCFB6213DB6}"/>
              </a:ext>
            </a:extLst>
          </p:cNvPr>
          <p:cNvSpPr>
            <a:spLocks noGrp="1"/>
          </p:cNvSpPr>
          <p:nvPr>
            <p:ph type="title"/>
          </p:nvPr>
        </p:nvSpPr>
        <p:spPr/>
        <p:txBody>
          <a:bodyPr anchor="ctr"/>
          <a:lstStyle/>
          <a:p>
            <a:r>
              <a:rPr lang="en-US" sz="2800" u="none" strike="noStrike" dirty="0">
                <a:effectLst/>
              </a:rPr>
              <a:t>Mandatory registration of spine surgery</a:t>
            </a:r>
            <a:endParaRPr lang="en-US" dirty="0"/>
          </a:p>
        </p:txBody>
      </p:sp>
      <p:graphicFrame>
        <p:nvGraphicFramePr>
          <p:cNvPr id="4" name="Content Placeholder 3">
            <a:extLst>
              <a:ext uri="{FF2B5EF4-FFF2-40B4-BE49-F238E27FC236}">
                <a16:creationId xmlns:a16="http://schemas.microsoft.com/office/drawing/2014/main" id="{CD4B0870-56FC-4A9E-8B53-A44D4EC47003}"/>
              </a:ext>
            </a:extLst>
          </p:cNvPr>
          <p:cNvGraphicFramePr>
            <a:graphicFrameLocks noGrp="1"/>
          </p:cNvGraphicFramePr>
          <p:nvPr>
            <p:ph idx="1"/>
            <p:extLst>
              <p:ext uri="{D42A27DB-BD31-4B8C-83A1-F6EECF244321}">
                <p14:modId xmlns:p14="http://schemas.microsoft.com/office/powerpoint/2010/main" val="2298981810"/>
              </p:ext>
            </p:extLst>
          </p:nvPr>
        </p:nvGraphicFramePr>
        <p:xfrm>
          <a:off x="326572" y="1680297"/>
          <a:ext cx="11484426" cy="1501140"/>
        </p:xfrm>
        <a:graphic>
          <a:graphicData uri="http://schemas.openxmlformats.org/drawingml/2006/table">
            <a:tbl>
              <a:tblPr>
                <a:tableStyleId>{B301B821-A1FF-4177-AEE7-76D212191A09}</a:tableStyleId>
              </a:tblPr>
              <a:tblGrid>
                <a:gridCol w="3828142">
                  <a:extLst>
                    <a:ext uri="{9D8B030D-6E8A-4147-A177-3AD203B41FA5}">
                      <a16:colId xmlns:a16="http://schemas.microsoft.com/office/drawing/2014/main" val="585541320"/>
                    </a:ext>
                  </a:extLst>
                </a:gridCol>
                <a:gridCol w="3828142">
                  <a:extLst>
                    <a:ext uri="{9D8B030D-6E8A-4147-A177-3AD203B41FA5}">
                      <a16:colId xmlns:a16="http://schemas.microsoft.com/office/drawing/2014/main" val="1349427199"/>
                    </a:ext>
                  </a:extLst>
                </a:gridCol>
                <a:gridCol w="3828142">
                  <a:extLst>
                    <a:ext uri="{9D8B030D-6E8A-4147-A177-3AD203B41FA5}">
                      <a16:colId xmlns:a16="http://schemas.microsoft.com/office/drawing/2014/main" val="455086316"/>
                    </a:ext>
                  </a:extLst>
                </a:gridCol>
              </a:tblGrid>
              <a:tr h="182880">
                <a:tc>
                  <a:txBody>
                    <a:bodyPr/>
                    <a:lstStyle/>
                    <a:p>
                      <a:pPr algn="ctr" fontAlgn="b"/>
                      <a:r>
                        <a:rPr lang="nl-BE" sz="1600" b="1" i="0" u="none" strike="noStrike" dirty="0">
                          <a:solidFill>
                            <a:schemeClr val="bg1"/>
                          </a:solidFill>
                          <a:effectLst/>
                          <a:latin typeface="Calibri" panose="020F0502020204030204" pitchFamily="34" charset="0"/>
                        </a:rPr>
                        <a:t>H</a:t>
                      </a:r>
                      <a:r>
                        <a:rPr lang="en-US" sz="1600" b="1" i="0" u="none" strike="noStrike" dirty="0">
                          <a:solidFill>
                            <a:schemeClr val="bg1"/>
                          </a:solidFill>
                          <a:effectLst/>
                          <a:latin typeface="Calibri" panose="020F0502020204030204" pitchFamily="34" charset="0"/>
                        </a:rPr>
                        <a:t>CO</a:t>
                      </a:r>
                    </a:p>
                  </a:txBody>
                  <a:tcPr marL="7620" marR="7620" marT="7620" marB="0">
                    <a:solidFill>
                      <a:srgbClr val="39B54A"/>
                    </a:solidFill>
                  </a:tcPr>
                </a:tc>
                <a:tc>
                  <a:txBody>
                    <a:bodyPr/>
                    <a:lstStyle/>
                    <a:p>
                      <a:pPr algn="ctr" fontAlgn="b"/>
                      <a:r>
                        <a:rPr lang="en-US" sz="1600" b="1" u="none" strike="noStrike" dirty="0">
                          <a:solidFill>
                            <a:schemeClr val="bg1"/>
                          </a:solidFill>
                          <a:effectLst/>
                        </a:rPr>
                        <a:t>hd4dp2_records_csv</a:t>
                      </a:r>
                      <a:endParaRPr lang="en-US" sz="1600" b="1" i="0" u="none" strike="noStrike" dirty="0">
                        <a:solidFill>
                          <a:schemeClr val="bg1"/>
                        </a:solidFill>
                        <a:effectLst/>
                        <a:latin typeface="Calibri" panose="020F0502020204030204" pitchFamily="34" charset="0"/>
                      </a:endParaRPr>
                    </a:p>
                  </a:txBody>
                  <a:tcPr marL="7620" marR="7620" marT="7620" marB="0">
                    <a:solidFill>
                      <a:srgbClr val="39B54A"/>
                    </a:solidFill>
                  </a:tcPr>
                </a:tc>
                <a:tc>
                  <a:txBody>
                    <a:bodyPr/>
                    <a:lstStyle/>
                    <a:p>
                      <a:pPr algn="ctr" fontAlgn="b"/>
                      <a:r>
                        <a:rPr lang="en-US" sz="1600" b="1" u="none" strike="noStrike" dirty="0">
                          <a:solidFill>
                            <a:schemeClr val="bg1"/>
                          </a:solidFill>
                          <a:effectLst/>
                        </a:rPr>
                        <a:t>hd4dp2_records_api</a:t>
                      </a:r>
                      <a:endParaRPr lang="en-US" sz="1600" b="1" i="0" u="none" strike="noStrike" dirty="0">
                        <a:solidFill>
                          <a:schemeClr val="bg1"/>
                        </a:solidFill>
                        <a:effectLst/>
                        <a:latin typeface="Calibri" panose="020F0502020204030204" pitchFamily="34" charset="0"/>
                      </a:endParaRPr>
                    </a:p>
                  </a:txBody>
                  <a:tcPr marL="7620" marR="7620" marT="7620" marB="0">
                    <a:solidFill>
                      <a:srgbClr val="39B54A"/>
                    </a:solidFill>
                  </a:tcPr>
                </a:tc>
                <a:extLst>
                  <a:ext uri="{0D108BD9-81ED-4DB2-BD59-A6C34878D82A}">
                    <a16:rowId xmlns:a16="http://schemas.microsoft.com/office/drawing/2014/main" val="3266061090"/>
                  </a:ext>
                </a:extLst>
              </a:tr>
              <a:tr h="182880">
                <a:tc>
                  <a:txBody>
                    <a:bodyPr/>
                    <a:lstStyle/>
                    <a:p>
                      <a:pPr algn="l" fontAlgn="b"/>
                      <a:r>
                        <a:rPr lang="en-US" sz="1600" b="1" u="none" strike="noStrike" dirty="0">
                          <a:effectLst/>
                        </a:rPr>
                        <a:t>AZ DELTA MENEN</a:t>
                      </a:r>
                      <a:endParaRPr lang="en-US" sz="1600" b="1" i="0" u="none" strike="noStrike" dirty="0">
                        <a:solidFill>
                          <a:srgbClr val="000000"/>
                        </a:solidFill>
                        <a:effectLst/>
                        <a:latin typeface="Calibri" panose="020F0502020204030204" pitchFamily="34" charset="0"/>
                      </a:endParaRPr>
                    </a:p>
                  </a:txBody>
                  <a:tcPr marL="7620" marR="7620" marT="7620" marB="0"/>
                </a:tc>
                <a:tc>
                  <a:txBody>
                    <a:bodyPr/>
                    <a:lstStyle/>
                    <a:p>
                      <a:pPr algn="ctr" fontAlgn="b"/>
                      <a:r>
                        <a:rPr lang="nl-BE" sz="1600" b="0" i="0" u="none" strike="noStrike" dirty="0">
                          <a:solidFill>
                            <a:srgbClr val="000000"/>
                          </a:solidFill>
                          <a:effectLst/>
                          <a:latin typeface="Calibri" panose="020F0502020204030204" pitchFamily="34" charset="0"/>
                        </a:rPr>
                        <a:t>X</a:t>
                      </a:r>
                      <a:endParaRPr lang="en-US" sz="1600" b="0" i="0" u="none" strike="noStrike" dirty="0">
                        <a:solidFill>
                          <a:srgbClr val="000000"/>
                        </a:solidFill>
                        <a:effectLst/>
                        <a:latin typeface="Calibri" panose="020F0502020204030204" pitchFamily="34" charset="0"/>
                      </a:endParaRPr>
                    </a:p>
                  </a:txBody>
                  <a:tcPr marL="7620" marR="7620" marT="7620" marB="0"/>
                </a:tc>
                <a:tc>
                  <a:txBody>
                    <a:bodyPr/>
                    <a:lstStyle/>
                    <a:p>
                      <a:pPr algn="ctr" fontAlgn="b"/>
                      <a:endParaRPr lang="en-US" sz="1600" b="0" i="0" u="none" strike="noStrike">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1286200833"/>
                  </a:ext>
                </a:extLst>
              </a:tr>
              <a:tr h="182880">
                <a:tc>
                  <a:txBody>
                    <a:bodyPr/>
                    <a:lstStyle/>
                    <a:p>
                      <a:pPr algn="l" fontAlgn="b"/>
                      <a:r>
                        <a:rPr lang="en-US" sz="1600" b="1" u="none" strike="noStrike" dirty="0">
                          <a:effectLst/>
                        </a:rPr>
                        <a:t>CHU DE LIEGE SART-TILMAN</a:t>
                      </a:r>
                      <a:endParaRPr lang="en-US" sz="1600" b="1" i="0" u="none" strike="noStrike" dirty="0">
                        <a:solidFill>
                          <a:srgbClr val="000000"/>
                        </a:solidFill>
                        <a:effectLst/>
                        <a:latin typeface="Calibri" panose="020F0502020204030204" pitchFamily="34" charset="0"/>
                      </a:endParaRPr>
                    </a:p>
                  </a:txBody>
                  <a:tcPr marL="7620" marR="7620" marT="7620" marB="0"/>
                </a:tc>
                <a:tc>
                  <a:txBody>
                    <a:bodyPr/>
                    <a:lstStyle/>
                    <a:p>
                      <a:pPr algn="ctr" fontAlgn="b"/>
                      <a:r>
                        <a:rPr lang="nl-BE" sz="1600" b="0" i="0" u="none" strike="noStrike" dirty="0">
                          <a:solidFill>
                            <a:srgbClr val="000000"/>
                          </a:solidFill>
                          <a:effectLst/>
                          <a:latin typeface="Calibri" panose="020F0502020204030204" pitchFamily="34" charset="0"/>
                        </a:rPr>
                        <a:t>X</a:t>
                      </a:r>
                      <a:endParaRPr lang="en-US" sz="1600" b="0" i="0" u="none" strike="noStrike" dirty="0">
                        <a:solidFill>
                          <a:srgbClr val="000000"/>
                        </a:solidFill>
                        <a:effectLst/>
                        <a:latin typeface="Calibri" panose="020F0502020204030204" pitchFamily="34" charset="0"/>
                      </a:endParaRPr>
                    </a:p>
                  </a:txBody>
                  <a:tcPr marL="7620" marR="7620" marT="7620" marB="0"/>
                </a:tc>
                <a:tc>
                  <a:txBody>
                    <a:bodyPr/>
                    <a:lstStyle/>
                    <a:p>
                      <a:pPr algn="ctr" fontAlgn="b"/>
                      <a:endParaRPr lang="en-US" sz="1600" b="0" i="0" u="none" strike="noStrike">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3555614169"/>
                  </a:ext>
                </a:extLst>
              </a:tr>
              <a:tr h="182880">
                <a:tc>
                  <a:txBody>
                    <a:bodyPr/>
                    <a:lstStyle/>
                    <a:p>
                      <a:pPr algn="l" fontAlgn="b"/>
                      <a:r>
                        <a:rPr lang="en-US" sz="1600" b="1" u="none" strike="noStrike" dirty="0">
                          <a:effectLst/>
                        </a:rPr>
                        <a:t>CLINIQUES UNIVERSITAIRES SAINT-LUC (UCL)</a:t>
                      </a:r>
                      <a:endParaRPr lang="en-US" sz="1600" b="1" i="0" u="none" strike="noStrike" dirty="0">
                        <a:solidFill>
                          <a:srgbClr val="000000"/>
                        </a:solidFill>
                        <a:effectLst/>
                        <a:latin typeface="Calibri" panose="020F0502020204030204" pitchFamily="34" charset="0"/>
                      </a:endParaRPr>
                    </a:p>
                  </a:txBody>
                  <a:tcPr marL="7620" marR="7620" marT="7620" marB="0"/>
                </a:tc>
                <a:tc>
                  <a:txBody>
                    <a:bodyPr/>
                    <a:lstStyle/>
                    <a:p>
                      <a:pPr algn="ctr" fontAlgn="b"/>
                      <a:r>
                        <a:rPr lang="nl-BE" sz="1600" b="0" i="0" u="none" strike="noStrike" dirty="0">
                          <a:solidFill>
                            <a:srgbClr val="000000"/>
                          </a:solidFill>
                          <a:effectLst/>
                          <a:latin typeface="Calibri" panose="020F0502020204030204" pitchFamily="34" charset="0"/>
                        </a:rPr>
                        <a:t>X</a:t>
                      </a:r>
                      <a:endParaRPr lang="en-US" sz="1600" b="0" i="0" u="none" strike="noStrike" dirty="0">
                        <a:solidFill>
                          <a:srgbClr val="000000"/>
                        </a:solidFill>
                        <a:effectLst/>
                        <a:latin typeface="Calibri" panose="020F0502020204030204" pitchFamily="34" charset="0"/>
                      </a:endParaRPr>
                    </a:p>
                  </a:txBody>
                  <a:tcPr marL="7620" marR="7620" marT="7620" marB="0"/>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3163558349"/>
                  </a:ext>
                </a:extLst>
              </a:tr>
              <a:tr h="182880">
                <a:tc>
                  <a:txBody>
                    <a:bodyPr/>
                    <a:lstStyle/>
                    <a:p>
                      <a:pPr algn="l" fontAlgn="b"/>
                      <a:r>
                        <a:rPr lang="en-US" sz="1600" b="1" u="none" strike="noStrike" dirty="0">
                          <a:effectLst/>
                        </a:rPr>
                        <a:t>UZ LEUVEN GASTHUISBERG</a:t>
                      </a:r>
                      <a:endParaRPr lang="en-US" sz="1600" b="1" i="0" u="none" strike="noStrike" dirty="0">
                        <a:solidFill>
                          <a:srgbClr val="000000"/>
                        </a:solidFill>
                        <a:effectLst/>
                        <a:latin typeface="Calibri" panose="020F0502020204030204" pitchFamily="34" charset="0"/>
                      </a:endParaRPr>
                    </a:p>
                  </a:txBody>
                  <a:tcPr marL="7620" marR="7620" marT="7620" marB="0"/>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7620" marR="7620" marT="7620" marB="0"/>
                </a:tc>
                <a:tc>
                  <a:txBody>
                    <a:bodyPr/>
                    <a:lstStyle/>
                    <a:p>
                      <a:pPr algn="ctr" fontAlgn="b"/>
                      <a:r>
                        <a:rPr lang="nl-BE" sz="1600" b="0" i="0" u="none" strike="noStrike" dirty="0">
                          <a:solidFill>
                            <a:srgbClr val="000000"/>
                          </a:solidFill>
                          <a:effectLst/>
                          <a:latin typeface="Calibri" panose="020F0502020204030204" pitchFamily="34" charset="0"/>
                        </a:rPr>
                        <a:t>X</a:t>
                      </a:r>
                      <a:endParaRPr lang="en-US" sz="1600" b="0" i="0" u="none" strike="noStrike" dirty="0">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32423158"/>
                  </a:ext>
                </a:extLst>
              </a:tr>
            </a:tbl>
          </a:graphicData>
        </a:graphic>
      </p:graphicFrame>
      <p:sp>
        <p:nvSpPr>
          <p:cNvPr id="7" name="TextBox 6">
            <a:extLst>
              <a:ext uri="{FF2B5EF4-FFF2-40B4-BE49-F238E27FC236}">
                <a16:creationId xmlns:a16="http://schemas.microsoft.com/office/drawing/2014/main" id="{D01BEA7B-BC2C-4E86-B313-FD45A1837CAB}"/>
              </a:ext>
            </a:extLst>
          </p:cNvPr>
          <p:cNvSpPr txBox="1"/>
          <p:nvPr/>
        </p:nvSpPr>
        <p:spPr>
          <a:xfrm>
            <a:off x="543195" y="1107943"/>
            <a:ext cx="3259226" cy="307777"/>
          </a:xfrm>
          <a:prstGeom prst="rect">
            <a:avLst/>
          </a:prstGeom>
          <a:noFill/>
        </p:spPr>
        <p:txBody>
          <a:bodyPr wrap="none" rtlCol="0">
            <a:spAutoFit/>
          </a:bodyPr>
          <a:lstStyle/>
          <a:p>
            <a:r>
              <a:rPr lang="en-US" sz="1400" dirty="0">
                <a:solidFill>
                  <a:schemeClr val="bg1"/>
                </a:solidFill>
              </a:rPr>
              <a:t>HCO that provided data via csv or api</a:t>
            </a:r>
          </a:p>
        </p:txBody>
      </p:sp>
    </p:spTree>
    <p:extLst>
      <p:ext uri="{BB962C8B-B14F-4D97-AF65-F5344CB8AC3E}">
        <p14:creationId xmlns:p14="http://schemas.microsoft.com/office/powerpoint/2010/main" val="10533766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32BAE-722B-4A3B-9AA6-E859C62C7FCC}"/>
              </a:ext>
            </a:extLst>
          </p:cNvPr>
          <p:cNvSpPr>
            <a:spLocks noGrp="1"/>
          </p:cNvSpPr>
          <p:nvPr>
            <p:ph type="title"/>
          </p:nvPr>
        </p:nvSpPr>
        <p:spPr/>
        <p:txBody>
          <a:bodyPr>
            <a:normAutofit/>
          </a:bodyPr>
          <a:lstStyle/>
          <a:p>
            <a:r>
              <a:rPr lang="en-US" sz="2800" u="none" strike="noStrike" dirty="0">
                <a:effectLst/>
              </a:rPr>
              <a:t>Quality Electronic Registration of Medical acts, Implants and Devices: Coronary Angioplasty</a:t>
            </a:r>
            <a:endParaRPr lang="en-US" dirty="0"/>
          </a:p>
        </p:txBody>
      </p:sp>
      <p:graphicFrame>
        <p:nvGraphicFramePr>
          <p:cNvPr id="4" name="Content Placeholder 3">
            <a:extLst>
              <a:ext uri="{FF2B5EF4-FFF2-40B4-BE49-F238E27FC236}">
                <a16:creationId xmlns:a16="http://schemas.microsoft.com/office/drawing/2014/main" id="{C95CDB61-8AD1-40D1-B040-490537CC5A17}"/>
              </a:ext>
            </a:extLst>
          </p:cNvPr>
          <p:cNvGraphicFramePr>
            <a:graphicFrameLocks noGrp="1"/>
          </p:cNvGraphicFramePr>
          <p:nvPr>
            <p:ph idx="1"/>
            <p:extLst>
              <p:ext uri="{D42A27DB-BD31-4B8C-83A1-F6EECF244321}">
                <p14:modId xmlns:p14="http://schemas.microsoft.com/office/powerpoint/2010/main" val="3949561967"/>
              </p:ext>
            </p:extLst>
          </p:nvPr>
        </p:nvGraphicFramePr>
        <p:xfrm>
          <a:off x="336362" y="1693901"/>
          <a:ext cx="11474634" cy="754380"/>
        </p:xfrm>
        <a:graphic>
          <a:graphicData uri="http://schemas.openxmlformats.org/drawingml/2006/table">
            <a:tbl>
              <a:tblPr>
                <a:tableStyleId>{B301B821-A1FF-4177-AEE7-76D212191A09}</a:tableStyleId>
              </a:tblPr>
              <a:tblGrid>
                <a:gridCol w="3824878">
                  <a:extLst>
                    <a:ext uri="{9D8B030D-6E8A-4147-A177-3AD203B41FA5}">
                      <a16:colId xmlns:a16="http://schemas.microsoft.com/office/drawing/2014/main" val="214826798"/>
                    </a:ext>
                  </a:extLst>
                </a:gridCol>
                <a:gridCol w="3824878">
                  <a:extLst>
                    <a:ext uri="{9D8B030D-6E8A-4147-A177-3AD203B41FA5}">
                      <a16:colId xmlns:a16="http://schemas.microsoft.com/office/drawing/2014/main" val="2436692763"/>
                    </a:ext>
                  </a:extLst>
                </a:gridCol>
                <a:gridCol w="3824878">
                  <a:extLst>
                    <a:ext uri="{9D8B030D-6E8A-4147-A177-3AD203B41FA5}">
                      <a16:colId xmlns:a16="http://schemas.microsoft.com/office/drawing/2014/main" val="1378532452"/>
                    </a:ext>
                  </a:extLst>
                </a:gridCol>
              </a:tblGrid>
              <a:tr h="182880">
                <a:tc>
                  <a:txBody>
                    <a:bodyPr/>
                    <a:lstStyle/>
                    <a:p>
                      <a:pPr algn="ctr" fontAlgn="b"/>
                      <a:r>
                        <a:rPr lang="en-US" sz="1600" b="1" u="none" strike="noStrike" dirty="0">
                          <a:solidFill>
                            <a:schemeClr val="bg1"/>
                          </a:solidFill>
                          <a:effectLst/>
                        </a:rPr>
                        <a:t>HCO</a:t>
                      </a:r>
                      <a:endParaRPr lang="en-US" sz="1600" b="1" i="0" u="none" strike="noStrike" dirty="0">
                        <a:solidFill>
                          <a:schemeClr val="bg1"/>
                        </a:solidFill>
                        <a:effectLst/>
                        <a:latin typeface="Calibri" panose="020F0502020204030204" pitchFamily="34" charset="0"/>
                      </a:endParaRPr>
                    </a:p>
                  </a:txBody>
                  <a:tcPr marL="7620" marR="7620" marT="7620" marB="0">
                    <a:solidFill>
                      <a:srgbClr val="39B54A"/>
                    </a:solidFill>
                  </a:tcPr>
                </a:tc>
                <a:tc>
                  <a:txBody>
                    <a:bodyPr/>
                    <a:lstStyle/>
                    <a:p>
                      <a:pPr algn="ctr" fontAlgn="b"/>
                      <a:r>
                        <a:rPr lang="en-US" sz="1600" b="1" u="none" strike="noStrike" dirty="0">
                          <a:solidFill>
                            <a:schemeClr val="bg1"/>
                          </a:solidFill>
                          <a:effectLst/>
                        </a:rPr>
                        <a:t>hd4dp2_records_csv</a:t>
                      </a:r>
                      <a:endParaRPr lang="en-US" sz="1600" b="1" i="0" u="none" strike="noStrike" dirty="0">
                        <a:solidFill>
                          <a:schemeClr val="bg1"/>
                        </a:solidFill>
                        <a:effectLst/>
                        <a:latin typeface="Calibri" panose="020F0502020204030204" pitchFamily="34" charset="0"/>
                      </a:endParaRPr>
                    </a:p>
                  </a:txBody>
                  <a:tcPr marL="7620" marR="7620" marT="7620" marB="0">
                    <a:solidFill>
                      <a:srgbClr val="39B54A"/>
                    </a:solidFill>
                  </a:tcPr>
                </a:tc>
                <a:tc>
                  <a:txBody>
                    <a:bodyPr/>
                    <a:lstStyle/>
                    <a:p>
                      <a:pPr algn="ctr" fontAlgn="b"/>
                      <a:r>
                        <a:rPr lang="en-US" sz="1600" b="1" u="none" strike="noStrike" dirty="0">
                          <a:solidFill>
                            <a:schemeClr val="bg1"/>
                          </a:solidFill>
                          <a:effectLst/>
                        </a:rPr>
                        <a:t>hd4dp2_records_api</a:t>
                      </a:r>
                      <a:endParaRPr lang="en-US" sz="1600" b="1" i="0" u="none" strike="noStrike" dirty="0">
                        <a:solidFill>
                          <a:schemeClr val="bg1"/>
                        </a:solidFill>
                        <a:effectLst/>
                        <a:latin typeface="Calibri" panose="020F0502020204030204" pitchFamily="34" charset="0"/>
                      </a:endParaRPr>
                    </a:p>
                  </a:txBody>
                  <a:tcPr marL="7620" marR="7620" marT="7620" marB="0">
                    <a:solidFill>
                      <a:srgbClr val="39B54A"/>
                    </a:solidFill>
                  </a:tcPr>
                </a:tc>
                <a:extLst>
                  <a:ext uri="{0D108BD9-81ED-4DB2-BD59-A6C34878D82A}">
                    <a16:rowId xmlns:a16="http://schemas.microsoft.com/office/drawing/2014/main" val="3142087543"/>
                  </a:ext>
                </a:extLst>
              </a:tr>
              <a:tr h="182880">
                <a:tc>
                  <a:txBody>
                    <a:bodyPr/>
                    <a:lstStyle/>
                    <a:p>
                      <a:pPr algn="l" fontAlgn="b"/>
                      <a:r>
                        <a:rPr lang="en-US" sz="1600" b="1" u="none" strike="noStrike" dirty="0">
                          <a:effectLst/>
                        </a:rPr>
                        <a:t>UNIVERSITAIR ZIEKENHUIS GENT</a:t>
                      </a:r>
                      <a:endParaRPr lang="en-US" sz="1600" b="1" i="0" u="none" strike="noStrike" dirty="0">
                        <a:solidFill>
                          <a:srgbClr val="000000"/>
                        </a:solidFill>
                        <a:effectLst/>
                        <a:latin typeface="Calibri" panose="020F0502020204030204" pitchFamily="34" charset="0"/>
                      </a:endParaRPr>
                    </a:p>
                  </a:txBody>
                  <a:tcPr marL="7620" marR="7620" marT="7620" marB="0"/>
                </a:tc>
                <a:tc>
                  <a:txBody>
                    <a:bodyPr/>
                    <a:lstStyle/>
                    <a:p>
                      <a:pPr algn="ctr" fontAlgn="b"/>
                      <a:r>
                        <a:rPr lang="nl-BE" sz="1600" b="0" i="0" u="none" strike="noStrike" dirty="0">
                          <a:solidFill>
                            <a:srgbClr val="000000"/>
                          </a:solidFill>
                          <a:effectLst/>
                          <a:latin typeface="Calibri" panose="020F0502020204030204" pitchFamily="34" charset="0"/>
                        </a:rPr>
                        <a:t>x</a:t>
                      </a:r>
                      <a:endParaRPr lang="en-US" sz="1600" b="0" i="0" u="none" strike="noStrike" dirty="0">
                        <a:solidFill>
                          <a:srgbClr val="000000"/>
                        </a:solidFill>
                        <a:effectLst/>
                        <a:latin typeface="Calibri" panose="020F0502020204030204" pitchFamily="34" charset="0"/>
                      </a:endParaRPr>
                    </a:p>
                  </a:txBody>
                  <a:tcPr marL="7620" marR="7620" marT="7620" marB="0"/>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738743650"/>
                  </a:ext>
                </a:extLst>
              </a:tr>
              <a:tr h="182880">
                <a:tc>
                  <a:txBody>
                    <a:bodyPr/>
                    <a:lstStyle/>
                    <a:p>
                      <a:pPr algn="l" fontAlgn="b"/>
                      <a:r>
                        <a:rPr lang="en-US" sz="1600" b="1" u="none" strike="noStrike" dirty="0">
                          <a:effectLst/>
                        </a:rPr>
                        <a:t>UZ LEUVEN GASTHUISBERG</a:t>
                      </a:r>
                      <a:endParaRPr lang="en-US" sz="1600" b="1" i="0" u="none" strike="noStrike" dirty="0">
                        <a:solidFill>
                          <a:srgbClr val="000000"/>
                        </a:solidFill>
                        <a:effectLst/>
                        <a:latin typeface="Calibri" panose="020F0502020204030204" pitchFamily="34" charset="0"/>
                      </a:endParaRPr>
                    </a:p>
                  </a:txBody>
                  <a:tcPr marL="7620" marR="7620" marT="7620" marB="0"/>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7620" marR="7620" marT="7620" marB="0"/>
                </a:tc>
                <a:tc>
                  <a:txBody>
                    <a:bodyPr/>
                    <a:lstStyle/>
                    <a:p>
                      <a:pPr algn="ctr" fontAlgn="b"/>
                      <a:r>
                        <a:rPr lang="nl-BE" sz="1600" b="0" i="0" u="none" strike="noStrike" dirty="0">
                          <a:solidFill>
                            <a:srgbClr val="000000"/>
                          </a:solidFill>
                          <a:effectLst/>
                          <a:latin typeface="Calibri" panose="020F0502020204030204" pitchFamily="34" charset="0"/>
                        </a:rPr>
                        <a:t>x</a:t>
                      </a:r>
                      <a:endParaRPr lang="en-US" sz="1600" b="0" i="0" u="none" strike="noStrike" dirty="0">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1024781564"/>
                  </a:ext>
                </a:extLst>
              </a:tr>
            </a:tbl>
          </a:graphicData>
        </a:graphic>
      </p:graphicFrame>
      <p:sp>
        <p:nvSpPr>
          <p:cNvPr id="8" name="TextBox 7">
            <a:extLst>
              <a:ext uri="{FF2B5EF4-FFF2-40B4-BE49-F238E27FC236}">
                <a16:creationId xmlns:a16="http://schemas.microsoft.com/office/drawing/2014/main" id="{313D2480-017A-4463-B1D6-36AEA5B3AA27}"/>
              </a:ext>
            </a:extLst>
          </p:cNvPr>
          <p:cNvSpPr txBox="1"/>
          <p:nvPr/>
        </p:nvSpPr>
        <p:spPr>
          <a:xfrm>
            <a:off x="543195" y="1107943"/>
            <a:ext cx="3259226" cy="307777"/>
          </a:xfrm>
          <a:prstGeom prst="rect">
            <a:avLst/>
          </a:prstGeom>
          <a:noFill/>
        </p:spPr>
        <p:txBody>
          <a:bodyPr wrap="none" rtlCol="0">
            <a:spAutoFit/>
          </a:bodyPr>
          <a:lstStyle/>
          <a:p>
            <a:r>
              <a:rPr lang="en-US" sz="1400" dirty="0">
                <a:solidFill>
                  <a:schemeClr val="bg1"/>
                </a:solidFill>
              </a:rPr>
              <a:t>HCO that provided data via csv or api</a:t>
            </a:r>
          </a:p>
        </p:txBody>
      </p:sp>
    </p:spTree>
    <p:extLst>
      <p:ext uri="{BB962C8B-B14F-4D97-AF65-F5344CB8AC3E}">
        <p14:creationId xmlns:p14="http://schemas.microsoft.com/office/powerpoint/2010/main" val="370644178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theme/theme1.xml><?xml version="1.0" encoding="utf-8"?>
<a:theme xmlns:a="http://schemas.openxmlformats.org/drawingml/2006/main" name="SC_theme">
  <a:themeElements>
    <a:clrScheme name="SC_colors">
      <a:dk1>
        <a:srgbClr val="58595B"/>
      </a:dk1>
      <a:lt1>
        <a:sysClr val="window" lastClr="FFFFFF"/>
      </a:lt1>
      <a:dk2>
        <a:srgbClr val="58595B"/>
      </a:dk2>
      <a:lt2>
        <a:srgbClr val="E7E6E6"/>
      </a:lt2>
      <a:accent1>
        <a:srgbClr val="39B54A"/>
      </a:accent1>
      <a:accent2>
        <a:srgbClr val="B2D235"/>
      </a:accent2>
      <a:accent3>
        <a:srgbClr val="F0D200"/>
      </a:accent3>
      <a:accent4>
        <a:srgbClr val="006838"/>
      </a:accent4>
      <a:accent5>
        <a:srgbClr val="EBB928"/>
      </a:accent5>
      <a:accent6>
        <a:srgbClr val="E19B19"/>
      </a:accent6>
      <a:hlink>
        <a:srgbClr val="2D91A0"/>
      </a:hlink>
      <a:folHlink>
        <a:srgbClr val="B932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cap="flat">
          <a:solidFill>
            <a:schemeClr val="accent1"/>
          </a:solidFill>
        </a:ln>
        <a:effectLst/>
      </a:spPr>
      <a:bodyPr rtlCol="0" anchor="ctr"/>
      <a:lstStyle>
        <a:defPPr algn="ctr">
          <a:defRPr>
            <a:ln>
              <a:noFill/>
            </a:ln>
            <a:solidFill>
              <a:schemeClr val="accent1"/>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a:solidFill>
              <a:schemeClr val="tx2"/>
            </a:solidFill>
          </a:defRPr>
        </a:defPPr>
      </a:lstStyle>
    </a:txDef>
  </a:objectDefaults>
  <a:extraClrSchemeLst/>
  <a:extLst>
    <a:ext uri="{05A4C25C-085E-4340-85A3-A5531E510DB2}">
      <thm15:themeFamily xmlns:thm15="http://schemas.microsoft.com/office/thememl/2012/main" name="SC_template1_EN.potx" id="{9E719465-DEB4-44B9-9FB2-3544F17C49B4}" vid="{ADFB98C6-B86E-4633-9817-2F62564F345D}"/>
    </a:ext>
  </a:extLst>
</a:theme>
</file>

<file path=ppt/theme/theme2.xml><?xml version="1.0" encoding="utf-8"?>
<a:theme xmlns:a="http://schemas.openxmlformats.org/drawingml/2006/main" name="Thème Office">
  <a:themeElements>
    <a:clrScheme name="SC_colors">
      <a:dk1>
        <a:srgbClr val="58595B"/>
      </a:dk1>
      <a:lt1>
        <a:sysClr val="window" lastClr="FFFFFF"/>
      </a:lt1>
      <a:dk2>
        <a:srgbClr val="58595B"/>
      </a:dk2>
      <a:lt2>
        <a:srgbClr val="E7E6E6"/>
      </a:lt2>
      <a:accent1>
        <a:srgbClr val="39B54A"/>
      </a:accent1>
      <a:accent2>
        <a:srgbClr val="B2D235"/>
      </a:accent2>
      <a:accent3>
        <a:srgbClr val="F0D200"/>
      </a:accent3>
      <a:accent4>
        <a:srgbClr val="006838"/>
      </a:accent4>
      <a:accent5>
        <a:srgbClr val="EBB928"/>
      </a:accent5>
      <a:accent6>
        <a:srgbClr val="E19B19"/>
      </a:accent6>
      <a:hlink>
        <a:srgbClr val="2D91A0"/>
      </a:hlink>
      <a:folHlink>
        <a:srgbClr val="B93287"/>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SC_colors">
      <a:dk1>
        <a:srgbClr val="58595B"/>
      </a:dk1>
      <a:lt1>
        <a:sysClr val="window" lastClr="FFFFFF"/>
      </a:lt1>
      <a:dk2>
        <a:srgbClr val="58595B"/>
      </a:dk2>
      <a:lt2>
        <a:srgbClr val="E7E6E6"/>
      </a:lt2>
      <a:accent1>
        <a:srgbClr val="39B54A"/>
      </a:accent1>
      <a:accent2>
        <a:srgbClr val="B2D235"/>
      </a:accent2>
      <a:accent3>
        <a:srgbClr val="F0D200"/>
      </a:accent3>
      <a:accent4>
        <a:srgbClr val="006838"/>
      </a:accent4>
      <a:accent5>
        <a:srgbClr val="EBB928"/>
      </a:accent5>
      <a:accent6>
        <a:srgbClr val="E19B19"/>
      </a:accent6>
      <a:hlink>
        <a:srgbClr val="2D91A0"/>
      </a:hlink>
      <a:folHlink>
        <a:srgbClr val="B93287"/>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18328</TotalTime>
  <Words>1393</Words>
  <Application>Microsoft Office PowerPoint</Application>
  <PresentationFormat>Widescreen</PresentationFormat>
  <Paragraphs>203</Paragraphs>
  <Slides>28</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Roboto</vt:lpstr>
      <vt:lpstr>SC_theme</vt:lpstr>
      <vt:lpstr>IT Infosession August 4th, 2023</vt:lpstr>
      <vt:lpstr>Agenda</vt:lpstr>
      <vt:lpstr>Feature request</vt:lpstr>
      <vt:lpstr>PITTER</vt:lpstr>
      <vt:lpstr>CSV/API registrations</vt:lpstr>
      <vt:lpstr>CSV/API registrations</vt:lpstr>
      <vt:lpstr>Number of HCO that provided HD data, by project and by method</vt:lpstr>
      <vt:lpstr>Mandatory registration of spine surgery</vt:lpstr>
      <vt:lpstr>Quality Electronic Registration of Medical acts, Implants and Devices: Coronary Angioplasty</vt:lpstr>
      <vt:lpstr>Quality Electronic Registration of Medical acts, Implants and Devices: Orthopedic Prosthesis Identification Data: Hip</vt:lpstr>
      <vt:lpstr>Quality Electronic Registration of Medical acts, Implants and Devices: Orthopedic Prosthesis Identification Data: Knee</vt:lpstr>
      <vt:lpstr>Unidirectional endobronchial valve for the treatment of pulmonary emphysema</vt:lpstr>
      <vt:lpstr>Belgian Cystic Fibrosis Registry</vt:lpstr>
      <vt:lpstr>PowerPoint Presentation</vt:lpstr>
      <vt:lpstr>Total number of incidents registered in 2023, by week – HDI00069</vt:lpstr>
      <vt:lpstr>Total cumulative number of incidents registered in 2023, by status and week – HDI00076</vt:lpstr>
      <vt:lpstr>Incident Reaction Time (%) via service portal by healthdata.be, by week (2023) – HDI00056</vt:lpstr>
      <vt:lpstr>Incident Resolution Time (%) of medium priority incidents (P4) by healthdata.be, by week (2023) – HDI00061</vt:lpstr>
      <vt:lpstr>Incident Resolution Time (%) of low priority incidents (P16) by healthdata.be, by week (2023) – HDI00062</vt:lpstr>
      <vt:lpstr>Total number of requests registered in 2023, by week – HDI00086</vt:lpstr>
      <vt:lpstr>Total cumulative number of requests registered in 2023, by status and week – HDI00093</vt:lpstr>
      <vt:lpstr>Request Reaction Time (%) via service portal by healthdata.be, by week (2023) – HDI00066</vt:lpstr>
      <vt:lpstr>Average Request Resolution Time (hh:mm) by healthdata.be, by week (2023) – HDI00099</vt:lpstr>
      <vt:lpstr>PowerPoint Presentation</vt:lpstr>
      <vt:lpstr>EAM 3.0: Planning</vt:lpstr>
      <vt:lpstr>Contacting healthdata.be</vt:lpstr>
      <vt:lpstr>“Sender Alignment” security requirements</vt:lpstr>
      <vt:lpstr>Don’t forget </vt:lpstr>
    </vt:vector>
  </TitlesOfParts>
  <Company>SCIENSANO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Lode Journée</dc:creator>
  <cp:lastModifiedBy>Johan van Bussel</cp:lastModifiedBy>
  <cp:revision>801</cp:revision>
  <dcterms:created xsi:type="dcterms:W3CDTF">2018-09-19T06:42:22Z</dcterms:created>
  <dcterms:modified xsi:type="dcterms:W3CDTF">2023-08-04T09:38:28Z</dcterms:modified>
</cp:coreProperties>
</file>