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305" r:id="rId2"/>
    <p:sldId id="397" r:id="rId3"/>
    <p:sldId id="398" r:id="rId4"/>
    <p:sldId id="407" r:id="rId5"/>
    <p:sldId id="408" r:id="rId6"/>
    <p:sldId id="291" r:id="rId7"/>
    <p:sldId id="410" r:id="rId8"/>
    <p:sldId id="615" r:id="rId9"/>
    <p:sldId id="616" r:id="rId10"/>
    <p:sldId id="415" r:id="rId11"/>
    <p:sldId id="416" r:id="rId12"/>
    <p:sldId id="614" r:id="rId13"/>
    <p:sldId id="611" r:id="rId14"/>
    <p:sldId id="613" r:id="rId15"/>
    <p:sldId id="412" r:id="rId16"/>
    <p:sldId id="411" r:id="rId17"/>
    <p:sldId id="394" r:id="rId1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FF1"/>
    <a:srgbClr val="39B54A"/>
    <a:srgbClr val="69AA4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2" autoAdjust="0"/>
    <p:restoredTop sz="76344" autoAdjust="0"/>
  </p:normalViewPr>
  <p:slideViewPr>
    <p:cSldViewPr snapToGrid="0" showGuides="1">
      <p:cViewPr varScale="1">
        <p:scale>
          <a:sx n="87" d="100"/>
          <a:sy n="87" d="100"/>
        </p:scale>
        <p:origin x="2700" y="84"/>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615B62-6DC5-4827-92B9-23D31491BD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CC4853B-07E3-4C0F-AE1A-33967FDFA2CC}">
      <dgm:prSet phldrT="[Text]" custT="1"/>
      <dgm:spPr/>
      <dgm:t>
        <a:bodyPr/>
        <a:lstStyle/>
        <a:p>
          <a:pPr algn="just"/>
          <a:r>
            <a:rPr lang="en-US" sz="4000" dirty="0"/>
            <a:t>All the required information can be found on </a:t>
          </a:r>
          <a:r>
            <a:rPr lang="en-US" sz="4000" b="1" dirty="0">
              <a:solidFill>
                <a:srgbClr val="0070C0"/>
              </a:solidFill>
            </a:rPr>
            <a:t>docs.healthdata.be </a:t>
          </a:r>
          <a:r>
            <a:rPr lang="en-US" sz="4000" dirty="0"/>
            <a:t>page….</a:t>
          </a:r>
        </a:p>
      </dgm:t>
    </dgm:pt>
    <dgm:pt modelId="{BEE3D00F-4C13-4926-B426-B9C1A28230FD}" type="parTrans" cxnId="{EA38D59C-C470-42DD-9F07-2386BB1B1A11}">
      <dgm:prSet/>
      <dgm:spPr/>
      <dgm:t>
        <a:bodyPr/>
        <a:lstStyle/>
        <a:p>
          <a:pPr algn="just"/>
          <a:endParaRPr lang="en-US"/>
        </a:p>
      </dgm:t>
    </dgm:pt>
    <dgm:pt modelId="{88EBC0C2-BD37-4585-A673-2179BAF289DE}" type="sibTrans" cxnId="{EA38D59C-C470-42DD-9F07-2386BB1B1A11}">
      <dgm:prSet/>
      <dgm:spPr/>
      <dgm:t>
        <a:bodyPr/>
        <a:lstStyle/>
        <a:p>
          <a:pPr algn="just"/>
          <a:endParaRPr lang="en-US"/>
        </a:p>
      </dgm:t>
    </dgm:pt>
    <dgm:pt modelId="{8F83210E-18CC-4526-B431-0A4998B48E52}" type="pres">
      <dgm:prSet presAssocID="{E3615B62-6DC5-4827-92B9-23D31491BD78}" presName="linear" presStyleCnt="0">
        <dgm:presLayoutVars>
          <dgm:animLvl val="lvl"/>
          <dgm:resizeHandles val="exact"/>
        </dgm:presLayoutVars>
      </dgm:prSet>
      <dgm:spPr/>
    </dgm:pt>
    <dgm:pt modelId="{E05960F3-FEDA-4049-9996-527B81DB15C1}" type="pres">
      <dgm:prSet presAssocID="{4CC4853B-07E3-4C0F-AE1A-33967FDFA2CC}" presName="parentText" presStyleLbl="node1" presStyleIdx="0" presStyleCnt="1">
        <dgm:presLayoutVars>
          <dgm:chMax val="0"/>
          <dgm:bulletEnabled val="1"/>
        </dgm:presLayoutVars>
      </dgm:prSet>
      <dgm:spPr/>
    </dgm:pt>
  </dgm:ptLst>
  <dgm:cxnLst>
    <dgm:cxn modelId="{E159EE14-DF81-4B17-AD13-D00D7EA67989}" type="presOf" srcId="{E3615B62-6DC5-4827-92B9-23D31491BD78}" destId="{8F83210E-18CC-4526-B431-0A4998B48E52}" srcOrd="0" destOrd="0" presId="urn:microsoft.com/office/officeart/2005/8/layout/vList2"/>
    <dgm:cxn modelId="{61077D5B-92D7-49B4-B76C-A31C43B23F1B}" type="presOf" srcId="{4CC4853B-07E3-4C0F-AE1A-33967FDFA2CC}" destId="{E05960F3-FEDA-4049-9996-527B81DB15C1}" srcOrd="0" destOrd="0" presId="urn:microsoft.com/office/officeart/2005/8/layout/vList2"/>
    <dgm:cxn modelId="{EA38D59C-C470-42DD-9F07-2386BB1B1A11}" srcId="{E3615B62-6DC5-4827-92B9-23D31491BD78}" destId="{4CC4853B-07E3-4C0F-AE1A-33967FDFA2CC}" srcOrd="0" destOrd="0" parTransId="{BEE3D00F-4C13-4926-B426-B9C1A28230FD}" sibTransId="{88EBC0C2-BD37-4585-A673-2179BAF289DE}"/>
    <dgm:cxn modelId="{63832E20-CF89-40EB-B9F2-0B292B9EDD31}" type="presParOf" srcId="{8F83210E-18CC-4526-B431-0A4998B48E52}" destId="{E05960F3-FEDA-4049-9996-527B81DB15C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5960F3-FEDA-4049-9996-527B81DB15C1}">
      <dsp:nvSpPr>
        <dsp:cNvPr id="0" name=""/>
        <dsp:cNvSpPr/>
      </dsp:nvSpPr>
      <dsp:spPr>
        <a:xfrm>
          <a:off x="0" y="1063306"/>
          <a:ext cx="7946948" cy="20913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just" defTabSz="1778000">
            <a:lnSpc>
              <a:spcPct val="90000"/>
            </a:lnSpc>
            <a:spcBef>
              <a:spcPct val="0"/>
            </a:spcBef>
            <a:spcAft>
              <a:spcPct val="35000"/>
            </a:spcAft>
            <a:buNone/>
          </a:pPr>
          <a:r>
            <a:rPr lang="en-US" sz="4000" kern="1200" dirty="0"/>
            <a:t>All the required information can be found on </a:t>
          </a:r>
          <a:r>
            <a:rPr lang="en-US" sz="4000" b="1" kern="1200" dirty="0">
              <a:solidFill>
                <a:srgbClr val="0070C0"/>
              </a:solidFill>
            </a:rPr>
            <a:t>docs.healthdata.be </a:t>
          </a:r>
          <a:r>
            <a:rPr lang="en-US" sz="4000" kern="1200" dirty="0"/>
            <a:t>page….</a:t>
          </a:r>
        </a:p>
      </dsp:txBody>
      <dsp:txXfrm>
        <a:off x="102093" y="1165399"/>
        <a:ext cx="7742762" cy="18871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28-07-23</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28-07-23</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701445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a:t>The message bus will hold a queue per organisation. The central EAM application and the local HD4DP2 installation communicate with each other via messages in the different queues.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6198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86996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27800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789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rPr>
              <a:t>Q&amp;A of questions received in the onboarding mailbox and unanswered questions during previous ICT information session. </a:t>
            </a:r>
            <a:endParaRPr lang="fr-BE"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rPr>
              <a:t>Update of the next steps of the EAM 3.0.</a:t>
            </a:r>
            <a:endParaRPr lang="fr-BE" sz="1800" dirty="0">
              <a:effectLst/>
              <a:latin typeface="Calibri" panose="020F0502020204030204" pitchFamily="34" charset="0"/>
              <a:ea typeface="Calibri" panose="020F0502020204030204" pitchFamily="34" charset="0"/>
            </a:endParaRPr>
          </a:p>
          <a:p>
            <a:pPr marL="342900" lvl="0" indent="-342900">
              <a:buSzPts val="1000"/>
              <a:buFont typeface="Symbol" panose="05050102010706020507" pitchFamily="18" charset="2"/>
              <a:buChar char=""/>
              <a:tabLst>
                <a:tab pos="457200" algn="l"/>
              </a:tabLst>
            </a:pPr>
            <a:r>
              <a:rPr lang="en-US" sz="1800" dirty="0">
                <a:solidFill>
                  <a:srgbClr val="000000"/>
                </a:solidFill>
                <a:effectLst/>
                <a:latin typeface="Calibri" panose="020F0502020204030204" pitchFamily="34" charset="0"/>
                <a:ea typeface="Calibri" panose="020F0502020204030204" pitchFamily="34" charset="0"/>
              </a:rPr>
              <a:t>Communication from </a:t>
            </a:r>
            <a:r>
              <a:rPr lang="en-US" sz="1800" dirty="0" err="1">
                <a:solidFill>
                  <a:srgbClr val="000000"/>
                </a:solidFill>
                <a:effectLst/>
                <a:latin typeface="Calibri" panose="020F0502020204030204" pitchFamily="34" charset="0"/>
                <a:ea typeface="Calibri" panose="020F0502020204030204" pitchFamily="34" charset="0"/>
              </a:rPr>
              <a:t>Riziv</a:t>
            </a:r>
            <a:r>
              <a:rPr lang="en-US" sz="1800" dirty="0">
                <a:solidFill>
                  <a:srgbClr val="000000"/>
                </a:solidFill>
                <a:effectLst/>
                <a:latin typeface="Calibri" panose="020F0502020204030204" pitchFamily="34" charset="0"/>
                <a:ea typeface="Calibri" panose="020F0502020204030204" pitchFamily="34" charset="0"/>
              </a:rPr>
              <a:t>/</a:t>
            </a:r>
            <a:r>
              <a:rPr lang="en-US" sz="1800" dirty="0" err="1">
                <a:solidFill>
                  <a:srgbClr val="000000"/>
                </a:solidFill>
                <a:effectLst/>
                <a:latin typeface="Calibri" panose="020F0502020204030204" pitchFamily="34" charset="0"/>
                <a:ea typeface="Calibri" panose="020F0502020204030204" pitchFamily="34" charset="0"/>
              </a:rPr>
              <a:t>Inami</a:t>
            </a:r>
            <a:r>
              <a:rPr lang="en-US" sz="1800" dirty="0">
                <a:solidFill>
                  <a:srgbClr val="000000"/>
                </a:solidFill>
                <a:effectLst/>
                <a:latin typeface="Calibri" panose="020F0502020204030204" pitchFamily="34" charset="0"/>
                <a:ea typeface="Calibri" panose="020F0502020204030204" pitchFamily="34" charset="0"/>
              </a:rPr>
              <a:t> regarding end of transition period.</a:t>
            </a:r>
            <a:endParaRPr lang="fr-BE" sz="1800" dirty="0">
              <a:effectLst/>
              <a:latin typeface="Calibri" panose="020F0502020204030204" pitchFamily="34" charset="0"/>
              <a:ea typeface="Calibri" panose="020F0502020204030204" pitchFamily="34" charset="0"/>
            </a:endParaRPr>
          </a:p>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2</a:t>
            </a:fld>
            <a:endParaRPr lang="fr-BE" dirty="0"/>
          </a:p>
        </p:txBody>
      </p:sp>
    </p:spTree>
    <p:extLst>
      <p:ext uri="{BB962C8B-B14F-4D97-AF65-F5344CB8AC3E}">
        <p14:creationId xmlns:p14="http://schemas.microsoft.com/office/powerpoint/2010/main" val="1611882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30428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47260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33347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09929560-9267-4A0D-9C12-28DEC81F28C9}" type="slidenum">
              <a:rPr lang="fr-BE" smtClean="0"/>
              <a:pPr/>
              <a:t>6</a:t>
            </a:fld>
            <a:endParaRPr lang="fr-BE" dirty="0"/>
          </a:p>
        </p:txBody>
      </p:sp>
    </p:spTree>
    <p:extLst>
      <p:ext uri="{BB962C8B-B14F-4D97-AF65-F5344CB8AC3E}">
        <p14:creationId xmlns:p14="http://schemas.microsoft.com/office/powerpoint/2010/main" val="2637963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6423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a:t>First an overview of the EAM Basic Flow.</a:t>
            </a:r>
          </a:p>
          <a:p>
            <a:endParaRPr lang="en-GB"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noProof="0" dirty="0"/>
              <a:t>In this example, the scenario where an access manager is making the EAM request is taken as base.</a:t>
            </a:r>
          </a:p>
          <a:p>
            <a:endParaRPr lang="en-GB" b="0" noProof="0" dirty="0"/>
          </a:p>
          <a:p>
            <a:pPr marL="228600" indent="-228600">
              <a:buAutoNum type="arabicPeriod"/>
            </a:pPr>
            <a:r>
              <a:rPr lang="en-GB" b="0" noProof="0" dirty="0"/>
              <a:t>Using any browser, the access manager navigates to the EAM online application which is hosted at healthdata.be. He creates an EAM request (account or grant). The request is stored at the centralised EAM database hosted at healthdata.be</a:t>
            </a:r>
          </a:p>
          <a:p>
            <a:pPr marL="228600" indent="-228600">
              <a:buAutoNum type="arabicPeriod"/>
            </a:pPr>
            <a:r>
              <a:rPr lang="en-GB" b="0" noProof="0" dirty="0"/>
              <a:t>The EAM request (grant) is processed and is executed on the HD4DP2 installation for which the grant has been requested. The actual grants are stored on the local HD4DP2 platform.</a:t>
            </a:r>
          </a:p>
          <a:p>
            <a:pPr marL="228600" indent="-228600">
              <a:buAutoNum type="arabicPeriod"/>
            </a:pPr>
            <a:endParaRPr lang="en-GB" b="0" noProof="0" dirty="0"/>
          </a:p>
          <a:p>
            <a:pPr marL="0" indent="0">
              <a:buNone/>
            </a:pPr>
            <a:r>
              <a:rPr lang="en-GB" b="0" noProof="0" dirty="0"/>
              <a:t>Important note: There is a difference between the request and actual account/grant. They are stored in different databases.</a:t>
            </a:r>
          </a:p>
          <a:p>
            <a:pPr marL="228600" indent="-228600">
              <a:buAutoNum type="arabicPeriod"/>
            </a:pPr>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71946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noProof="0" dirty="0"/>
              <a:t>First an overview of the EAM Basic Flow.</a:t>
            </a:r>
          </a:p>
          <a:p>
            <a:endParaRPr lang="en-GB" b="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noProof="0" dirty="0"/>
              <a:t>In this example, the scenario where an access manager is making the EAM request is taken as base.</a:t>
            </a:r>
          </a:p>
          <a:p>
            <a:endParaRPr lang="en-GB" b="0" noProof="0" dirty="0"/>
          </a:p>
          <a:p>
            <a:pPr marL="228600" indent="-228600">
              <a:buAutoNum type="arabicPeriod"/>
            </a:pPr>
            <a:r>
              <a:rPr lang="en-GB" b="0" noProof="0" dirty="0"/>
              <a:t>Using any browser, the access manager navigates to the EAM online application which is hosted at healthdata.be. He creates an EAM request (account or grant). The request is stored at the centralised EAM database hosted at healthdata.be</a:t>
            </a:r>
          </a:p>
          <a:p>
            <a:pPr marL="228600" indent="-228600">
              <a:buAutoNum type="arabicPeriod"/>
            </a:pPr>
            <a:r>
              <a:rPr lang="en-GB" b="0" noProof="0" dirty="0"/>
              <a:t>The EAM request (grant) is processed and is executed on the HD4DP2 installation for which the grant has been requested. The actual grants are stored on the local HD4DP2 platform.</a:t>
            </a:r>
          </a:p>
          <a:p>
            <a:pPr marL="228600" indent="-228600">
              <a:buAutoNum type="arabicPeriod"/>
            </a:pPr>
            <a:endParaRPr lang="en-GB" b="0" noProof="0" dirty="0"/>
          </a:p>
          <a:p>
            <a:pPr marL="0" indent="0">
              <a:buNone/>
            </a:pPr>
            <a:r>
              <a:rPr lang="en-GB" b="0" noProof="0" dirty="0"/>
              <a:t>Important note: There is a difference between the request and actual account/grant. They are stored in different databases.</a:t>
            </a:r>
          </a:p>
          <a:p>
            <a:pPr marL="228600" indent="-228600">
              <a:buAutoNum type="arabicPeriod"/>
            </a:pPr>
            <a:endParaRPr lang="en-GB" b="0"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929560-9267-4A0D-9C12-28DEC81F28C9}" type="slidenum">
              <a:rPr kumimoji="0" lang="fr-BE" sz="900" b="0" i="0" u="none" strike="noStrike" kern="1200" cap="none" spc="0" normalizeH="0" baseline="0" noProof="0" smtClean="0">
                <a:ln>
                  <a:noFill/>
                </a:ln>
                <a:solidFill>
                  <a:srgbClr val="58595B"/>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fr-BE" sz="900" b="0" i="0" u="none" strike="noStrike" kern="1200" cap="none" spc="0" normalizeH="0" baseline="0" noProof="0" dirty="0">
              <a:ln>
                <a:noFill/>
              </a:ln>
              <a:solidFill>
                <a:srgbClr val="58595B"/>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35980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hapter/Section">
    <p:spTree>
      <p:nvGrpSpPr>
        <p:cNvPr id="1" name=""/>
        <p:cNvGrpSpPr/>
        <p:nvPr/>
      </p:nvGrpSpPr>
      <p:grpSpPr>
        <a:xfrm>
          <a:off x="0" y="0"/>
          <a:ext cx="0" cy="0"/>
          <a:chOff x="0" y="0"/>
          <a:chExt cx="0" cy="0"/>
        </a:xfrm>
      </p:grpSpPr>
      <p:sp>
        <p:nvSpPr>
          <p:cNvPr id="5" name="Rectangle 4"/>
          <p:cNvSpPr/>
          <p:nvPr userDrawn="1"/>
        </p:nvSpPr>
        <p:spPr>
          <a:xfrm>
            <a:off x="480000" y="360000"/>
            <a:ext cx="11232000" cy="6138000"/>
          </a:xfrm>
          <a:prstGeom prst="rect">
            <a:avLst/>
          </a:prstGeom>
          <a:solidFill>
            <a:srgbClr val="3AA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6534" y="6005230"/>
            <a:ext cx="509837" cy="284052"/>
          </a:xfrm>
          <a:prstGeom prst="rect">
            <a:avLst/>
          </a:prstGeom>
        </p:spPr>
      </p:pic>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b="7186"/>
          <a:stretch/>
        </p:blipFill>
        <p:spPr>
          <a:xfrm>
            <a:off x="623391" y="5690497"/>
            <a:ext cx="2496279" cy="553142"/>
          </a:xfrm>
          <a:prstGeom prst="rect">
            <a:avLst/>
          </a:prstGeom>
        </p:spPr>
      </p:pic>
      <p:sp>
        <p:nvSpPr>
          <p:cNvPr id="12" name="Text Placeholder 2"/>
          <p:cNvSpPr>
            <a:spLocks noGrp="1"/>
          </p:cNvSpPr>
          <p:nvPr>
            <p:ph type="body" sz="quarter" idx="10" hasCustomPrompt="1"/>
          </p:nvPr>
        </p:nvSpPr>
        <p:spPr>
          <a:xfrm>
            <a:off x="480485" y="1695682"/>
            <a:ext cx="11231516" cy="648097"/>
          </a:xfrm>
          <a:prstGeom prst="rect">
            <a:avLst/>
          </a:prstGeom>
        </p:spPr>
        <p:txBody>
          <a:bodyPr/>
          <a:lstStyle>
            <a:lvl1pPr marL="0" indent="0" algn="ctr">
              <a:buNone/>
              <a:defRPr lang="en-US" sz="4000" b="1" kern="1200" cap="all" spc="200" baseline="0" smtClean="0">
                <a:solidFill>
                  <a:srgbClr val="FFFFFF"/>
                </a:solidFill>
                <a:latin typeface="+mn-lt"/>
                <a:ea typeface="+mn-ea"/>
                <a:cs typeface="+mn-cs"/>
              </a:defRPr>
            </a:lvl1pPr>
          </a:lstStyle>
          <a:p>
            <a:pPr lvl="0"/>
            <a:r>
              <a:rPr lang="en-GB" noProof="0" dirty="0"/>
              <a:t>&lt;CHAPTER TITLE&gt;</a:t>
            </a:r>
          </a:p>
        </p:txBody>
      </p:sp>
      <p:sp>
        <p:nvSpPr>
          <p:cNvPr id="13" name="Text Placeholder 6"/>
          <p:cNvSpPr>
            <a:spLocks noGrp="1"/>
          </p:cNvSpPr>
          <p:nvPr>
            <p:ph type="body" sz="quarter" idx="11" hasCustomPrompt="1"/>
          </p:nvPr>
        </p:nvSpPr>
        <p:spPr>
          <a:xfrm>
            <a:off x="479999" y="3489966"/>
            <a:ext cx="11232000" cy="400110"/>
          </a:xfrm>
          <a:prstGeom prst="rect">
            <a:avLst/>
          </a:prstGeom>
          <a:noFill/>
        </p:spPr>
        <p:txBody>
          <a:bodyPr wrap="square" rtlCol="0">
            <a:spAutoFit/>
          </a:bodyPr>
          <a:lstStyle>
            <a:lvl1pPr marL="0" indent="0" algn="ctr">
              <a:buNone/>
              <a:defRPr lang="en-US" sz="2000" b="1" spc="100" baseline="0" dirty="0" smtClean="0">
                <a:solidFill>
                  <a:srgbClr val="FFFFFF"/>
                </a:solidFill>
              </a:defRPr>
            </a:lvl1pPr>
            <a:lvl2pPr>
              <a:defRPr lang="en-US" sz="1800" dirty="0" smtClean="0"/>
            </a:lvl2pPr>
            <a:lvl3pPr>
              <a:defRPr lang="en-US" sz="1800" dirty="0" smtClean="0"/>
            </a:lvl3pPr>
            <a:lvl4pPr>
              <a:defRPr lang="en-US" sz="1800" dirty="0" smtClean="0"/>
            </a:lvl4pPr>
            <a:lvl5pPr>
              <a:defRPr lang="nl-BE" sz="1800" dirty="0"/>
            </a:lvl5pPr>
          </a:lstStyle>
          <a:p>
            <a:pPr marL="0" lvl="0" algn="ctr"/>
            <a:r>
              <a:rPr lang="en-GB" noProof="0" dirty="0"/>
              <a:t>&lt;Subtitle&gt;</a:t>
            </a:r>
          </a:p>
        </p:txBody>
      </p:sp>
    </p:spTree>
    <p:extLst>
      <p:ext uri="{BB962C8B-B14F-4D97-AF65-F5344CB8AC3E}">
        <p14:creationId xmlns:p14="http://schemas.microsoft.com/office/powerpoint/2010/main" val="1934187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 id="2147483670"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riziv.fgov.be/nl/professionals/individuelezorgverleners/verstrekkers-van-implantaten/qermid/Paginas/default.aspx"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IT </a:t>
            </a:r>
            <a:r>
              <a:rPr lang="nl-BE" dirty="0" err="1"/>
              <a:t>Infosession</a:t>
            </a:r>
            <a:br>
              <a:rPr lang="nl-BE" dirty="0"/>
            </a:br>
            <a:r>
              <a:rPr lang="nl-BE" dirty="0"/>
              <a:t>28</a:t>
            </a:r>
            <a:r>
              <a:rPr lang="nl-BE" baseline="30000" dirty="0"/>
              <a:t>th</a:t>
            </a:r>
            <a:r>
              <a:rPr lang="nl-BE" dirty="0"/>
              <a:t> </a:t>
            </a:r>
            <a:r>
              <a:rPr lang="nl-BE" dirty="0" err="1"/>
              <a:t>July</a:t>
            </a:r>
            <a:r>
              <a:rPr lang="nl-BE" dirty="0"/>
              <a:t> 2023</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C52A86B-31E5-577D-3AB8-16953E37DE4C}"/>
              </a:ext>
            </a:extLst>
          </p:cNvPr>
          <p:cNvSpPr>
            <a:spLocks noGrp="1"/>
          </p:cNvSpPr>
          <p:nvPr/>
        </p:nvSpPr>
        <p:spPr>
          <a:xfrm>
            <a:off x="480000" y="380275"/>
            <a:ext cx="11232000" cy="908760"/>
          </a:xfrm>
          <a:prstGeom prst="rect">
            <a:avLst/>
          </a:prstGeom>
        </p:spPr>
        <p:txBody>
          <a:bodyPr lIns="91440" tIns="45720" rIns="91440" bIns="45720" anchor="ctr"/>
          <a:lstStyle>
            <a:lvl1pPr algn="l" defTabSz="914400" rtl="0" eaLnBrk="1" latinLnBrk="0" hangingPunct="1">
              <a:spcBef>
                <a:spcPct val="0"/>
              </a:spcBef>
              <a:buNone/>
              <a:defRPr sz="2750" b="1" kern="1200" cap="none" spc="200" baseline="0">
                <a:solidFill>
                  <a:srgbClr val="FFFFFF"/>
                </a:solidFill>
                <a:latin typeface="+mj-lt"/>
                <a:ea typeface="+mj-ea"/>
                <a:cs typeface="+mj-cs"/>
              </a:defRPr>
            </a:lvl1pPr>
          </a:lstStyle>
          <a:p>
            <a:r>
              <a:rPr lang="en-AU" dirty="0"/>
              <a:t>EAM 2.6 vs EAM 3.0</a:t>
            </a:r>
          </a:p>
        </p:txBody>
      </p:sp>
      <p:sp>
        <p:nvSpPr>
          <p:cNvPr id="3" name="Rectangle 6">
            <a:extLst>
              <a:ext uri="{FF2B5EF4-FFF2-40B4-BE49-F238E27FC236}">
                <a16:creationId xmlns:a16="http://schemas.microsoft.com/office/drawing/2014/main" id="{9F82FBAC-C574-C409-B8BC-E83B08E79395}"/>
              </a:ext>
            </a:extLst>
          </p:cNvPr>
          <p:cNvSpPr/>
          <p:nvPr/>
        </p:nvSpPr>
        <p:spPr>
          <a:xfrm>
            <a:off x="1566250" y="2068957"/>
            <a:ext cx="4200290" cy="3743367"/>
          </a:xfrm>
          <a:prstGeom prst="rect">
            <a:avLst/>
          </a:prstGeom>
          <a:no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dirty="0">
              <a:solidFill>
                <a:schemeClr val="tx1"/>
              </a:solidFill>
            </a:endParaRPr>
          </a:p>
        </p:txBody>
      </p:sp>
      <p:sp>
        <p:nvSpPr>
          <p:cNvPr id="14" name="TextBox 40">
            <a:extLst>
              <a:ext uri="{FF2B5EF4-FFF2-40B4-BE49-F238E27FC236}">
                <a16:creationId xmlns:a16="http://schemas.microsoft.com/office/drawing/2014/main" id="{3D38FF14-F82C-C80D-05FB-E3284E7B59E1}"/>
              </a:ext>
            </a:extLst>
          </p:cNvPr>
          <p:cNvSpPr txBox="1"/>
          <p:nvPr/>
        </p:nvSpPr>
        <p:spPr>
          <a:xfrm>
            <a:off x="1587324" y="1686524"/>
            <a:ext cx="4179216" cy="400110"/>
          </a:xfrm>
          <a:prstGeom prst="rect">
            <a:avLst/>
          </a:prstGeom>
          <a:noFill/>
        </p:spPr>
        <p:txBody>
          <a:bodyPr wrap="square">
            <a:spAutoFit/>
          </a:bodyPr>
          <a:lstStyle/>
          <a:p>
            <a:pPr algn="ctr"/>
            <a:r>
              <a:rPr lang="en-GB" altLang="ko-KR" sz="2000" b="1" dirty="0">
                <a:solidFill>
                  <a:srgbClr val="00B050"/>
                </a:solidFill>
                <a:cs typeface="Arial" pitchFamily="34" charset="0"/>
              </a:rPr>
              <a:t>EAM 2.6 (current)</a:t>
            </a:r>
            <a:endParaRPr lang="ko-KR" altLang="en-US" sz="2000" b="1" dirty="0">
              <a:solidFill>
                <a:srgbClr val="00B050"/>
              </a:solidFill>
              <a:cs typeface="Arial" pitchFamily="34" charset="0"/>
            </a:endParaRPr>
          </a:p>
        </p:txBody>
      </p:sp>
      <p:sp>
        <p:nvSpPr>
          <p:cNvPr id="15" name="TextBox 41">
            <a:extLst>
              <a:ext uri="{FF2B5EF4-FFF2-40B4-BE49-F238E27FC236}">
                <a16:creationId xmlns:a16="http://schemas.microsoft.com/office/drawing/2014/main" id="{99605D2E-0194-DEE8-C7AE-5E82DAA7CBC3}"/>
              </a:ext>
            </a:extLst>
          </p:cNvPr>
          <p:cNvSpPr txBox="1"/>
          <p:nvPr/>
        </p:nvSpPr>
        <p:spPr>
          <a:xfrm>
            <a:off x="6815751" y="1686524"/>
            <a:ext cx="4200290" cy="400110"/>
          </a:xfrm>
          <a:prstGeom prst="rect">
            <a:avLst/>
          </a:prstGeom>
          <a:noFill/>
        </p:spPr>
        <p:txBody>
          <a:bodyPr wrap="square">
            <a:spAutoFit/>
          </a:bodyPr>
          <a:lstStyle/>
          <a:p>
            <a:pPr algn="ctr"/>
            <a:r>
              <a:rPr lang="en-GB" altLang="ko-KR" sz="2000" b="1" dirty="0">
                <a:solidFill>
                  <a:srgbClr val="0070C0"/>
                </a:solidFill>
                <a:cs typeface="Arial" pitchFamily="34" charset="0"/>
              </a:rPr>
              <a:t>EAM 3.0 (September 2023)</a:t>
            </a:r>
            <a:endParaRPr lang="ko-KR" altLang="en-US" sz="2000" b="1" dirty="0">
              <a:solidFill>
                <a:srgbClr val="0070C0"/>
              </a:solidFill>
              <a:cs typeface="Arial" pitchFamily="34" charset="0"/>
            </a:endParaRPr>
          </a:p>
        </p:txBody>
      </p:sp>
      <p:sp>
        <p:nvSpPr>
          <p:cNvPr id="16" name="Isosceles Triangle 42">
            <a:extLst>
              <a:ext uri="{FF2B5EF4-FFF2-40B4-BE49-F238E27FC236}">
                <a16:creationId xmlns:a16="http://schemas.microsoft.com/office/drawing/2014/main" id="{634284A5-10BC-FC59-AC30-75D9B9DC434C}"/>
              </a:ext>
            </a:extLst>
          </p:cNvPr>
          <p:cNvSpPr/>
          <p:nvPr/>
        </p:nvSpPr>
        <p:spPr>
          <a:xfrm rot="5400000">
            <a:off x="5814824" y="3081858"/>
            <a:ext cx="1069602" cy="694285"/>
          </a:xfrm>
          <a:prstGeom prst="triangle">
            <a:avLst/>
          </a:prstGeom>
          <a:solidFill>
            <a:srgbClr val="39B54A"/>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ln>
                <a:noFill/>
              </a:ln>
              <a:solidFill>
                <a:schemeClr val="accent1"/>
              </a:solidFill>
            </a:endParaRPr>
          </a:p>
        </p:txBody>
      </p:sp>
      <p:sp>
        <p:nvSpPr>
          <p:cNvPr id="17" name="Tekstvak 16">
            <a:extLst>
              <a:ext uri="{FF2B5EF4-FFF2-40B4-BE49-F238E27FC236}">
                <a16:creationId xmlns:a16="http://schemas.microsoft.com/office/drawing/2014/main" id="{DB57163F-0ABA-E7F0-090F-0AB9F93A22AE}"/>
              </a:ext>
            </a:extLst>
          </p:cNvPr>
          <p:cNvSpPr txBox="1"/>
          <p:nvPr/>
        </p:nvSpPr>
        <p:spPr>
          <a:xfrm>
            <a:off x="1703276" y="2086634"/>
            <a:ext cx="3947312" cy="1477328"/>
          </a:xfrm>
          <a:prstGeom prst="rect">
            <a:avLst/>
          </a:prstGeom>
          <a:noFill/>
        </p:spPr>
        <p:txBody>
          <a:bodyPr wrap="square" rtlCol="0">
            <a:spAutoFit/>
          </a:bodyPr>
          <a:lstStyle/>
          <a:p>
            <a:r>
              <a:rPr lang="nl-BE" dirty="0">
                <a:solidFill>
                  <a:schemeClr val="tx2"/>
                </a:solidFill>
              </a:rPr>
              <a:t>Processing of EAM </a:t>
            </a:r>
            <a:r>
              <a:rPr lang="nl-BE" dirty="0" err="1">
                <a:solidFill>
                  <a:schemeClr val="tx2"/>
                </a:solidFill>
              </a:rPr>
              <a:t>requests</a:t>
            </a:r>
            <a:r>
              <a:rPr lang="nl-BE" dirty="0">
                <a:solidFill>
                  <a:schemeClr val="tx2"/>
                </a:solidFill>
              </a:rPr>
              <a:t>:</a:t>
            </a:r>
            <a:br>
              <a:rPr lang="nl-BE" dirty="0">
                <a:solidFill>
                  <a:schemeClr val="tx2"/>
                </a:solidFill>
              </a:rPr>
            </a:br>
            <a:endParaRPr lang="nl-BE" dirty="0">
              <a:solidFill>
                <a:schemeClr val="tx2"/>
              </a:solidFill>
            </a:endParaRPr>
          </a:p>
          <a:p>
            <a:r>
              <a:rPr lang="nl-BE" dirty="0">
                <a:solidFill>
                  <a:schemeClr val="tx2"/>
                </a:solidFill>
                <a:sym typeface="Wingdings" panose="05000000000000000000" pitchFamily="2" charset="2"/>
              </a:rPr>
              <a:t> Using </a:t>
            </a:r>
            <a:r>
              <a:rPr lang="nl-BE" b="1" i="1" dirty="0" err="1">
                <a:solidFill>
                  <a:schemeClr val="tx2"/>
                </a:solidFill>
                <a:sym typeface="Wingdings" panose="05000000000000000000" pitchFamily="2" charset="2"/>
              </a:rPr>
              <a:t>ansible</a:t>
            </a:r>
            <a:r>
              <a:rPr lang="nl-BE" dirty="0">
                <a:solidFill>
                  <a:schemeClr val="tx2"/>
                </a:solidFill>
                <a:sym typeface="Wingdings" panose="05000000000000000000" pitchFamily="2" charset="2"/>
              </a:rPr>
              <a:t> script </a:t>
            </a:r>
            <a:r>
              <a:rPr lang="nl-BE" dirty="0" err="1">
                <a:solidFill>
                  <a:schemeClr val="tx2"/>
                </a:solidFill>
                <a:sym typeface="Wingdings" panose="05000000000000000000" pitchFamily="2" charset="2"/>
              </a:rPr>
              <a:t>pushed</a:t>
            </a:r>
            <a:r>
              <a:rPr lang="nl-BE" dirty="0">
                <a:solidFill>
                  <a:schemeClr val="tx2"/>
                </a:solidFill>
                <a:sym typeface="Wingdings" panose="05000000000000000000" pitchFamily="2" charset="2"/>
              </a:rPr>
              <a:t> </a:t>
            </a:r>
            <a:r>
              <a:rPr lang="nl-BE" dirty="0" err="1">
                <a:solidFill>
                  <a:schemeClr val="tx2"/>
                </a:solidFill>
                <a:sym typeface="Wingdings" panose="05000000000000000000" pitchFamily="2" charset="2"/>
              </a:rPr>
              <a:t>towards</a:t>
            </a:r>
            <a:r>
              <a:rPr lang="nl-BE" dirty="0">
                <a:solidFill>
                  <a:schemeClr val="tx2"/>
                </a:solidFill>
                <a:sym typeface="Wingdings" panose="05000000000000000000" pitchFamily="2" charset="2"/>
              </a:rPr>
              <a:t> HD4DP2 </a:t>
            </a:r>
            <a:r>
              <a:rPr lang="nl-BE" dirty="0" err="1">
                <a:solidFill>
                  <a:schemeClr val="tx2"/>
                </a:solidFill>
                <a:sym typeface="Wingdings" panose="05000000000000000000" pitchFamily="2" charset="2"/>
              </a:rPr>
              <a:t>installations</a:t>
            </a:r>
            <a:r>
              <a:rPr lang="nl-BE" dirty="0">
                <a:solidFill>
                  <a:schemeClr val="tx2"/>
                </a:solidFill>
                <a:sym typeface="Wingdings" panose="05000000000000000000" pitchFamily="2" charset="2"/>
              </a:rPr>
              <a:t> via </a:t>
            </a:r>
            <a:r>
              <a:rPr lang="nl-BE" dirty="0" err="1">
                <a:solidFill>
                  <a:schemeClr val="tx2"/>
                </a:solidFill>
                <a:sym typeface="Wingdings" panose="05000000000000000000" pitchFamily="2" charset="2"/>
              </a:rPr>
              <a:t>daily</a:t>
            </a:r>
            <a:r>
              <a:rPr lang="nl-BE" dirty="0">
                <a:solidFill>
                  <a:schemeClr val="tx2"/>
                </a:solidFill>
                <a:sym typeface="Wingdings" panose="05000000000000000000" pitchFamily="2" charset="2"/>
              </a:rPr>
              <a:t> </a:t>
            </a:r>
            <a:r>
              <a:rPr lang="nl-BE" dirty="0" err="1">
                <a:solidFill>
                  <a:schemeClr val="tx2"/>
                </a:solidFill>
                <a:sym typeface="Wingdings" panose="05000000000000000000" pitchFamily="2" charset="2"/>
              </a:rPr>
              <a:t>updater</a:t>
            </a:r>
            <a:r>
              <a:rPr lang="nl-BE" dirty="0">
                <a:solidFill>
                  <a:schemeClr val="tx2"/>
                </a:solidFill>
                <a:sym typeface="Wingdings" panose="05000000000000000000" pitchFamily="2" charset="2"/>
              </a:rPr>
              <a:t> </a:t>
            </a:r>
            <a:r>
              <a:rPr lang="nl-BE" dirty="0" err="1">
                <a:solidFill>
                  <a:schemeClr val="tx2"/>
                </a:solidFill>
                <a:sym typeface="Wingdings" panose="05000000000000000000" pitchFamily="2" charset="2"/>
              </a:rPr>
              <a:t>process</a:t>
            </a:r>
            <a:endParaRPr lang="nl-BE" dirty="0">
              <a:solidFill>
                <a:schemeClr val="tx2"/>
              </a:solidFill>
            </a:endParaRPr>
          </a:p>
        </p:txBody>
      </p:sp>
      <p:sp>
        <p:nvSpPr>
          <p:cNvPr id="18" name="Rectangle 6">
            <a:extLst>
              <a:ext uri="{FF2B5EF4-FFF2-40B4-BE49-F238E27FC236}">
                <a16:creationId xmlns:a16="http://schemas.microsoft.com/office/drawing/2014/main" id="{A72073BD-0738-0130-00F2-FE5F60659ADA}"/>
              </a:ext>
            </a:extLst>
          </p:cNvPr>
          <p:cNvSpPr/>
          <p:nvPr/>
        </p:nvSpPr>
        <p:spPr>
          <a:xfrm>
            <a:off x="6815751" y="2068956"/>
            <a:ext cx="4200290" cy="3743367"/>
          </a:xfrm>
          <a:prstGeom prst="rect">
            <a:avLst/>
          </a:prstGeom>
          <a:no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dirty="0">
              <a:solidFill>
                <a:schemeClr val="tx1"/>
              </a:solidFill>
            </a:endParaRPr>
          </a:p>
        </p:txBody>
      </p:sp>
      <p:sp>
        <p:nvSpPr>
          <p:cNvPr id="19" name="Tekstvak 18">
            <a:extLst>
              <a:ext uri="{FF2B5EF4-FFF2-40B4-BE49-F238E27FC236}">
                <a16:creationId xmlns:a16="http://schemas.microsoft.com/office/drawing/2014/main" id="{E5E81026-C211-6830-3655-7208962F79C1}"/>
              </a:ext>
            </a:extLst>
          </p:cNvPr>
          <p:cNvSpPr txBox="1"/>
          <p:nvPr/>
        </p:nvSpPr>
        <p:spPr>
          <a:xfrm>
            <a:off x="6932710" y="2086634"/>
            <a:ext cx="3947312" cy="3785652"/>
          </a:xfrm>
          <a:prstGeom prst="rect">
            <a:avLst/>
          </a:prstGeom>
          <a:noFill/>
        </p:spPr>
        <p:txBody>
          <a:bodyPr wrap="square" rtlCol="0">
            <a:spAutoFit/>
          </a:bodyPr>
          <a:lstStyle/>
          <a:p>
            <a:r>
              <a:rPr lang="nl-BE" sz="1600" dirty="0">
                <a:solidFill>
                  <a:schemeClr val="tx2"/>
                </a:solidFill>
              </a:rPr>
              <a:t>Processing of EAM </a:t>
            </a:r>
            <a:r>
              <a:rPr lang="nl-BE" sz="1600" dirty="0" err="1">
                <a:solidFill>
                  <a:schemeClr val="tx2"/>
                </a:solidFill>
              </a:rPr>
              <a:t>requests</a:t>
            </a:r>
            <a:r>
              <a:rPr lang="nl-BE" sz="1600" dirty="0">
                <a:solidFill>
                  <a:schemeClr val="tx2"/>
                </a:solidFill>
              </a:rPr>
              <a:t>:</a:t>
            </a:r>
            <a:br>
              <a:rPr lang="nl-BE" sz="1600" dirty="0">
                <a:solidFill>
                  <a:schemeClr val="tx2"/>
                </a:solidFill>
              </a:rPr>
            </a:br>
            <a:endParaRPr lang="nl-BE" sz="1600" dirty="0">
              <a:solidFill>
                <a:schemeClr val="tx2"/>
              </a:solidFill>
            </a:endParaRPr>
          </a:p>
          <a:p>
            <a:pPr marL="285750" indent="-285750">
              <a:buFont typeface="Wingdings" panose="05000000000000000000" pitchFamily="2" charset="2"/>
              <a:buChar char="à"/>
            </a:pPr>
            <a:r>
              <a:rPr lang="nl-BE" sz="1600" dirty="0">
                <a:solidFill>
                  <a:schemeClr val="tx2"/>
                </a:solidFill>
                <a:sym typeface="Wingdings" panose="05000000000000000000" pitchFamily="2" charset="2"/>
              </a:rPr>
              <a:t>Using </a:t>
            </a:r>
            <a:r>
              <a:rPr lang="nl-BE" sz="1600" b="1" dirty="0" err="1">
                <a:solidFill>
                  <a:schemeClr val="tx2"/>
                </a:solidFill>
                <a:sym typeface="Wingdings" panose="05000000000000000000" pitchFamily="2" charset="2"/>
              </a:rPr>
              <a:t>Azure</a:t>
            </a:r>
            <a:r>
              <a:rPr lang="nl-BE" sz="1600" b="1" dirty="0">
                <a:solidFill>
                  <a:schemeClr val="tx2"/>
                </a:solidFill>
                <a:sym typeface="Wingdings" panose="05000000000000000000" pitchFamily="2" charset="2"/>
              </a:rPr>
              <a:t> </a:t>
            </a:r>
            <a:r>
              <a:rPr lang="nl-BE" sz="1600" b="1" dirty="0" err="1">
                <a:solidFill>
                  <a:schemeClr val="tx2"/>
                </a:solidFill>
                <a:sym typeface="Wingdings" panose="05000000000000000000" pitchFamily="2" charset="2"/>
              </a:rPr>
              <a:t>message</a:t>
            </a:r>
            <a:r>
              <a:rPr lang="nl-BE" sz="1600" b="1" dirty="0">
                <a:solidFill>
                  <a:schemeClr val="tx2"/>
                </a:solidFill>
                <a:sym typeface="Wingdings" panose="05000000000000000000" pitchFamily="2" charset="2"/>
              </a:rPr>
              <a:t> bus </a:t>
            </a:r>
            <a:r>
              <a:rPr lang="nl-BE" sz="1600" dirty="0" err="1">
                <a:solidFill>
                  <a:schemeClr val="tx2"/>
                </a:solidFill>
                <a:sym typeface="Wingdings" panose="05000000000000000000" pitchFamily="2" charset="2"/>
              </a:rPr>
              <a:t>technology</a:t>
            </a:r>
            <a:r>
              <a:rPr lang="nl-BE" sz="1600" dirty="0">
                <a:solidFill>
                  <a:schemeClr val="tx2"/>
                </a:solidFill>
                <a:sym typeface="Wingdings" panose="05000000000000000000" pitchFamily="2" charset="2"/>
              </a:rPr>
              <a:t> </a:t>
            </a:r>
          </a:p>
          <a:p>
            <a:pPr marL="285750" indent="-285750">
              <a:buFont typeface="Wingdings" panose="05000000000000000000" pitchFamily="2" charset="2"/>
              <a:buChar char="à"/>
            </a:pPr>
            <a:endParaRPr lang="nl-BE" sz="1600" dirty="0">
              <a:solidFill>
                <a:schemeClr val="tx2"/>
              </a:solidFill>
              <a:sym typeface="Wingdings" panose="05000000000000000000" pitchFamily="2" charset="2"/>
            </a:endParaRPr>
          </a:p>
          <a:p>
            <a:r>
              <a:rPr lang="nl-BE" sz="1600" u="sng" dirty="0">
                <a:solidFill>
                  <a:schemeClr val="tx2"/>
                </a:solidFill>
                <a:sym typeface="Wingdings" panose="05000000000000000000" pitchFamily="2" charset="2"/>
              </a:rPr>
              <a:t>New </a:t>
            </a:r>
            <a:r>
              <a:rPr lang="nl-BE" sz="1600" u="sng" dirty="0" err="1">
                <a:solidFill>
                  <a:schemeClr val="tx2"/>
                </a:solidFill>
                <a:sym typeface="Wingdings" panose="05000000000000000000" pitchFamily="2" charset="2"/>
              </a:rPr>
              <a:t>functionalities</a:t>
            </a:r>
            <a:endParaRPr lang="nl-BE" sz="1600" u="sng" dirty="0">
              <a:solidFill>
                <a:schemeClr val="tx2"/>
              </a:solidFill>
              <a:sym typeface="Wingdings" panose="05000000000000000000" pitchFamily="2" charset="2"/>
            </a:endParaRPr>
          </a:p>
          <a:p>
            <a:pPr marL="285750" indent="-285750">
              <a:buFont typeface="Arial" panose="020B0604020202020204" pitchFamily="34" charset="0"/>
              <a:buChar char="•"/>
            </a:pPr>
            <a:r>
              <a:rPr lang="nl-BE" sz="1600" dirty="0" err="1">
                <a:solidFill>
                  <a:schemeClr val="tx2"/>
                </a:solidFill>
                <a:sym typeface="Wingdings" panose="05000000000000000000" pitchFamily="2" charset="2"/>
              </a:rPr>
              <a:t>Better</a:t>
            </a:r>
            <a:r>
              <a:rPr lang="nl-BE" sz="1600" dirty="0">
                <a:solidFill>
                  <a:schemeClr val="tx2"/>
                </a:solidFill>
                <a:sym typeface="Wingdings" panose="05000000000000000000" pitchFamily="2" charset="2"/>
              </a:rPr>
              <a:t> follow-up on </a:t>
            </a:r>
            <a:r>
              <a:rPr lang="nl-BE" sz="1600" dirty="0" err="1">
                <a:solidFill>
                  <a:schemeClr val="tx2"/>
                </a:solidFill>
                <a:sym typeface="Wingdings" panose="05000000000000000000" pitchFamily="2" charset="2"/>
              </a:rPr>
              <a:t>request</a:t>
            </a:r>
            <a:r>
              <a:rPr lang="nl-BE" sz="1600" dirty="0">
                <a:solidFill>
                  <a:schemeClr val="tx2"/>
                </a:solidFill>
                <a:sym typeface="Wingdings" panose="05000000000000000000" pitchFamily="2" charset="2"/>
              </a:rPr>
              <a:t> status</a:t>
            </a:r>
          </a:p>
          <a:p>
            <a:pPr marL="285750" indent="-285750">
              <a:buFont typeface="Arial" panose="020B0604020202020204" pitchFamily="34" charset="0"/>
              <a:buChar char="•"/>
            </a:pPr>
            <a:r>
              <a:rPr lang="nl-BE" sz="1600" dirty="0" err="1">
                <a:solidFill>
                  <a:schemeClr val="tx2"/>
                </a:solidFill>
                <a:sym typeface="Wingdings" panose="05000000000000000000" pitchFamily="2" charset="2"/>
              </a:rPr>
              <a:t>Overview</a:t>
            </a:r>
            <a:r>
              <a:rPr lang="nl-BE" sz="1600" dirty="0">
                <a:solidFill>
                  <a:schemeClr val="tx2"/>
                </a:solidFill>
                <a:sym typeface="Wingdings" panose="05000000000000000000" pitchFamily="2" charset="2"/>
              </a:rPr>
              <a:t> on </a:t>
            </a:r>
            <a:r>
              <a:rPr lang="nl-BE" sz="1600" dirty="0" err="1">
                <a:solidFill>
                  <a:schemeClr val="tx2"/>
                </a:solidFill>
                <a:sym typeface="Wingdings" panose="05000000000000000000" pitchFamily="2" charset="2"/>
              </a:rPr>
              <a:t>granted</a:t>
            </a:r>
            <a:r>
              <a:rPr lang="nl-BE" sz="1600" dirty="0">
                <a:solidFill>
                  <a:schemeClr val="tx2"/>
                </a:solidFill>
                <a:sym typeface="Wingdings" panose="05000000000000000000" pitchFamily="2" charset="2"/>
              </a:rPr>
              <a:t> access </a:t>
            </a:r>
            <a:r>
              <a:rPr lang="nl-BE" sz="1600" dirty="0" err="1">
                <a:solidFill>
                  <a:schemeClr val="tx2"/>
                </a:solidFill>
                <a:sym typeface="Wingdings" panose="05000000000000000000" pitchFamily="2" charset="2"/>
              </a:rPr>
              <a:t>within</a:t>
            </a:r>
            <a:r>
              <a:rPr lang="nl-BE" sz="1600" dirty="0">
                <a:solidFill>
                  <a:schemeClr val="tx2"/>
                </a:solidFill>
                <a:sym typeface="Wingdings" panose="05000000000000000000" pitchFamily="2" charset="2"/>
              </a:rPr>
              <a:t> </a:t>
            </a:r>
            <a:r>
              <a:rPr lang="nl-BE" sz="1600" dirty="0" err="1">
                <a:solidFill>
                  <a:schemeClr val="tx2"/>
                </a:solidFill>
                <a:sym typeface="Wingdings" panose="05000000000000000000" pitchFamily="2" charset="2"/>
              </a:rPr>
              <a:t>organisation</a:t>
            </a:r>
            <a:endParaRPr lang="nl-BE" sz="1600" dirty="0">
              <a:solidFill>
                <a:schemeClr val="tx2"/>
              </a:solidFill>
              <a:sym typeface="Wingdings" panose="05000000000000000000" pitchFamily="2" charset="2"/>
            </a:endParaRPr>
          </a:p>
          <a:p>
            <a:pPr marL="285750" indent="-285750">
              <a:buFont typeface="Arial" panose="020B0604020202020204" pitchFamily="34" charset="0"/>
              <a:buChar char="•"/>
            </a:pPr>
            <a:r>
              <a:rPr lang="nl-BE" sz="1600" dirty="0" err="1">
                <a:solidFill>
                  <a:schemeClr val="tx2"/>
                </a:solidFill>
                <a:sym typeface="Wingdings" panose="05000000000000000000" pitchFamily="2" charset="2"/>
              </a:rPr>
              <a:t>Better</a:t>
            </a:r>
            <a:r>
              <a:rPr lang="nl-BE" sz="1600" dirty="0">
                <a:solidFill>
                  <a:schemeClr val="tx2"/>
                </a:solidFill>
                <a:sym typeface="Wingdings" panose="05000000000000000000" pitchFamily="2" charset="2"/>
              </a:rPr>
              <a:t> management by </a:t>
            </a:r>
            <a:r>
              <a:rPr lang="nl-BE" sz="1600" dirty="0" err="1">
                <a:solidFill>
                  <a:schemeClr val="tx2"/>
                </a:solidFill>
                <a:sym typeface="Wingdings" panose="05000000000000000000" pitchFamily="2" charset="2"/>
              </a:rPr>
              <a:t>local</a:t>
            </a:r>
            <a:r>
              <a:rPr lang="nl-BE" sz="1600" dirty="0">
                <a:solidFill>
                  <a:schemeClr val="tx2"/>
                </a:solidFill>
                <a:sym typeface="Wingdings" panose="05000000000000000000" pitchFamily="2" charset="2"/>
              </a:rPr>
              <a:t> access manager:</a:t>
            </a:r>
          </a:p>
          <a:p>
            <a:pPr marL="742950" lvl="1" indent="-285750">
              <a:buFont typeface="Arial" panose="020B0604020202020204" pitchFamily="34" charset="0"/>
              <a:buChar char="•"/>
            </a:pPr>
            <a:r>
              <a:rPr lang="nl-BE" sz="1600" dirty="0">
                <a:solidFill>
                  <a:schemeClr val="tx2"/>
                </a:solidFill>
                <a:sym typeface="Wingdings" panose="05000000000000000000" pitchFamily="2" charset="2"/>
              </a:rPr>
              <a:t>Password reset</a:t>
            </a:r>
          </a:p>
          <a:p>
            <a:pPr marL="742950" lvl="1" indent="-285750">
              <a:buFont typeface="Arial" panose="020B0604020202020204" pitchFamily="34" charset="0"/>
              <a:buChar char="•"/>
            </a:pPr>
            <a:r>
              <a:rPr lang="nl-BE" sz="1600" dirty="0">
                <a:solidFill>
                  <a:schemeClr val="tx2"/>
                </a:solidFill>
                <a:sym typeface="Wingdings" panose="05000000000000000000" pitchFamily="2" charset="2"/>
              </a:rPr>
              <a:t>Change of </a:t>
            </a:r>
            <a:r>
              <a:rPr lang="nl-BE" sz="1600" dirty="0" err="1">
                <a:solidFill>
                  <a:schemeClr val="tx2"/>
                </a:solidFill>
                <a:sym typeface="Wingdings" panose="05000000000000000000" pitchFamily="2" charset="2"/>
              </a:rPr>
              <a:t>author</a:t>
            </a:r>
            <a:r>
              <a:rPr lang="nl-BE" sz="1600" dirty="0">
                <a:solidFill>
                  <a:schemeClr val="tx2"/>
                </a:solidFill>
                <a:sym typeface="Wingdings" panose="05000000000000000000" pitchFamily="2" charset="2"/>
              </a:rPr>
              <a:t> </a:t>
            </a:r>
            <a:r>
              <a:rPr lang="nl-BE" sz="1600" dirty="0" err="1">
                <a:solidFill>
                  <a:schemeClr val="tx2"/>
                </a:solidFill>
                <a:sym typeface="Wingdings" panose="05000000000000000000" pitchFamily="2" charset="2"/>
              </a:rPr>
              <a:t>group</a:t>
            </a:r>
            <a:endParaRPr lang="nl-BE" sz="1600" dirty="0">
              <a:solidFill>
                <a:schemeClr val="tx2"/>
              </a:solidFill>
              <a:sym typeface="Wingdings" panose="05000000000000000000" pitchFamily="2" charset="2"/>
            </a:endParaRPr>
          </a:p>
          <a:p>
            <a:pPr marL="742950" lvl="1" indent="-285750">
              <a:buFont typeface="Arial" panose="020B0604020202020204" pitchFamily="34" charset="0"/>
              <a:buChar char="•"/>
            </a:pPr>
            <a:r>
              <a:rPr lang="nl-BE" sz="1600" dirty="0">
                <a:solidFill>
                  <a:schemeClr val="tx2"/>
                </a:solidFill>
                <a:sym typeface="Wingdings" panose="05000000000000000000" pitchFamily="2" charset="2"/>
              </a:rPr>
              <a:t>Change of </a:t>
            </a:r>
            <a:r>
              <a:rPr lang="nl-BE" sz="1600" dirty="0" err="1">
                <a:solidFill>
                  <a:schemeClr val="tx2"/>
                </a:solidFill>
                <a:sym typeface="Wingdings" panose="05000000000000000000" pitchFamily="2" charset="2"/>
              </a:rPr>
              <a:t>role</a:t>
            </a:r>
            <a:endParaRPr lang="nl-BE" sz="1600" dirty="0">
              <a:solidFill>
                <a:schemeClr val="tx2"/>
              </a:solidFill>
              <a:sym typeface="Wingdings" panose="05000000000000000000" pitchFamily="2" charset="2"/>
            </a:endParaRPr>
          </a:p>
          <a:p>
            <a:pPr marL="742950" lvl="1" indent="-285750">
              <a:buFont typeface="Arial" panose="020B0604020202020204" pitchFamily="34" charset="0"/>
              <a:buChar char="•"/>
            </a:pPr>
            <a:r>
              <a:rPr lang="nl-BE" sz="1600" dirty="0" err="1">
                <a:solidFill>
                  <a:schemeClr val="tx2"/>
                </a:solidFill>
                <a:sym typeface="Wingdings" panose="05000000000000000000" pitchFamily="2" charset="2"/>
              </a:rPr>
              <a:t>Disabling</a:t>
            </a:r>
            <a:r>
              <a:rPr lang="nl-BE" sz="1600" dirty="0">
                <a:solidFill>
                  <a:schemeClr val="tx2"/>
                </a:solidFill>
                <a:sym typeface="Wingdings" panose="05000000000000000000" pitchFamily="2" charset="2"/>
              </a:rPr>
              <a:t> </a:t>
            </a:r>
            <a:r>
              <a:rPr lang="nl-BE" sz="1600" dirty="0" err="1">
                <a:solidFill>
                  <a:schemeClr val="tx2"/>
                </a:solidFill>
                <a:sym typeface="Wingdings" panose="05000000000000000000" pitchFamily="2" charset="2"/>
              </a:rPr>
              <a:t>rights</a:t>
            </a:r>
            <a:endParaRPr lang="nl-BE" sz="1600" dirty="0">
              <a:solidFill>
                <a:schemeClr val="tx2"/>
              </a:solidFill>
            </a:endParaRPr>
          </a:p>
        </p:txBody>
      </p:sp>
    </p:spTree>
    <p:extLst>
      <p:ext uri="{BB962C8B-B14F-4D97-AF65-F5344CB8AC3E}">
        <p14:creationId xmlns:p14="http://schemas.microsoft.com/office/powerpoint/2010/main" val="1259451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iagram&#10;&#10;Description automatically generated">
            <a:extLst>
              <a:ext uri="{FF2B5EF4-FFF2-40B4-BE49-F238E27FC236}">
                <a16:creationId xmlns:a16="http://schemas.microsoft.com/office/drawing/2014/main" id="{54FAE8A4-759A-5D53-A786-312FDAD2E4A4}"/>
              </a:ext>
            </a:extLst>
          </p:cNvPr>
          <p:cNvPicPr>
            <a:picLocks noChangeAspect="1"/>
          </p:cNvPicPr>
          <p:nvPr/>
        </p:nvPicPr>
        <p:blipFill>
          <a:blip r:embed="rId3"/>
          <a:stretch>
            <a:fillRect/>
          </a:stretch>
        </p:blipFill>
        <p:spPr>
          <a:xfrm>
            <a:off x="6429470" y="1637274"/>
            <a:ext cx="5285715" cy="4728775"/>
          </a:xfrm>
          <a:prstGeom prst="rect">
            <a:avLst/>
          </a:prstGeom>
        </p:spPr>
      </p:pic>
      <p:sp>
        <p:nvSpPr>
          <p:cNvPr id="4" name="Title 2">
            <a:extLst>
              <a:ext uri="{FF2B5EF4-FFF2-40B4-BE49-F238E27FC236}">
                <a16:creationId xmlns:a16="http://schemas.microsoft.com/office/drawing/2014/main" id="{7115BF2B-D95F-D78F-488C-10E26B1C68CE}"/>
              </a:ext>
            </a:extLst>
          </p:cNvPr>
          <p:cNvSpPr>
            <a:spLocks noGrp="1"/>
          </p:cNvSpPr>
          <p:nvPr>
            <p:ph type="title"/>
          </p:nvPr>
        </p:nvSpPr>
        <p:spPr>
          <a:xfrm>
            <a:off x="479376" y="360000"/>
            <a:ext cx="11353824" cy="936000"/>
          </a:xfrm>
          <a:prstGeom prst="rect">
            <a:avLst/>
          </a:prstGeom>
        </p:spPr>
        <p:txBody>
          <a:bodyPr lIns="91440" tIns="45720" rIns="91440" bIns="45720" anchor="ctr"/>
          <a:lstStyle/>
          <a:p>
            <a:r>
              <a:rPr lang="en-US" dirty="0"/>
              <a:t>EAM 3.0: SERVICE BUS</a:t>
            </a:r>
            <a:endParaRPr lang="en-GB" dirty="0"/>
          </a:p>
        </p:txBody>
      </p:sp>
      <p:sp>
        <p:nvSpPr>
          <p:cNvPr id="5" name="CustomShape 2">
            <a:extLst>
              <a:ext uri="{FF2B5EF4-FFF2-40B4-BE49-F238E27FC236}">
                <a16:creationId xmlns:a16="http://schemas.microsoft.com/office/drawing/2014/main" id="{8C549233-F2C2-6265-3678-EF567126141E}"/>
              </a:ext>
            </a:extLst>
          </p:cNvPr>
          <p:cNvSpPr/>
          <p:nvPr/>
        </p:nvSpPr>
        <p:spPr>
          <a:xfrm>
            <a:off x="396385" y="1470281"/>
            <a:ext cx="6340745" cy="45034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109220">
              <a:spcBef>
                <a:spcPts val="400"/>
              </a:spcBef>
              <a:spcAft>
                <a:spcPts val="1200"/>
              </a:spcAft>
              <a:buClr>
                <a:srgbClr val="B2D235"/>
              </a:buClr>
            </a:pPr>
            <a:r>
              <a:rPr lang="en-IE" b="1" spc="-1" dirty="0">
                <a:solidFill>
                  <a:srgbClr val="0070C0"/>
                </a:solidFill>
                <a:cs typeface="Arial"/>
              </a:rPr>
              <a:t>WHY</a:t>
            </a:r>
          </a:p>
          <a:p>
            <a:pPr marL="394970" indent="-285750">
              <a:spcBef>
                <a:spcPts val="400"/>
              </a:spcBef>
              <a:spcAft>
                <a:spcPts val="800"/>
              </a:spcAft>
              <a:buFont typeface="Arial"/>
              <a:buChar char="•"/>
            </a:pPr>
            <a:r>
              <a:rPr lang="en-IE" spc="-1" dirty="0">
                <a:cs typeface="Arial"/>
              </a:rPr>
              <a:t>EAM 1.x and 2.x </a:t>
            </a:r>
            <a:r>
              <a:rPr lang="en-IE" spc="-1" dirty="0">
                <a:cs typeface="Arial"/>
                <a:sym typeface="Wingdings" panose="05000000000000000000" pitchFamily="2" charset="2"/>
              </a:rPr>
              <a:t></a:t>
            </a:r>
            <a:r>
              <a:rPr lang="en-IE" spc="-1" dirty="0">
                <a:cs typeface="Arial"/>
              </a:rPr>
              <a:t> system to manage </a:t>
            </a:r>
            <a:r>
              <a:rPr lang="en-IE" b="1" spc="-1" dirty="0">
                <a:cs typeface="Arial"/>
              </a:rPr>
              <a:t>access requests</a:t>
            </a:r>
          </a:p>
          <a:p>
            <a:pPr marL="394970" indent="-285750">
              <a:spcBef>
                <a:spcPts val="400"/>
              </a:spcBef>
              <a:spcAft>
                <a:spcPts val="800"/>
              </a:spcAft>
              <a:buFont typeface="Arial"/>
              <a:buChar char="•"/>
            </a:pPr>
            <a:r>
              <a:rPr lang="en-IE" spc="-1" dirty="0">
                <a:cs typeface="Arial"/>
              </a:rPr>
              <a:t>No feedback loop between EAM / DP installations</a:t>
            </a:r>
            <a:endParaRPr lang="en-IE" dirty="0">
              <a:cs typeface="Arial"/>
            </a:endParaRPr>
          </a:p>
          <a:p>
            <a:pPr marL="394970" indent="-285750">
              <a:spcBef>
                <a:spcPts val="400"/>
              </a:spcBef>
              <a:spcAft>
                <a:spcPts val="800"/>
              </a:spcAft>
              <a:buFont typeface="Arial"/>
              <a:buChar char="•"/>
            </a:pPr>
            <a:r>
              <a:rPr lang="en-IE" spc="-1" dirty="0">
                <a:cs typeface="Arial"/>
              </a:rPr>
              <a:t>Ansible </a:t>
            </a:r>
            <a:r>
              <a:rPr lang="en-IE" spc="-1" dirty="0">
                <a:ea typeface="+mn-lt"/>
                <a:cs typeface="+mn-lt"/>
              </a:rPr>
              <a:t>not fit for purpose for User management at DP side.</a:t>
            </a:r>
            <a:endParaRPr lang="en-IE" spc="-1" dirty="0">
              <a:cs typeface="Arial"/>
            </a:endParaRPr>
          </a:p>
          <a:p>
            <a:pPr marL="109220">
              <a:spcBef>
                <a:spcPts val="400"/>
              </a:spcBef>
              <a:spcAft>
                <a:spcPts val="1200"/>
              </a:spcAft>
              <a:buClr>
                <a:srgbClr val="B2D235"/>
              </a:buClr>
            </a:pPr>
            <a:r>
              <a:rPr lang="en-IE" b="1" spc="-1" dirty="0">
                <a:solidFill>
                  <a:srgbClr val="0070C0"/>
                </a:solidFill>
                <a:cs typeface="Arial"/>
              </a:rPr>
              <a:t>BENEFITS</a:t>
            </a:r>
            <a:endParaRPr lang="en-IE" spc="-1" dirty="0">
              <a:solidFill>
                <a:srgbClr val="0070C0"/>
              </a:solidFill>
              <a:cs typeface="Arial"/>
            </a:endParaRPr>
          </a:p>
          <a:p>
            <a:pPr marL="394970" indent="-285750">
              <a:spcBef>
                <a:spcPts val="400"/>
              </a:spcBef>
              <a:spcAft>
                <a:spcPts val="800"/>
              </a:spcAft>
              <a:buFont typeface="Arial"/>
              <a:buChar char="•"/>
            </a:pPr>
            <a:r>
              <a:rPr lang="en-IE" spc="-1" dirty="0">
                <a:ea typeface="+mn-lt"/>
                <a:cs typeface="+mn-lt"/>
              </a:rPr>
              <a:t>Provides </a:t>
            </a:r>
            <a:r>
              <a:rPr lang="en-IE" b="1" spc="-1" dirty="0">
                <a:ea typeface="+mn-lt"/>
                <a:cs typeface="+mn-lt"/>
              </a:rPr>
              <a:t>feedback loop</a:t>
            </a:r>
          </a:p>
          <a:p>
            <a:pPr marL="394970" indent="-285750">
              <a:spcBef>
                <a:spcPts val="400"/>
              </a:spcBef>
              <a:spcAft>
                <a:spcPts val="800"/>
              </a:spcAft>
              <a:buFont typeface="Arial"/>
              <a:buChar char="•"/>
            </a:pPr>
            <a:r>
              <a:rPr lang="en-IE" spc="-1" dirty="0">
                <a:ea typeface="+mn-lt"/>
                <a:cs typeface="+mn-lt"/>
              </a:rPr>
              <a:t>Faster User Onboarding</a:t>
            </a:r>
          </a:p>
          <a:p>
            <a:pPr marL="394970" indent="-285750">
              <a:spcBef>
                <a:spcPts val="400"/>
              </a:spcBef>
              <a:spcAft>
                <a:spcPts val="800"/>
              </a:spcAft>
              <a:buFont typeface="Arial"/>
              <a:buChar char="•"/>
            </a:pPr>
            <a:r>
              <a:rPr lang="en-IE" spc="-1" dirty="0">
                <a:ea typeface="+mn-lt"/>
                <a:cs typeface="+mn-lt"/>
              </a:rPr>
              <a:t>Better User Experience</a:t>
            </a:r>
          </a:p>
          <a:p>
            <a:pPr marL="394970" indent="-285750">
              <a:spcBef>
                <a:spcPts val="400"/>
              </a:spcBef>
              <a:spcAft>
                <a:spcPts val="800"/>
              </a:spcAft>
              <a:buFont typeface="Arial"/>
              <a:buChar char="•"/>
            </a:pPr>
            <a:r>
              <a:rPr lang="en-IE" spc="-1" dirty="0">
                <a:cs typeface="Arial"/>
              </a:rPr>
              <a:t>Less manual intervention needed by Support / DevOps</a:t>
            </a:r>
          </a:p>
        </p:txBody>
      </p:sp>
    </p:spTree>
    <p:extLst>
      <p:ext uri="{BB962C8B-B14F-4D97-AF65-F5344CB8AC3E}">
        <p14:creationId xmlns:p14="http://schemas.microsoft.com/office/powerpoint/2010/main" val="388957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115BF2B-D95F-D78F-488C-10E26B1C68CE}"/>
              </a:ext>
            </a:extLst>
          </p:cNvPr>
          <p:cNvSpPr>
            <a:spLocks noGrp="1"/>
          </p:cNvSpPr>
          <p:nvPr>
            <p:ph type="title"/>
          </p:nvPr>
        </p:nvSpPr>
        <p:spPr>
          <a:xfrm>
            <a:off x="479376" y="360000"/>
            <a:ext cx="11353824" cy="936000"/>
          </a:xfrm>
          <a:prstGeom prst="rect">
            <a:avLst/>
          </a:prstGeom>
        </p:spPr>
        <p:txBody>
          <a:bodyPr lIns="91440" tIns="45720" rIns="91440" bIns="45720" anchor="ctr"/>
          <a:lstStyle/>
          <a:p>
            <a:r>
              <a:rPr lang="en-US" dirty="0"/>
              <a:t>EAM 3.0: SERVICE BUS – Whitelisting needed</a:t>
            </a:r>
            <a:endParaRPr lang="en-GB" dirty="0"/>
          </a:p>
        </p:txBody>
      </p:sp>
      <p:sp>
        <p:nvSpPr>
          <p:cNvPr id="5" name="CustomShape 2">
            <a:extLst>
              <a:ext uri="{FF2B5EF4-FFF2-40B4-BE49-F238E27FC236}">
                <a16:creationId xmlns:a16="http://schemas.microsoft.com/office/drawing/2014/main" id="{8C549233-F2C2-6265-3678-EF567126141E}"/>
              </a:ext>
            </a:extLst>
          </p:cNvPr>
          <p:cNvSpPr/>
          <p:nvPr/>
        </p:nvSpPr>
        <p:spPr>
          <a:xfrm>
            <a:off x="396386" y="1470281"/>
            <a:ext cx="6109246" cy="450349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marL="109220">
              <a:spcBef>
                <a:spcPts val="400"/>
              </a:spcBef>
              <a:spcAft>
                <a:spcPts val="1200"/>
              </a:spcAft>
              <a:buClr>
                <a:srgbClr val="B2D235"/>
              </a:buClr>
            </a:pPr>
            <a:endParaRPr lang="en-IE" b="1" spc="-1" dirty="0">
              <a:cs typeface="Arial"/>
            </a:endParaRPr>
          </a:p>
          <a:p>
            <a:pPr marL="394970" indent="-285750">
              <a:spcBef>
                <a:spcPts val="400"/>
              </a:spcBef>
              <a:spcAft>
                <a:spcPts val="800"/>
              </a:spcAft>
              <a:buFont typeface="Arial"/>
              <a:buChar char="•"/>
            </a:pPr>
            <a:r>
              <a:rPr lang="en-IE" spc="-1" dirty="0">
                <a:cs typeface="Arial"/>
              </a:rPr>
              <a:t>For the HD4DP2 platform to be able to communicate with the Message Bus, a </a:t>
            </a:r>
            <a:r>
              <a:rPr lang="en-IE" spc="-1" dirty="0">
                <a:solidFill>
                  <a:srgbClr val="0070C0"/>
                </a:solidFill>
                <a:cs typeface="Arial"/>
              </a:rPr>
              <a:t>specific </a:t>
            </a:r>
            <a:r>
              <a:rPr lang="en-IE" spc="-1" dirty="0" err="1">
                <a:solidFill>
                  <a:srgbClr val="0070C0"/>
                </a:solidFill>
                <a:cs typeface="Arial"/>
              </a:rPr>
              <a:t>url</a:t>
            </a:r>
            <a:r>
              <a:rPr lang="en-IE" spc="-1" dirty="0">
                <a:solidFill>
                  <a:srgbClr val="0070C0"/>
                </a:solidFill>
                <a:cs typeface="Arial"/>
              </a:rPr>
              <a:t> will need to be </a:t>
            </a:r>
            <a:r>
              <a:rPr lang="en-IE" b="1" spc="-1" dirty="0">
                <a:solidFill>
                  <a:srgbClr val="0070C0"/>
                </a:solidFill>
                <a:cs typeface="Arial"/>
              </a:rPr>
              <a:t>whitelisted </a:t>
            </a:r>
            <a:r>
              <a:rPr lang="en-IE" spc="-1" dirty="0">
                <a:solidFill>
                  <a:srgbClr val="0070C0"/>
                </a:solidFill>
                <a:cs typeface="Arial"/>
              </a:rPr>
              <a:t>on your network</a:t>
            </a:r>
            <a:r>
              <a:rPr lang="en-IE" spc="-1" dirty="0">
                <a:cs typeface="Arial"/>
              </a:rPr>
              <a:t>.</a:t>
            </a:r>
          </a:p>
          <a:p>
            <a:pPr marL="394970" indent="-285750">
              <a:spcBef>
                <a:spcPts val="400"/>
              </a:spcBef>
              <a:spcAft>
                <a:spcPts val="800"/>
              </a:spcAft>
              <a:buFont typeface="Arial"/>
              <a:buChar char="•"/>
            </a:pPr>
            <a:r>
              <a:rPr lang="en-IE" spc="-1" dirty="0">
                <a:cs typeface="Arial"/>
              </a:rPr>
              <a:t>You will be contacted by our onboarding team with instructions.</a:t>
            </a:r>
          </a:p>
          <a:p>
            <a:pPr marL="394970" indent="-285750">
              <a:spcBef>
                <a:spcPts val="400"/>
              </a:spcBef>
              <a:spcAft>
                <a:spcPts val="800"/>
              </a:spcAft>
              <a:buFont typeface="Arial"/>
              <a:buChar char="•"/>
            </a:pPr>
            <a:r>
              <a:rPr lang="en-IE" spc="-1" dirty="0">
                <a:cs typeface="Arial"/>
              </a:rPr>
              <a:t>Target date for all organisation to be have whitelisted the url: </a:t>
            </a:r>
            <a:r>
              <a:rPr lang="en-IE" b="1" spc="-1" dirty="0">
                <a:solidFill>
                  <a:srgbClr val="0070C0"/>
                </a:solidFill>
                <a:cs typeface="Arial"/>
              </a:rPr>
              <a:t>16/08</a:t>
            </a:r>
          </a:p>
          <a:p>
            <a:pPr marL="394970" indent="-285750">
              <a:spcBef>
                <a:spcPts val="400"/>
              </a:spcBef>
              <a:spcAft>
                <a:spcPts val="800"/>
              </a:spcAft>
              <a:buFont typeface="Arial"/>
              <a:buChar char="•"/>
            </a:pPr>
            <a:r>
              <a:rPr lang="en-IE" spc="-1" dirty="0">
                <a:cs typeface="Arial"/>
              </a:rPr>
              <a:t>Follow-up will be done by our onboarding team.</a:t>
            </a:r>
          </a:p>
        </p:txBody>
      </p:sp>
      <p:pic>
        <p:nvPicPr>
          <p:cNvPr id="6" name="Picture 3" descr="Diagram&#10;&#10;Description automatically generated">
            <a:extLst>
              <a:ext uri="{FF2B5EF4-FFF2-40B4-BE49-F238E27FC236}">
                <a16:creationId xmlns:a16="http://schemas.microsoft.com/office/drawing/2014/main" id="{01A0B5E6-7EB2-4CD0-A503-F44E75823326}"/>
              </a:ext>
            </a:extLst>
          </p:cNvPr>
          <p:cNvPicPr>
            <a:picLocks noChangeAspect="1"/>
          </p:cNvPicPr>
          <p:nvPr/>
        </p:nvPicPr>
        <p:blipFill>
          <a:blip r:embed="rId3"/>
          <a:stretch>
            <a:fillRect/>
          </a:stretch>
        </p:blipFill>
        <p:spPr>
          <a:xfrm>
            <a:off x="6429470" y="1637274"/>
            <a:ext cx="5285715" cy="4728775"/>
          </a:xfrm>
          <a:prstGeom prst="rect">
            <a:avLst/>
          </a:prstGeom>
        </p:spPr>
      </p:pic>
    </p:spTree>
    <p:extLst>
      <p:ext uri="{BB962C8B-B14F-4D97-AF65-F5344CB8AC3E}">
        <p14:creationId xmlns:p14="http://schemas.microsoft.com/office/powerpoint/2010/main" val="6600603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EAM 3.0: Planning</a:t>
            </a:r>
          </a:p>
        </p:txBody>
      </p:sp>
      <p:sp>
        <p:nvSpPr>
          <p:cNvPr id="3" name="Content Placeholder 2"/>
          <p:cNvSpPr>
            <a:spLocks noGrp="1"/>
          </p:cNvSpPr>
          <p:nvPr>
            <p:ph sz="half" idx="12"/>
          </p:nvPr>
        </p:nvSpPr>
        <p:spPr>
          <a:xfrm>
            <a:off x="406400" y="1706649"/>
            <a:ext cx="5279176" cy="2080347"/>
          </a:xfrm>
        </p:spPr>
        <p:txBody>
          <a:bodyPr>
            <a:normAutofit/>
          </a:bodyPr>
          <a:lstStyle/>
          <a:p>
            <a:r>
              <a:rPr lang="en-US" sz="3600" dirty="0"/>
              <a:t>Why postponed (again)?</a:t>
            </a:r>
          </a:p>
        </p:txBody>
      </p:sp>
      <p:sp>
        <p:nvSpPr>
          <p:cNvPr id="4" name="Content Placeholder 3"/>
          <p:cNvSpPr>
            <a:spLocks noGrp="1"/>
          </p:cNvSpPr>
          <p:nvPr>
            <p:ph sz="half" idx="13"/>
          </p:nvPr>
        </p:nvSpPr>
        <p:spPr>
          <a:xfrm>
            <a:off x="4771176" y="1706649"/>
            <a:ext cx="6912823" cy="5021955"/>
          </a:xfrm>
          <a:solidFill>
            <a:schemeClr val="bg1"/>
          </a:solidFill>
        </p:spPr>
        <p:txBody>
          <a:bodyPr>
            <a:noAutofit/>
          </a:bodyPr>
          <a:lstStyle/>
          <a:p>
            <a:pPr algn="just"/>
            <a:r>
              <a:rPr lang="nl-BE" sz="2100" dirty="0" err="1">
                <a:solidFill>
                  <a:srgbClr val="0070C0"/>
                </a:solidFill>
              </a:rPr>
              <a:t>Substantial</a:t>
            </a:r>
            <a:r>
              <a:rPr lang="nl-BE" sz="2100" dirty="0">
                <a:solidFill>
                  <a:srgbClr val="0070C0"/>
                </a:solidFill>
              </a:rPr>
              <a:t> changes </a:t>
            </a:r>
            <a:r>
              <a:rPr lang="nl-BE" sz="2100" b="0" dirty="0">
                <a:solidFill>
                  <a:schemeClr val="tx1"/>
                </a:solidFill>
              </a:rPr>
              <a:t>in backend and </a:t>
            </a:r>
            <a:r>
              <a:rPr lang="nl-BE" sz="2100" b="0" dirty="0" err="1">
                <a:solidFill>
                  <a:schemeClr val="tx1"/>
                </a:solidFill>
              </a:rPr>
              <a:t>frontend</a:t>
            </a:r>
            <a:endParaRPr lang="nl-BE" sz="2100" b="0" dirty="0">
              <a:solidFill>
                <a:schemeClr val="tx1"/>
              </a:solidFill>
            </a:endParaRPr>
          </a:p>
          <a:p>
            <a:pPr algn="just"/>
            <a:endParaRPr lang="nl-BE" sz="2100" b="0" dirty="0">
              <a:solidFill>
                <a:schemeClr val="tx1"/>
              </a:solidFill>
            </a:endParaRPr>
          </a:p>
          <a:p>
            <a:pPr algn="just"/>
            <a:r>
              <a:rPr lang="nl-BE" sz="2100" dirty="0" err="1">
                <a:solidFill>
                  <a:srgbClr val="0070C0"/>
                </a:solidFill>
              </a:rPr>
              <a:t>Testing</a:t>
            </a:r>
            <a:r>
              <a:rPr lang="nl-BE" sz="2100" b="0" dirty="0">
                <a:solidFill>
                  <a:schemeClr val="tx1"/>
                </a:solidFill>
              </a:rPr>
              <a:t> by test team (HD support desk) </a:t>
            </a:r>
            <a:r>
              <a:rPr lang="nl-BE" sz="2100" b="0" dirty="0" err="1">
                <a:solidFill>
                  <a:schemeClr val="tx1"/>
                </a:solidFill>
              </a:rPr>
              <a:t>revealed</a:t>
            </a:r>
            <a:r>
              <a:rPr lang="nl-BE" sz="2100" b="0" dirty="0">
                <a:solidFill>
                  <a:schemeClr val="tx1"/>
                </a:solidFill>
              </a:rPr>
              <a:t> minor bugs </a:t>
            </a:r>
            <a:r>
              <a:rPr lang="nl-BE" sz="2100" b="0" dirty="0" err="1">
                <a:solidFill>
                  <a:schemeClr val="tx1"/>
                </a:solidFill>
              </a:rPr>
              <a:t>and</a:t>
            </a:r>
            <a:r>
              <a:rPr lang="nl-BE" sz="2100" b="0" dirty="0">
                <a:solidFill>
                  <a:schemeClr val="tx1"/>
                </a:solidFill>
              </a:rPr>
              <a:t> </a:t>
            </a:r>
            <a:r>
              <a:rPr lang="nl-BE" sz="2100" b="0" dirty="0" err="1">
                <a:solidFill>
                  <a:schemeClr val="tx1"/>
                </a:solidFill>
              </a:rPr>
              <a:t>possible</a:t>
            </a:r>
            <a:r>
              <a:rPr lang="nl-BE" sz="2100" b="0" dirty="0">
                <a:solidFill>
                  <a:schemeClr val="tx1"/>
                </a:solidFill>
              </a:rPr>
              <a:t> </a:t>
            </a:r>
            <a:r>
              <a:rPr lang="nl-BE" sz="2100" b="0" dirty="0" err="1">
                <a:solidFill>
                  <a:schemeClr val="tx1"/>
                </a:solidFill>
              </a:rPr>
              <a:t>improvements</a:t>
            </a:r>
            <a:r>
              <a:rPr lang="nl-BE" sz="2100" b="0" dirty="0">
                <a:solidFill>
                  <a:schemeClr val="tx1"/>
                </a:solidFill>
              </a:rPr>
              <a:t> for user </a:t>
            </a:r>
            <a:r>
              <a:rPr lang="nl-BE" sz="2100" b="0" dirty="0" err="1">
                <a:solidFill>
                  <a:schemeClr val="tx1"/>
                </a:solidFill>
              </a:rPr>
              <a:t>friendliness</a:t>
            </a:r>
            <a:r>
              <a:rPr lang="nl-BE" sz="2100" b="0" dirty="0">
                <a:solidFill>
                  <a:schemeClr val="tx1"/>
                </a:solidFill>
              </a:rPr>
              <a:t>.</a:t>
            </a:r>
          </a:p>
          <a:p>
            <a:pPr algn="just"/>
            <a:endParaRPr lang="nl-BE" sz="2100" b="0" dirty="0">
              <a:solidFill>
                <a:schemeClr val="tx1"/>
              </a:solidFill>
            </a:endParaRPr>
          </a:p>
          <a:p>
            <a:pPr algn="just"/>
            <a:r>
              <a:rPr lang="nl-BE" sz="2100" b="0" dirty="0">
                <a:solidFill>
                  <a:schemeClr val="tx1"/>
                </a:solidFill>
              </a:rPr>
              <a:t>No go live with </a:t>
            </a:r>
            <a:r>
              <a:rPr lang="nl-BE" sz="2100" b="0" dirty="0" err="1">
                <a:solidFill>
                  <a:schemeClr val="tx1"/>
                </a:solidFill>
              </a:rPr>
              <a:t>application</a:t>
            </a:r>
            <a:r>
              <a:rPr lang="nl-BE" sz="2100" b="0" dirty="0">
                <a:solidFill>
                  <a:schemeClr val="tx1"/>
                </a:solidFill>
              </a:rPr>
              <a:t> that was </a:t>
            </a:r>
            <a:r>
              <a:rPr lang="nl-BE" sz="2100" b="0" dirty="0" err="1">
                <a:solidFill>
                  <a:schemeClr val="tx1"/>
                </a:solidFill>
              </a:rPr>
              <a:t>not</a:t>
            </a:r>
            <a:r>
              <a:rPr lang="nl-BE" sz="2100" b="0" dirty="0">
                <a:solidFill>
                  <a:schemeClr val="tx1"/>
                </a:solidFill>
              </a:rPr>
              <a:t> 100%. </a:t>
            </a:r>
            <a:r>
              <a:rPr lang="nl-BE" sz="2100" b="0" dirty="0" err="1">
                <a:solidFill>
                  <a:schemeClr val="tx1"/>
                </a:solidFill>
              </a:rPr>
              <a:t>Purpose</a:t>
            </a:r>
            <a:r>
              <a:rPr lang="nl-BE" sz="2100" b="0" dirty="0">
                <a:solidFill>
                  <a:schemeClr val="tx1"/>
                </a:solidFill>
              </a:rPr>
              <a:t> is </a:t>
            </a:r>
            <a:r>
              <a:rPr lang="nl-BE" sz="2100" b="0" dirty="0" err="1">
                <a:solidFill>
                  <a:schemeClr val="tx1"/>
                </a:solidFill>
              </a:rPr>
              <a:t>reduction</a:t>
            </a:r>
            <a:r>
              <a:rPr lang="nl-BE" sz="2100" b="0" dirty="0">
                <a:solidFill>
                  <a:schemeClr val="tx1"/>
                </a:solidFill>
              </a:rPr>
              <a:t> of </a:t>
            </a:r>
            <a:r>
              <a:rPr lang="nl-BE" sz="2100" b="0" dirty="0" err="1">
                <a:solidFill>
                  <a:schemeClr val="tx1"/>
                </a:solidFill>
              </a:rPr>
              <a:t>number</a:t>
            </a:r>
            <a:r>
              <a:rPr lang="nl-BE" sz="2100" b="0" dirty="0">
                <a:solidFill>
                  <a:schemeClr val="tx1"/>
                </a:solidFill>
              </a:rPr>
              <a:t> of tickets, </a:t>
            </a:r>
            <a:r>
              <a:rPr lang="nl-BE" sz="2100" b="0" dirty="0" err="1">
                <a:solidFill>
                  <a:schemeClr val="tx1"/>
                </a:solidFill>
              </a:rPr>
              <a:t>not</a:t>
            </a:r>
            <a:r>
              <a:rPr lang="nl-BE" sz="2100" b="0" dirty="0">
                <a:solidFill>
                  <a:schemeClr val="tx1"/>
                </a:solidFill>
              </a:rPr>
              <a:t> </a:t>
            </a:r>
            <a:r>
              <a:rPr lang="nl-BE" sz="2100" b="0" dirty="0" err="1">
                <a:solidFill>
                  <a:schemeClr val="tx1"/>
                </a:solidFill>
              </a:rPr>
              <a:t>an</a:t>
            </a:r>
            <a:r>
              <a:rPr lang="nl-BE" sz="2100" b="0" dirty="0">
                <a:solidFill>
                  <a:schemeClr val="tx1"/>
                </a:solidFill>
              </a:rPr>
              <a:t> </a:t>
            </a:r>
            <a:r>
              <a:rPr lang="nl-BE" sz="2100" b="0" dirty="0" err="1">
                <a:solidFill>
                  <a:schemeClr val="tx1"/>
                </a:solidFill>
              </a:rPr>
              <a:t>increase</a:t>
            </a:r>
            <a:r>
              <a:rPr lang="nl-BE" sz="2100" b="0" dirty="0">
                <a:solidFill>
                  <a:schemeClr val="tx1"/>
                </a:solidFill>
              </a:rPr>
              <a:t>.</a:t>
            </a:r>
          </a:p>
          <a:p>
            <a:pPr algn="just"/>
            <a:endParaRPr lang="nl-BE" sz="2100" b="0" dirty="0">
              <a:solidFill>
                <a:schemeClr val="tx1"/>
              </a:solidFill>
            </a:endParaRPr>
          </a:p>
          <a:p>
            <a:pPr algn="just"/>
            <a:r>
              <a:rPr lang="nl-BE" sz="2100" b="0" dirty="0" err="1">
                <a:solidFill>
                  <a:schemeClr val="tx1"/>
                </a:solidFill>
              </a:rPr>
              <a:t>Taking</a:t>
            </a:r>
            <a:r>
              <a:rPr lang="nl-BE" sz="2100" b="0" dirty="0">
                <a:solidFill>
                  <a:schemeClr val="tx1"/>
                </a:solidFill>
              </a:rPr>
              <a:t> </a:t>
            </a:r>
            <a:r>
              <a:rPr lang="nl-BE" sz="2100" b="0" dirty="0" err="1">
                <a:solidFill>
                  <a:schemeClr val="tx1"/>
                </a:solidFill>
              </a:rPr>
              <a:t>into</a:t>
            </a:r>
            <a:r>
              <a:rPr lang="nl-BE" sz="2100" b="0" dirty="0">
                <a:solidFill>
                  <a:schemeClr val="tx1"/>
                </a:solidFill>
              </a:rPr>
              <a:t> account </a:t>
            </a:r>
            <a:r>
              <a:rPr lang="nl-BE" sz="2100" b="0" dirty="0" err="1">
                <a:solidFill>
                  <a:schemeClr val="tx1"/>
                </a:solidFill>
              </a:rPr>
              <a:t>the</a:t>
            </a:r>
            <a:r>
              <a:rPr lang="nl-BE" sz="2100" b="0" dirty="0">
                <a:solidFill>
                  <a:schemeClr val="tx1"/>
                </a:solidFill>
              </a:rPr>
              <a:t> </a:t>
            </a:r>
            <a:r>
              <a:rPr lang="nl-BE" sz="2100" dirty="0" err="1">
                <a:solidFill>
                  <a:srgbClr val="0070C0"/>
                </a:solidFill>
              </a:rPr>
              <a:t>holiday</a:t>
            </a:r>
            <a:r>
              <a:rPr lang="nl-BE" sz="2100" dirty="0">
                <a:solidFill>
                  <a:srgbClr val="0070C0"/>
                </a:solidFill>
              </a:rPr>
              <a:t> </a:t>
            </a:r>
            <a:r>
              <a:rPr lang="nl-BE" sz="2100" dirty="0" err="1">
                <a:solidFill>
                  <a:srgbClr val="0070C0"/>
                </a:solidFill>
              </a:rPr>
              <a:t>period</a:t>
            </a:r>
            <a:r>
              <a:rPr lang="nl-BE" sz="2100" b="0" dirty="0">
                <a:solidFill>
                  <a:schemeClr val="tx1"/>
                </a:solidFill>
              </a:rPr>
              <a:t>.</a:t>
            </a:r>
            <a:endParaRPr lang="en-US" sz="2100" b="0" dirty="0">
              <a:solidFill>
                <a:schemeClr val="tx1"/>
              </a:solidFill>
            </a:endParaRPr>
          </a:p>
        </p:txBody>
      </p:sp>
    </p:spTree>
    <p:extLst>
      <p:ext uri="{BB962C8B-B14F-4D97-AF65-F5344CB8AC3E}">
        <p14:creationId xmlns:p14="http://schemas.microsoft.com/office/powerpoint/2010/main" val="8586799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EAM 3.0: Planning</a:t>
            </a:r>
          </a:p>
        </p:txBody>
      </p:sp>
      <p:sp>
        <p:nvSpPr>
          <p:cNvPr id="3" name="Content Placeholder 2"/>
          <p:cNvSpPr>
            <a:spLocks noGrp="1"/>
          </p:cNvSpPr>
          <p:nvPr>
            <p:ph sz="half" idx="12"/>
          </p:nvPr>
        </p:nvSpPr>
        <p:spPr>
          <a:xfrm>
            <a:off x="406400" y="1706649"/>
            <a:ext cx="5279176" cy="2080347"/>
          </a:xfrm>
        </p:spPr>
        <p:txBody>
          <a:bodyPr>
            <a:normAutofit/>
          </a:bodyPr>
          <a:lstStyle/>
          <a:p>
            <a:r>
              <a:rPr lang="en-US" sz="3600" dirty="0"/>
              <a:t>New planning</a:t>
            </a:r>
          </a:p>
        </p:txBody>
      </p:sp>
      <p:sp>
        <p:nvSpPr>
          <p:cNvPr id="4" name="Content Placeholder 3"/>
          <p:cNvSpPr>
            <a:spLocks noGrp="1"/>
          </p:cNvSpPr>
          <p:nvPr>
            <p:ph sz="half" idx="13"/>
          </p:nvPr>
        </p:nvSpPr>
        <p:spPr>
          <a:xfrm>
            <a:off x="4771176" y="1706649"/>
            <a:ext cx="6912823" cy="5021955"/>
          </a:xfrm>
          <a:solidFill>
            <a:schemeClr val="bg1"/>
          </a:solidFill>
        </p:spPr>
        <p:txBody>
          <a:bodyPr>
            <a:noAutofit/>
          </a:bodyPr>
          <a:lstStyle/>
          <a:p>
            <a:pPr algn="just"/>
            <a:r>
              <a:rPr lang="nl-BE" sz="2100" dirty="0">
                <a:solidFill>
                  <a:srgbClr val="0070C0"/>
                </a:solidFill>
              </a:rPr>
              <a:t>16/08</a:t>
            </a:r>
            <a:r>
              <a:rPr lang="nl-BE" sz="2100" dirty="0">
                <a:solidFill>
                  <a:schemeClr val="tx1"/>
                </a:solidFill>
              </a:rPr>
              <a:t>: </a:t>
            </a:r>
          </a:p>
          <a:p>
            <a:pPr marL="342900" indent="-342900" algn="just">
              <a:buFontTx/>
              <a:buChar char="-"/>
            </a:pPr>
            <a:r>
              <a:rPr lang="nl-BE" sz="2100" b="0" dirty="0">
                <a:solidFill>
                  <a:schemeClr val="tx1"/>
                </a:solidFill>
              </a:rPr>
              <a:t>End-2-end </a:t>
            </a:r>
            <a:r>
              <a:rPr lang="nl-BE" sz="2100" b="0" dirty="0" err="1">
                <a:solidFill>
                  <a:schemeClr val="tx1"/>
                </a:solidFill>
              </a:rPr>
              <a:t>testing</a:t>
            </a:r>
            <a:r>
              <a:rPr lang="nl-BE" sz="2100" b="0" dirty="0">
                <a:solidFill>
                  <a:schemeClr val="tx1"/>
                </a:solidFill>
              </a:rPr>
              <a:t> and fixing</a:t>
            </a:r>
          </a:p>
          <a:p>
            <a:pPr marL="342900" indent="-342900" algn="just">
              <a:buFontTx/>
              <a:buChar char="-"/>
            </a:pPr>
            <a:r>
              <a:rPr lang="nl-BE" sz="2100" b="0" dirty="0" err="1">
                <a:solidFill>
                  <a:schemeClr val="tx1"/>
                </a:solidFill>
              </a:rPr>
              <a:t>Documentation</a:t>
            </a:r>
            <a:r>
              <a:rPr lang="nl-BE" sz="2100" b="0" dirty="0">
                <a:solidFill>
                  <a:schemeClr val="tx1"/>
                </a:solidFill>
              </a:rPr>
              <a:t> </a:t>
            </a:r>
            <a:r>
              <a:rPr lang="nl-BE" sz="2100" b="0" dirty="0" err="1">
                <a:solidFill>
                  <a:schemeClr val="tx1"/>
                </a:solidFill>
              </a:rPr>
              <a:t>finalized</a:t>
            </a:r>
            <a:endParaRPr lang="nl-BE" sz="2100" b="0" dirty="0">
              <a:solidFill>
                <a:schemeClr val="tx1"/>
              </a:solidFill>
            </a:endParaRPr>
          </a:p>
          <a:p>
            <a:pPr marL="342900" indent="-342900" algn="just">
              <a:buFontTx/>
              <a:buChar char="-"/>
            </a:pPr>
            <a:r>
              <a:rPr lang="nl-BE" sz="2100" b="0" dirty="0" err="1">
                <a:solidFill>
                  <a:schemeClr val="tx1"/>
                </a:solidFill>
              </a:rPr>
              <a:t>Whitelisting</a:t>
            </a:r>
            <a:r>
              <a:rPr lang="nl-BE" sz="2100" b="0" dirty="0">
                <a:solidFill>
                  <a:schemeClr val="tx1"/>
                </a:solidFill>
              </a:rPr>
              <a:t> </a:t>
            </a:r>
            <a:r>
              <a:rPr lang="nl-BE" sz="2100" b="0" dirty="0" err="1">
                <a:solidFill>
                  <a:schemeClr val="tx1"/>
                </a:solidFill>
              </a:rPr>
              <a:t>finalized</a:t>
            </a:r>
            <a:endParaRPr lang="nl-BE" sz="2100" b="0" dirty="0">
              <a:solidFill>
                <a:schemeClr val="tx1"/>
              </a:solidFill>
            </a:endParaRPr>
          </a:p>
          <a:p>
            <a:pPr marL="342900" indent="-342900" algn="just">
              <a:buFontTx/>
              <a:buChar char="-"/>
            </a:pPr>
            <a:r>
              <a:rPr lang="nl-BE" sz="2100" b="0" dirty="0">
                <a:solidFill>
                  <a:schemeClr val="tx1"/>
                </a:solidFill>
              </a:rPr>
              <a:t>Start </a:t>
            </a:r>
            <a:r>
              <a:rPr lang="nl-BE" sz="2100" b="0" dirty="0" err="1">
                <a:solidFill>
                  <a:schemeClr val="tx1"/>
                </a:solidFill>
              </a:rPr>
              <a:t>testing</a:t>
            </a:r>
            <a:r>
              <a:rPr lang="nl-BE" sz="2100" b="0" dirty="0">
                <a:solidFill>
                  <a:schemeClr val="tx1"/>
                </a:solidFill>
              </a:rPr>
              <a:t> with pilot </a:t>
            </a:r>
            <a:r>
              <a:rPr lang="nl-BE" sz="2100" b="0" dirty="0" err="1">
                <a:solidFill>
                  <a:schemeClr val="tx1"/>
                </a:solidFill>
              </a:rPr>
              <a:t>organisation</a:t>
            </a:r>
            <a:endParaRPr lang="nl-BE" sz="2100" b="0" dirty="0">
              <a:solidFill>
                <a:schemeClr val="tx1"/>
              </a:solidFill>
            </a:endParaRPr>
          </a:p>
          <a:p>
            <a:pPr algn="just"/>
            <a:endParaRPr lang="nl-BE" sz="2100" dirty="0">
              <a:solidFill>
                <a:schemeClr val="tx1"/>
              </a:solidFill>
            </a:endParaRPr>
          </a:p>
          <a:p>
            <a:pPr algn="just"/>
            <a:r>
              <a:rPr lang="nl-BE" sz="2100" dirty="0">
                <a:solidFill>
                  <a:srgbClr val="0070C0"/>
                </a:solidFill>
              </a:rPr>
              <a:t>21/08</a:t>
            </a:r>
            <a:r>
              <a:rPr lang="nl-BE" sz="2100" dirty="0">
                <a:solidFill>
                  <a:schemeClr val="tx1"/>
                </a:solidFill>
              </a:rPr>
              <a:t>: </a:t>
            </a:r>
            <a:r>
              <a:rPr lang="nl-BE" sz="2100" b="0" dirty="0">
                <a:solidFill>
                  <a:schemeClr val="tx1"/>
                </a:solidFill>
              </a:rPr>
              <a:t>Start training and demo </a:t>
            </a:r>
            <a:r>
              <a:rPr lang="nl-BE" sz="2100" b="0" dirty="0" err="1">
                <a:solidFill>
                  <a:schemeClr val="tx1"/>
                </a:solidFill>
              </a:rPr>
              <a:t>for</a:t>
            </a:r>
            <a:r>
              <a:rPr lang="nl-BE" sz="2100" b="0" dirty="0">
                <a:solidFill>
                  <a:schemeClr val="tx1"/>
                </a:solidFill>
              </a:rPr>
              <a:t> access managers</a:t>
            </a:r>
          </a:p>
          <a:p>
            <a:pPr algn="just"/>
            <a:endParaRPr lang="nl-BE" sz="2100" dirty="0">
              <a:solidFill>
                <a:schemeClr val="tx1"/>
              </a:solidFill>
            </a:endParaRPr>
          </a:p>
          <a:p>
            <a:pPr algn="just"/>
            <a:r>
              <a:rPr lang="nl-BE" sz="2100" dirty="0">
                <a:solidFill>
                  <a:srgbClr val="0070C0"/>
                </a:solidFill>
              </a:rPr>
              <a:t>31/08</a:t>
            </a:r>
            <a:r>
              <a:rPr lang="nl-BE" sz="2100" dirty="0">
                <a:solidFill>
                  <a:schemeClr val="tx1"/>
                </a:solidFill>
              </a:rPr>
              <a:t>: </a:t>
            </a:r>
            <a:r>
              <a:rPr lang="nl-BE" sz="2100" b="0" dirty="0">
                <a:solidFill>
                  <a:schemeClr val="tx1"/>
                </a:solidFill>
              </a:rPr>
              <a:t>GO/NOGO</a:t>
            </a:r>
          </a:p>
          <a:p>
            <a:pPr algn="just"/>
            <a:endParaRPr lang="nl-BE" sz="2100" dirty="0">
              <a:solidFill>
                <a:schemeClr val="tx1"/>
              </a:solidFill>
            </a:endParaRPr>
          </a:p>
          <a:p>
            <a:pPr algn="just"/>
            <a:r>
              <a:rPr lang="nl-BE" sz="2100" dirty="0">
                <a:solidFill>
                  <a:srgbClr val="0070C0"/>
                </a:solidFill>
              </a:rPr>
              <a:t>04/09</a:t>
            </a:r>
            <a:r>
              <a:rPr lang="nl-BE" sz="2100" dirty="0">
                <a:solidFill>
                  <a:schemeClr val="tx1"/>
                </a:solidFill>
              </a:rPr>
              <a:t>: </a:t>
            </a:r>
            <a:r>
              <a:rPr lang="nl-BE" sz="2100" b="0" dirty="0">
                <a:solidFill>
                  <a:schemeClr val="tx1"/>
                </a:solidFill>
              </a:rPr>
              <a:t>If GO: Deployment in </a:t>
            </a:r>
            <a:r>
              <a:rPr lang="nl-BE" sz="2100" b="0" dirty="0" err="1">
                <a:solidFill>
                  <a:schemeClr val="tx1"/>
                </a:solidFill>
              </a:rPr>
              <a:t>production</a:t>
            </a:r>
            <a:endParaRPr lang="nl-BE" sz="2100" b="0" dirty="0">
              <a:solidFill>
                <a:schemeClr val="tx1"/>
              </a:solidFill>
            </a:endParaRPr>
          </a:p>
          <a:p>
            <a:pPr algn="just"/>
            <a:endParaRPr lang="en-US" sz="2100" dirty="0">
              <a:solidFill>
                <a:schemeClr val="tx1"/>
              </a:solidFill>
            </a:endParaRPr>
          </a:p>
        </p:txBody>
      </p:sp>
    </p:spTree>
    <p:extLst>
      <p:ext uri="{BB962C8B-B14F-4D97-AF65-F5344CB8AC3E}">
        <p14:creationId xmlns:p14="http://schemas.microsoft.com/office/powerpoint/2010/main" val="1321177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marL="17100">
              <a:lnSpc>
                <a:spcPct val="100000"/>
              </a:lnSpc>
              <a:spcBef>
                <a:spcPts val="0"/>
              </a:spcBef>
              <a:spcAft>
                <a:spcPts val="600"/>
              </a:spcAft>
            </a:pPr>
            <a:r>
              <a:rPr lang="fr-BE" sz="4400" cap="none" dirty="0">
                <a:solidFill>
                  <a:srgbClr val="FFFFFF"/>
                </a:solidFill>
                <a:latin typeface="+mn-lt"/>
                <a:cs typeface="+mn-cs"/>
              </a:rPr>
              <a:t>Communication </a:t>
            </a:r>
          </a:p>
          <a:p>
            <a:pPr marL="17100">
              <a:lnSpc>
                <a:spcPct val="100000"/>
              </a:lnSpc>
              <a:spcBef>
                <a:spcPts val="0"/>
              </a:spcBef>
              <a:spcAft>
                <a:spcPts val="600"/>
              </a:spcAft>
            </a:pPr>
            <a:r>
              <a:rPr lang="fr-BE" sz="4400" cap="none" dirty="0">
                <a:solidFill>
                  <a:srgbClr val="FFFFFF"/>
                </a:solidFill>
                <a:latin typeface="+mn-lt"/>
                <a:cs typeface="+mn-cs"/>
              </a:rPr>
              <a:t>by </a:t>
            </a:r>
            <a:r>
              <a:rPr lang="fr-BE" sz="4400" cap="all" dirty="0">
                <a:solidFill>
                  <a:srgbClr val="FFFFFF"/>
                </a:solidFill>
                <a:latin typeface="+mn-lt"/>
                <a:cs typeface="+mn-cs"/>
              </a:rPr>
              <a:t>RIZIV/INAMI</a:t>
            </a:r>
            <a:endParaRPr lang="fr-BE" sz="4400" spc="100" dirty="0"/>
          </a:p>
        </p:txBody>
      </p:sp>
    </p:spTree>
    <p:extLst>
      <p:ext uri="{BB962C8B-B14F-4D97-AF65-F5344CB8AC3E}">
        <p14:creationId xmlns:p14="http://schemas.microsoft.com/office/powerpoint/2010/main" val="57482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C52A86B-31E5-577D-3AB8-16953E37DE4C}"/>
              </a:ext>
            </a:extLst>
          </p:cNvPr>
          <p:cNvSpPr>
            <a:spLocks noGrp="1"/>
          </p:cNvSpPr>
          <p:nvPr/>
        </p:nvSpPr>
        <p:spPr>
          <a:xfrm>
            <a:off x="480000" y="380275"/>
            <a:ext cx="11232000" cy="908760"/>
          </a:xfrm>
          <a:prstGeom prst="rect">
            <a:avLst/>
          </a:prstGeom>
        </p:spPr>
        <p:txBody>
          <a:bodyPr lIns="91440" tIns="45720" rIns="91440" bIns="45720" anchor="ctr"/>
          <a:lstStyle>
            <a:lvl1pPr algn="l" defTabSz="914400" rtl="0" eaLnBrk="1" latinLnBrk="0" hangingPunct="1">
              <a:spcBef>
                <a:spcPct val="0"/>
              </a:spcBef>
              <a:buNone/>
              <a:defRPr sz="2750" b="1" kern="1200" cap="none" spc="200" baseline="0">
                <a:solidFill>
                  <a:srgbClr val="FFFFFF"/>
                </a:solidFill>
                <a:latin typeface="+mj-lt"/>
                <a:ea typeface="+mj-ea"/>
                <a:cs typeface="+mj-cs"/>
              </a:defRPr>
            </a:lvl1pPr>
          </a:lstStyle>
          <a:p>
            <a:r>
              <a:rPr lang="en-AU" dirty="0"/>
              <a:t>End of transition period - RIZIV/INAMI</a:t>
            </a:r>
          </a:p>
        </p:txBody>
      </p:sp>
      <p:sp>
        <p:nvSpPr>
          <p:cNvPr id="10" name="TextBox 1">
            <a:extLst>
              <a:ext uri="{FF2B5EF4-FFF2-40B4-BE49-F238E27FC236}">
                <a16:creationId xmlns:a16="http://schemas.microsoft.com/office/drawing/2014/main" id="{23737184-99F9-1A98-3AE0-0F08DFA355C8}"/>
              </a:ext>
            </a:extLst>
          </p:cNvPr>
          <p:cNvSpPr txBox="1"/>
          <p:nvPr/>
        </p:nvSpPr>
        <p:spPr>
          <a:xfrm>
            <a:off x="762429" y="1616203"/>
            <a:ext cx="10667142" cy="440120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Clr>
                <a:schemeClr val="accent3"/>
              </a:buClr>
            </a:pPr>
            <a:r>
              <a:rPr lang="fr-BE" sz="2000" b="1" dirty="0"/>
              <a:t>Communication RIZIV/INAMI:  </a:t>
            </a:r>
          </a:p>
          <a:p>
            <a:pPr algn="just">
              <a:buClr>
                <a:schemeClr val="accent3"/>
              </a:buClr>
            </a:pPr>
            <a:endParaRPr lang="fr-BE" sz="2000" dirty="0"/>
          </a:p>
          <a:p>
            <a:pPr marL="285750" indent="-285750" algn="just">
              <a:buClr>
                <a:schemeClr val="accent3"/>
              </a:buClr>
              <a:buFont typeface="Arial" panose="020B0604020202020204" pitchFamily="34" charset="0"/>
              <a:buChar char="•"/>
            </a:pPr>
            <a:r>
              <a:rPr lang="en-US" sz="2000" dirty="0"/>
              <a:t>In agreement with the hospital federations, the </a:t>
            </a:r>
            <a:r>
              <a:rPr lang="en-US" sz="2000" b="1" dirty="0"/>
              <a:t>transitional regulations will end on </a:t>
            </a:r>
            <a:r>
              <a:rPr lang="en-US" sz="2000" b="1" dirty="0">
                <a:solidFill>
                  <a:srgbClr val="0070C0"/>
                </a:solidFill>
              </a:rPr>
              <a:t>31/08/2023</a:t>
            </a:r>
          </a:p>
          <a:p>
            <a:pPr marL="285750" indent="-285750" algn="just">
              <a:buClr>
                <a:schemeClr val="accent3"/>
              </a:buClr>
              <a:buFont typeface="Arial" panose="020B0604020202020204" pitchFamily="34" charset="0"/>
              <a:buChar char="•"/>
            </a:pPr>
            <a:endParaRPr lang="en-US" sz="2000" dirty="0"/>
          </a:p>
          <a:p>
            <a:pPr marL="285750" indent="-285750" algn="just">
              <a:buClr>
                <a:schemeClr val="accent3"/>
              </a:buClr>
              <a:buFont typeface="Arial" panose="020B0604020202020204" pitchFamily="34" charset="0"/>
              <a:buChar char="•"/>
            </a:pPr>
            <a:r>
              <a:rPr lang="en-US" sz="2000" dirty="0"/>
              <a:t>From 01/09/2023 the obligation to register before invoicing will apply</a:t>
            </a:r>
          </a:p>
          <a:p>
            <a:pPr marL="285750" indent="-285750" algn="just">
              <a:buClr>
                <a:schemeClr val="accent3"/>
              </a:buClr>
              <a:buFont typeface="Arial" panose="020B0604020202020204" pitchFamily="34" charset="0"/>
              <a:buChar char="•"/>
            </a:pPr>
            <a:endParaRPr lang="en-US" sz="2000" dirty="0"/>
          </a:p>
          <a:p>
            <a:pPr marL="285750" indent="-285750" algn="just">
              <a:buClr>
                <a:schemeClr val="accent3"/>
              </a:buClr>
              <a:buFont typeface="Arial" panose="020B0604020202020204" pitchFamily="34" charset="0"/>
              <a:buChar char="•"/>
            </a:pPr>
            <a:r>
              <a:rPr lang="en-US" sz="2000" dirty="0"/>
              <a:t>All implantations from the start of the register in Architecture 2 at healthdata.be until 31/08/2023 related to Spine Surgery, Orthopride, Pacemakers, Coronary Angioplasty and Heart Valves must be retroactively registered in the relevant register by 01/01/2024. Healthdata.be will support this process (detailed information next session).</a:t>
            </a:r>
          </a:p>
          <a:p>
            <a:pPr marL="285750" indent="-285750" algn="just">
              <a:buClr>
                <a:schemeClr val="accent3"/>
              </a:buClr>
              <a:buFont typeface="Arial" panose="020B0604020202020204" pitchFamily="34" charset="0"/>
              <a:buChar char="•"/>
            </a:pPr>
            <a:endParaRPr lang="en-US" sz="2000" dirty="0"/>
          </a:p>
          <a:p>
            <a:pPr marL="285750" indent="-285750" algn="just">
              <a:buClr>
                <a:schemeClr val="accent3"/>
              </a:buClr>
              <a:buFont typeface="Arial" panose="020B0604020202020204" pitchFamily="34" charset="0"/>
              <a:buChar char="•"/>
            </a:pPr>
            <a:r>
              <a:rPr lang="en-US" sz="2000" dirty="0"/>
              <a:t>This information is also available on the RIZIV/INAMI website with </a:t>
            </a:r>
            <a:r>
              <a:rPr lang="en-US" sz="2000" dirty="0">
                <a:hlinkClick r:id="rId3"/>
              </a:rPr>
              <a:t>this link</a:t>
            </a:r>
            <a:endParaRPr lang="en-US" sz="2000" dirty="0"/>
          </a:p>
          <a:p>
            <a:pPr marL="285750" indent="-285750" algn="just">
              <a:buClr>
                <a:schemeClr val="accent3"/>
              </a:buClr>
              <a:buFont typeface="Arial" panose="020B0604020202020204" pitchFamily="34" charset="0"/>
              <a:buChar char="•"/>
            </a:pPr>
            <a:endParaRPr lang="fr-BE" sz="2000" dirty="0"/>
          </a:p>
        </p:txBody>
      </p:sp>
    </p:spTree>
    <p:extLst>
      <p:ext uri="{BB962C8B-B14F-4D97-AF65-F5344CB8AC3E}">
        <p14:creationId xmlns:p14="http://schemas.microsoft.com/office/powerpoint/2010/main" val="2023165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nSpc>
                <a:spcPct val="200000"/>
              </a:lnSpc>
              <a:spcBef>
                <a:spcPct val="20000"/>
              </a:spcBef>
              <a:buClr>
                <a:srgbClr val="B2D235"/>
              </a:buClr>
              <a:defRPr/>
            </a:pPr>
            <a:r>
              <a:rPr lang="fr-BE" sz="2800" dirty="0" err="1"/>
              <a:t>Don’t</a:t>
            </a:r>
            <a:r>
              <a:rPr lang="fr-BE" sz="2800" dirty="0"/>
              <a:t> </a:t>
            </a:r>
            <a:r>
              <a:rPr lang="fr-BE" sz="2800" dirty="0" err="1"/>
              <a:t>forget</a:t>
            </a:r>
            <a:br>
              <a:rPr lang="en-BE" sz="2800" dirty="0"/>
            </a:b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2660422395"/>
              </p:ext>
            </p:extLst>
          </p:nvPr>
        </p:nvGraphicFramePr>
        <p:xfrm>
          <a:off x="2122526" y="1742788"/>
          <a:ext cx="7946948" cy="4217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05516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98075A-E1DF-416F-96B3-B0EA6614355E}"/>
              </a:ext>
            </a:extLst>
          </p:cNvPr>
          <p:cNvSpPr>
            <a:spLocks noGrp="1"/>
          </p:cNvSpPr>
          <p:nvPr>
            <p:ph type="subTitle" idx="1"/>
          </p:nvPr>
        </p:nvSpPr>
        <p:spPr>
          <a:xfrm>
            <a:off x="581891" y="2194560"/>
            <a:ext cx="10400434" cy="3411853"/>
          </a:xfrm>
        </p:spPr>
        <p:txBody>
          <a:bodyPr vert="horz" lIns="91440" tIns="45720" rIns="91440" bIns="45720" rtlCol="0" anchor="t">
            <a:normAutofit/>
          </a:bodyPr>
          <a:lstStyle/>
          <a:p>
            <a:pPr marL="474300" indent="-457200" algn="l">
              <a:lnSpc>
                <a:spcPct val="100000"/>
              </a:lnSpc>
              <a:spcBef>
                <a:spcPts val="0"/>
              </a:spcBef>
              <a:spcAft>
                <a:spcPts val="600"/>
              </a:spcAft>
              <a:buFont typeface="+mj-lt"/>
              <a:buAutoNum type="arabicPeriod"/>
            </a:pPr>
            <a:r>
              <a:rPr lang="fr-BE" sz="2400" cap="all" dirty="0">
                <a:solidFill>
                  <a:srgbClr val="FFFFFF"/>
                </a:solidFill>
                <a:latin typeface="+mn-lt"/>
                <a:cs typeface="+mn-cs"/>
              </a:rPr>
              <a:t>Q&amp;A </a:t>
            </a:r>
            <a:r>
              <a:rPr lang="fr-BE" sz="2400" dirty="0">
                <a:solidFill>
                  <a:srgbClr val="FFFFFF"/>
                </a:solidFill>
                <a:latin typeface="+mn-lt"/>
                <a:cs typeface="+mn-cs"/>
              </a:rPr>
              <a:t>of questions </a:t>
            </a:r>
            <a:r>
              <a:rPr lang="fr-BE" sz="2400" dirty="0" err="1">
                <a:solidFill>
                  <a:srgbClr val="FFFFFF"/>
                </a:solidFill>
                <a:latin typeface="+mn-lt"/>
                <a:cs typeface="+mn-cs"/>
              </a:rPr>
              <a:t>received</a:t>
            </a:r>
            <a:br>
              <a:rPr lang="fr-BE" sz="2400" cap="all" dirty="0">
                <a:solidFill>
                  <a:srgbClr val="FFFFFF"/>
                </a:solidFill>
                <a:latin typeface="+mn-lt"/>
                <a:cs typeface="+mn-cs"/>
              </a:rPr>
            </a:br>
            <a:endParaRPr lang="fr-BE" sz="2400" cap="all" dirty="0">
              <a:solidFill>
                <a:srgbClr val="FFFFFF"/>
              </a:solidFill>
              <a:latin typeface="+mn-lt"/>
              <a:cs typeface="+mn-cs"/>
            </a:endParaRPr>
          </a:p>
          <a:p>
            <a:pPr marL="474300" indent="-457200" algn="l">
              <a:lnSpc>
                <a:spcPct val="100000"/>
              </a:lnSpc>
              <a:spcBef>
                <a:spcPts val="0"/>
              </a:spcBef>
              <a:spcAft>
                <a:spcPts val="600"/>
              </a:spcAft>
              <a:buFont typeface="+mj-lt"/>
              <a:buAutoNum type="arabicPeriod"/>
            </a:pPr>
            <a:r>
              <a:rPr lang="fr-BE" sz="2400" dirty="0">
                <a:solidFill>
                  <a:srgbClr val="FFFFFF"/>
                </a:solidFill>
                <a:latin typeface="+mn-lt"/>
                <a:cs typeface="+mn-cs"/>
              </a:rPr>
              <a:t>Update of the next steps of </a:t>
            </a:r>
            <a:r>
              <a:rPr lang="fr-BE" sz="2400" cap="all" dirty="0">
                <a:solidFill>
                  <a:srgbClr val="FFFFFF"/>
                </a:solidFill>
                <a:latin typeface="+mn-lt"/>
                <a:cs typeface="+mn-cs"/>
              </a:rPr>
              <a:t>EAM3.0</a:t>
            </a:r>
            <a:br>
              <a:rPr lang="fr-BE" sz="2400" cap="all" dirty="0">
                <a:solidFill>
                  <a:srgbClr val="FFFFFF"/>
                </a:solidFill>
                <a:latin typeface="+mn-lt"/>
                <a:cs typeface="+mn-cs"/>
              </a:rPr>
            </a:br>
            <a:endParaRPr lang="fr-BE" sz="2400" cap="all" dirty="0">
              <a:solidFill>
                <a:srgbClr val="FFFFFF"/>
              </a:solidFill>
              <a:latin typeface="+mn-lt"/>
              <a:cs typeface="+mn-cs"/>
            </a:endParaRPr>
          </a:p>
          <a:p>
            <a:pPr marL="474300" indent="-457200" algn="l">
              <a:lnSpc>
                <a:spcPct val="100000"/>
              </a:lnSpc>
              <a:spcBef>
                <a:spcPts val="600"/>
              </a:spcBef>
              <a:spcAft>
                <a:spcPts val="600"/>
              </a:spcAft>
              <a:buFont typeface="+mj-lt"/>
              <a:buAutoNum type="arabicPeriod"/>
            </a:pPr>
            <a:r>
              <a:rPr lang="fr-BE" sz="2400" dirty="0">
                <a:solidFill>
                  <a:srgbClr val="FFFFFF"/>
                </a:solidFill>
                <a:latin typeface="+mn-lt"/>
                <a:cs typeface="+mn-cs"/>
              </a:rPr>
              <a:t>Communication from </a:t>
            </a:r>
            <a:r>
              <a:rPr lang="fr-BE" sz="2400" cap="all" dirty="0">
                <a:solidFill>
                  <a:srgbClr val="FFFFFF"/>
                </a:solidFill>
                <a:latin typeface="+mn-lt"/>
                <a:cs typeface="+mn-cs"/>
              </a:rPr>
              <a:t>RIZIV/INAMI </a:t>
            </a:r>
            <a:r>
              <a:rPr lang="fr-BE" sz="2400" dirty="0" err="1">
                <a:solidFill>
                  <a:srgbClr val="FFFFFF"/>
                </a:solidFill>
                <a:latin typeface="+mn-lt"/>
                <a:cs typeface="+mn-cs"/>
              </a:rPr>
              <a:t>regarding</a:t>
            </a:r>
            <a:r>
              <a:rPr lang="fr-BE" sz="2400" dirty="0">
                <a:solidFill>
                  <a:srgbClr val="FFFFFF"/>
                </a:solidFill>
                <a:latin typeface="+mn-lt"/>
                <a:cs typeface="+mn-cs"/>
              </a:rPr>
              <a:t> end of transition </a:t>
            </a:r>
            <a:r>
              <a:rPr lang="fr-BE" sz="2400" dirty="0" err="1">
                <a:solidFill>
                  <a:srgbClr val="FFFFFF"/>
                </a:solidFill>
                <a:latin typeface="+mn-lt"/>
                <a:cs typeface="+mn-cs"/>
              </a:rPr>
              <a:t>period</a:t>
            </a:r>
            <a:endParaRPr lang="fr-BE" sz="2400" dirty="0">
              <a:solidFill>
                <a:srgbClr val="FFFFFF"/>
              </a:solidFill>
              <a:latin typeface="+mn-lt"/>
              <a:cs typeface="+mn-cs"/>
            </a:endParaRPr>
          </a:p>
          <a:p>
            <a:pPr algn="l"/>
            <a:br>
              <a:rPr lang="en-BE" sz="3200" dirty="0"/>
            </a:br>
            <a:endParaRPr lang="en-US" sz="3200" dirty="0">
              <a:solidFill>
                <a:schemeClr val="bg1"/>
              </a:solidFill>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marL="342900" indent="-342900" algn="l">
              <a:buFont typeface="Arial" panose="020B0604020202020204" pitchFamily="34" charset="0"/>
              <a:buChar char="•"/>
            </a:pPr>
            <a:endParaRPr lang="fr-BE" sz="3200" dirty="0">
              <a:latin typeface="+mn-lt"/>
            </a:endParaRPr>
          </a:p>
          <a:p>
            <a:pPr algn="l"/>
            <a:endParaRPr lang="en-US" dirty="0"/>
          </a:p>
        </p:txBody>
      </p:sp>
      <p:sp>
        <p:nvSpPr>
          <p:cNvPr id="3" name="Title 2">
            <a:extLst>
              <a:ext uri="{FF2B5EF4-FFF2-40B4-BE49-F238E27FC236}">
                <a16:creationId xmlns:a16="http://schemas.microsoft.com/office/drawing/2014/main" id="{746A9E28-214A-47AB-ABE9-626669EF1A23}"/>
              </a:ext>
            </a:extLst>
          </p:cNvPr>
          <p:cNvSpPr>
            <a:spLocks noGrp="1"/>
          </p:cNvSpPr>
          <p:nvPr>
            <p:ph type="ctrTitle"/>
          </p:nvPr>
        </p:nvSpPr>
        <p:spPr>
          <a:xfrm>
            <a:off x="1857022" y="607369"/>
            <a:ext cx="8477955" cy="965399"/>
          </a:xfrm>
        </p:spPr>
        <p:txBody>
          <a:bodyPr/>
          <a:lstStyle/>
          <a:p>
            <a:r>
              <a:rPr lang="fr-BE" dirty="0">
                <a:effectLst>
                  <a:outerShdw blurRad="38100" dist="38100" dir="2700000" algn="tl">
                    <a:srgbClr val="000000">
                      <a:alpha val="43137"/>
                    </a:srgbClr>
                  </a:outerShdw>
                </a:effectLst>
              </a:rPr>
              <a:t>Agenda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48157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EAM/Service Portal / </a:t>
            </a:r>
            <a:r>
              <a:rPr lang="fr-BE" dirty="0" err="1"/>
              <a:t>Accounts</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240382179"/>
              </p:ext>
            </p:extLst>
          </p:nvPr>
        </p:nvGraphicFramePr>
        <p:xfrm>
          <a:off x="353291" y="1554988"/>
          <a:ext cx="11457708" cy="741680"/>
        </p:xfrm>
        <a:graphic>
          <a:graphicData uri="http://schemas.openxmlformats.org/drawingml/2006/table">
            <a:tbl>
              <a:tblPr firstRow="1" bandRow="1">
                <a:tableStyleId>{5C22544A-7EE6-4342-B048-85BDC9FD1C3A}</a:tableStyleId>
              </a:tblPr>
              <a:tblGrid>
                <a:gridCol w="1205345">
                  <a:extLst>
                    <a:ext uri="{9D8B030D-6E8A-4147-A177-3AD203B41FA5}">
                      <a16:colId xmlns:a16="http://schemas.microsoft.com/office/drawing/2014/main" val="1025559344"/>
                    </a:ext>
                  </a:extLst>
                </a:gridCol>
                <a:gridCol w="4520046">
                  <a:extLst>
                    <a:ext uri="{9D8B030D-6E8A-4147-A177-3AD203B41FA5}">
                      <a16:colId xmlns:a16="http://schemas.microsoft.com/office/drawing/2014/main" val="2714932952"/>
                    </a:ext>
                  </a:extLst>
                </a:gridCol>
                <a:gridCol w="5732317">
                  <a:extLst>
                    <a:ext uri="{9D8B030D-6E8A-4147-A177-3AD203B41FA5}">
                      <a16:colId xmlns:a16="http://schemas.microsoft.com/office/drawing/2014/main" val="3398955929"/>
                    </a:ext>
                  </a:extLst>
                </a:gridCol>
              </a:tblGrid>
              <a:tr h="370840">
                <a:tc>
                  <a:txBody>
                    <a:bodyPr/>
                    <a:lstStyle/>
                    <a:p>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370840">
                <a:tc>
                  <a:txBody>
                    <a:bodyPr/>
                    <a:lstStyle/>
                    <a:p>
                      <a:pPr algn="l" fontAlgn="t"/>
                      <a:r>
                        <a:rPr lang="fr-BE" sz="1400" b="0" i="0" u="none" strike="noStrike" dirty="0">
                          <a:solidFill>
                            <a:srgbClr val="000000"/>
                          </a:solidFill>
                          <a:effectLst/>
                          <a:latin typeface="Calibri" panose="020F0502020204030204" pitchFamily="34" charset="0"/>
                        </a:rPr>
                        <a:t>Q01</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Could you tell us when the new EAM portal will be available. </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That will be </a:t>
                      </a:r>
                      <a:r>
                        <a:rPr lang="en-US" sz="1400" b="1" i="0" u="none" strike="noStrike" dirty="0">
                          <a:solidFill>
                            <a:srgbClr val="000000"/>
                          </a:solidFill>
                          <a:effectLst/>
                          <a:latin typeface="Calibri" panose="020F0502020204030204" pitchFamily="34" charset="0"/>
                        </a:rPr>
                        <a:t>04/09/2023</a:t>
                      </a:r>
                      <a:r>
                        <a:rPr lang="en-US" sz="1400" b="0" i="0" u="none" strike="noStrike" dirty="0">
                          <a:solidFill>
                            <a:srgbClr val="000000"/>
                          </a:solidFill>
                          <a:effectLst/>
                          <a:latin typeface="Calibri" panose="020F0502020204030204" pitchFamily="34" charset="0"/>
                        </a:rPr>
                        <a:t>. More details will be covered in next topic.</a:t>
                      </a:r>
                    </a:p>
                  </a:txBody>
                  <a:tcPr marL="7620" marR="7620" marT="7620" marB="0"/>
                </a:tc>
                <a:extLst>
                  <a:ext uri="{0D108BD9-81ED-4DB2-BD59-A6C34878D82A}">
                    <a16:rowId xmlns:a16="http://schemas.microsoft.com/office/drawing/2014/main" val="1955356711"/>
                  </a:ext>
                </a:extLst>
              </a:tr>
            </a:tbl>
          </a:graphicData>
        </a:graphic>
      </p:graphicFrame>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3417583620"/>
              </p:ext>
            </p:extLst>
          </p:nvPr>
        </p:nvGraphicFramePr>
        <p:xfrm>
          <a:off x="353291" y="2486706"/>
          <a:ext cx="11457708" cy="2725420"/>
        </p:xfrm>
        <a:graphic>
          <a:graphicData uri="http://schemas.openxmlformats.org/drawingml/2006/table">
            <a:tbl>
              <a:tblPr firstRow="1" bandRow="1">
                <a:tableStyleId>{5C22544A-7EE6-4342-B048-85BDC9FD1C3A}</a:tableStyleId>
              </a:tblPr>
              <a:tblGrid>
                <a:gridCol w="1205345">
                  <a:extLst>
                    <a:ext uri="{9D8B030D-6E8A-4147-A177-3AD203B41FA5}">
                      <a16:colId xmlns:a16="http://schemas.microsoft.com/office/drawing/2014/main" val="1025559344"/>
                    </a:ext>
                  </a:extLst>
                </a:gridCol>
                <a:gridCol w="4520046">
                  <a:extLst>
                    <a:ext uri="{9D8B030D-6E8A-4147-A177-3AD203B41FA5}">
                      <a16:colId xmlns:a16="http://schemas.microsoft.com/office/drawing/2014/main" val="2714932952"/>
                    </a:ext>
                  </a:extLst>
                </a:gridCol>
                <a:gridCol w="5732317">
                  <a:extLst>
                    <a:ext uri="{9D8B030D-6E8A-4147-A177-3AD203B41FA5}">
                      <a16:colId xmlns:a16="http://schemas.microsoft.com/office/drawing/2014/main" val="3398955929"/>
                    </a:ext>
                  </a:extLst>
                </a:gridCol>
              </a:tblGrid>
              <a:tr h="370840">
                <a:tc>
                  <a:txBody>
                    <a:bodyPr/>
                    <a:lstStyle/>
                    <a:p>
                      <a:endParaRPr lang="fr-BE" dirty="0"/>
                    </a:p>
                  </a:txBody>
                  <a:tcPr/>
                </a:tc>
                <a:tc>
                  <a:txBody>
                    <a:bodyPr/>
                    <a:lstStyle/>
                    <a:p>
                      <a:endParaRPr lang="fr-BE" dirty="0"/>
                    </a:p>
                  </a:txBody>
                  <a:tcPr/>
                </a:tc>
                <a:tc>
                  <a:txBody>
                    <a:bodyPr/>
                    <a:lstStyle/>
                    <a:p>
                      <a:endParaRPr lang="fr-BE"/>
                    </a:p>
                  </a:txBody>
                  <a:tcPr/>
                </a:tc>
                <a:extLst>
                  <a:ext uri="{0D108BD9-81ED-4DB2-BD59-A6C34878D82A}">
                    <a16:rowId xmlns:a16="http://schemas.microsoft.com/office/drawing/2014/main" val="400855173"/>
                  </a:ext>
                </a:extLst>
              </a:tr>
              <a:tr h="370840">
                <a:tc>
                  <a:txBody>
                    <a:bodyPr/>
                    <a:lstStyle/>
                    <a:p>
                      <a:pPr algn="l" fontAlgn="t"/>
                      <a:r>
                        <a:rPr lang="fr-BE" sz="1400" b="0" i="0" u="none" strike="noStrike" dirty="0">
                          <a:solidFill>
                            <a:srgbClr val="000000"/>
                          </a:solidFill>
                          <a:effectLst/>
                          <a:latin typeface="Calibri" panose="020F0502020204030204" pitchFamily="34" charset="0"/>
                        </a:rPr>
                        <a:t>Q02</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Is a </a:t>
                      </a:r>
                      <a:r>
                        <a:rPr lang="en-US" sz="1400" b="1" i="0" u="none" strike="noStrike" dirty="0">
                          <a:solidFill>
                            <a:srgbClr val="000000"/>
                          </a:solidFill>
                          <a:effectLst/>
                          <a:latin typeface="Calibri" panose="020F0502020204030204" pitchFamily="34" charset="0"/>
                        </a:rPr>
                        <a:t>Request the perfect reflection of an account</a:t>
                      </a:r>
                      <a:r>
                        <a:rPr lang="en-US" sz="1400" b="0" i="0" u="none" strike="noStrike" dirty="0">
                          <a:solidFill>
                            <a:srgbClr val="000000"/>
                          </a:solidFill>
                          <a:effectLst/>
                          <a:latin typeface="Calibri" panose="020F0502020204030204" pitchFamily="34" charset="0"/>
                        </a:rPr>
                        <a:t>? How can I see the actual status of an account, can I trust this "Requests overview" tab (EAM UI) ? In other words, do request and account share the same Database table (or a system of perfect replication in real time) ? I mean if I ask for a change based on the "Requests overview" tab (EAM UI), does it have an impact on the associated account ? (RITM0013319)</a:t>
                      </a:r>
                    </a:p>
                  </a:txBody>
                  <a:tcPr marL="7620" marR="7620" marT="7620" marB="0"/>
                </a:tc>
                <a:tc>
                  <a:txBody>
                    <a:bodyPr/>
                    <a:lstStyle/>
                    <a:p>
                      <a:pPr algn="just" fontAlgn="t"/>
                      <a:r>
                        <a:rPr lang="en-US" sz="1400" b="1" i="0" u="none" strike="noStrike" dirty="0">
                          <a:solidFill>
                            <a:srgbClr val="000000"/>
                          </a:solidFill>
                          <a:effectLst/>
                          <a:latin typeface="Calibri" panose="020F0502020204030204" pitchFamily="34" charset="0"/>
                        </a:rPr>
                        <a:t>In current EAM version: </a:t>
                      </a:r>
                      <a:r>
                        <a:rPr lang="en-US" sz="1400" b="0" i="0" u="none" strike="noStrike" dirty="0">
                          <a:solidFill>
                            <a:srgbClr val="000000"/>
                          </a:solidFill>
                          <a:effectLst/>
                          <a:latin typeface="Calibri" panose="020F0502020204030204" pitchFamily="34" charset="0"/>
                        </a:rPr>
                        <a:t>Indeed, the “request registrations” are not similar to the “account creations”. The EAM database is a central database (at HD) that collects all account requests. Based on the requests, the accounts are created locally, by HD. </a:t>
                      </a:r>
                    </a:p>
                    <a:p>
                      <a:pPr algn="just" fontAlgn="t"/>
                      <a:r>
                        <a:rPr lang="en-US" sz="1400" b="0" i="0" u="none" strike="noStrike" dirty="0">
                          <a:solidFill>
                            <a:srgbClr val="000000"/>
                          </a:solidFill>
                          <a:effectLst/>
                          <a:latin typeface="Calibri" panose="020F0502020204030204" pitchFamily="34" charset="0"/>
                        </a:rPr>
                        <a:t>Currently the access manager can only see the status of the request (submission) and do not have access to the list of actual created accounts. </a:t>
                      </a:r>
                    </a:p>
                    <a:p>
                      <a:pPr algn="l" fontAlgn="t"/>
                      <a:r>
                        <a:rPr lang="en-US" sz="1400" b="0" i="0" u="none" strike="noStrike" dirty="0">
                          <a:solidFill>
                            <a:srgbClr val="000000"/>
                          </a:solidFill>
                          <a:effectLst/>
                          <a:latin typeface="Calibri" panose="020F0502020204030204" pitchFamily="34" charset="0"/>
                        </a:rPr>
                        <a:t>At HD we collect the local lists of created accounts to support our technical teams to solve incidents. </a:t>
                      </a:r>
                      <a:br>
                        <a:rPr lang="en-US" sz="1400" b="0" i="0" u="none" strike="noStrike" dirty="0">
                          <a:solidFill>
                            <a:srgbClr val="000000"/>
                          </a:solidFill>
                          <a:effectLst/>
                          <a:latin typeface="Calibri" panose="020F0502020204030204" pitchFamily="34" charset="0"/>
                        </a:rPr>
                      </a:br>
                      <a:endParaRPr lang="en-US" sz="1400" b="0" i="0" u="none" strike="noStrike" dirty="0">
                        <a:solidFill>
                          <a:srgbClr val="000000"/>
                        </a:solidFill>
                        <a:effectLst/>
                        <a:latin typeface="Calibri" panose="020F0502020204030204" pitchFamily="34" charset="0"/>
                      </a:endParaRPr>
                    </a:p>
                    <a:p>
                      <a:pPr algn="l" fontAlgn="t"/>
                      <a:r>
                        <a:rPr lang="en-US" sz="1400" b="1" i="0" u="none" strike="noStrike" dirty="0">
                          <a:solidFill>
                            <a:srgbClr val="000000"/>
                          </a:solidFill>
                          <a:effectLst/>
                          <a:latin typeface="Calibri" panose="020F0502020204030204" pitchFamily="34" charset="0"/>
                        </a:rPr>
                        <a:t>In EAM version 3.0 </a:t>
                      </a:r>
                      <a:r>
                        <a:rPr lang="en-US" sz="1400" b="0" i="0" u="none" strike="noStrike" dirty="0">
                          <a:solidFill>
                            <a:srgbClr val="000000"/>
                          </a:solidFill>
                          <a:effectLst/>
                          <a:latin typeface="Calibri" panose="020F0502020204030204" pitchFamily="34" charset="0"/>
                        </a:rPr>
                        <a:t>it is foreseen that the list of actual accounts and rights will also be available for the access managers. </a:t>
                      </a: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9405303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a:t>DCD/</a:t>
            </a:r>
            <a:r>
              <a:rPr lang="fr-BE" dirty="0" err="1"/>
              <a:t>technical</a:t>
            </a:r>
            <a:r>
              <a:rPr lang="fr-BE" dirty="0"/>
              <a:t> documentation</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033276840"/>
              </p:ext>
            </p:extLst>
          </p:nvPr>
        </p:nvGraphicFramePr>
        <p:xfrm>
          <a:off x="353291" y="1554988"/>
          <a:ext cx="11457708" cy="1658620"/>
        </p:xfrm>
        <a:graphic>
          <a:graphicData uri="http://schemas.openxmlformats.org/drawingml/2006/table">
            <a:tbl>
              <a:tblPr firstRow="1" bandRow="1">
                <a:tableStyleId>{5C22544A-7EE6-4342-B048-85BDC9FD1C3A}</a:tableStyleId>
              </a:tblPr>
              <a:tblGrid>
                <a:gridCol w="1205345">
                  <a:extLst>
                    <a:ext uri="{9D8B030D-6E8A-4147-A177-3AD203B41FA5}">
                      <a16:colId xmlns:a16="http://schemas.microsoft.com/office/drawing/2014/main" val="1025559344"/>
                    </a:ext>
                  </a:extLst>
                </a:gridCol>
                <a:gridCol w="4520046">
                  <a:extLst>
                    <a:ext uri="{9D8B030D-6E8A-4147-A177-3AD203B41FA5}">
                      <a16:colId xmlns:a16="http://schemas.microsoft.com/office/drawing/2014/main" val="2714932952"/>
                    </a:ext>
                  </a:extLst>
                </a:gridCol>
                <a:gridCol w="5732317">
                  <a:extLst>
                    <a:ext uri="{9D8B030D-6E8A-4147-A177-3AD203B41FA5}">
                      <a16:colId xmlns:a16="http://schemas.microsoft.com/office/drawing/2014/main" val="3398955929"/>
                    </a:ext>
                  </a:extLst>
                </a:gridCol>
              </a:tblGrid>
              <a:tr h="370840">
                <a:tc>
                  <a:txBody>
                    <a:bodyPr/>
                    <a:lstStyle/>
                    <a:p>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370840">
                <a:tc>
                  <a:txBody>
                    <a:bodyPr/>
                    <a:lstStyle/>
                    <a:p>
                      <a:pPr algn="l" fontAlgn="t"/>
                      <a:r>
                        <a:rPr lang="fr-BE" sz="1400" b="0" i="0" u="none" strike="noStrike" dirty="0">
                          <a:solidFill>
                            <a:srgbClr val="000000"/>
                          </a:solidFill>
                          <a:effectLst/>
                          <a:latin typeface="Calibri" panose="020F0502020204030204" pitchFamily="34" charset="0"/>
                        </a:rPr>
                        <a:t>Q03</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Regarding the DCD files for Qermid Orthopride </a:t>
                      </a:r>
                      <a:r>
                        <a:rPr lang="en-US" sz="1400" b="0" i="0" u="none" strike="noStrike" dirty="0" err="1">
                          <a:solidFill>
                            <a:srgbClr val="000000"/>
                          </a:solidFill>
                          <a:effectLst/>
                          <a:latin typeface="Calibri" panose="020F0502020204030204" pitchFamily="34" charset="0"/>
                        </a:rPr>
                        <a:t>registres</a:t>
                      </a:r>
                      <a:r>
                        <a:rPr lang="en-US" sz="1400" b="0" i="0" u="none" strike="noStrike" dirty="0">
                          <a:solidFill>
                            <a:srgbClr val="000000"/>
                          </a:solidFill>
                          <a:effectLst/>
                          <a:latin typeface="Calibri" panose="020F0502020204030204" pitchFamily="34" charset="0"/>
                        </a:rPr>
                        <a:t>, would you be able to provide the code lists for CEMENT_NAME_81 and CEMENT_NAME_83? This question was </a:t>
                      </a:r>
                      <a:r>
                        <a:rPr lang="en-US" sz="1400" b="0" i="0" u="none" strike="noStrike" dirty="0" err="1">
                          <a:solidFill>
                            <a:srgbClr val="000000"/>
                          </a:solidFill>
                          <a:effectLst/>
                          <a:latin typeface="Calibri" panose="020F0502020204030204" pitchFamily="34" charset="0"/>
                        </a:rPr>
                        <a:t>previousy</a:t>
                      </a:r>
                      <a:r>
                        <a:rPr lang="en-US" sz="1400" b="0" i="0" u="none" strike="noStrike" dirty="0">
                          <a:solidFill>
                            <a:srgbClr val="000000"/>
                          </a:solidFill>
                          <a:effectLst/>
                          <a:latin typeface="Calibri" panose="020F0502020204030204" pitchFamily="34" charset="0"/>
                        </a:rPr>
                        <a:t> discussed during the meeting of July 7th, 2023. The two fields mentioned were not included in the DCD, but were to be added shortly. What is the current status? </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The code lists </a:t>
                      </a:r>
                      <a:r>
                        <a:rPr lang="en-US" sz="1400" b="1" i="0" u="none" strike="noStrike" dirty="0">
                          <a:solidFill>
                            <a:srgbClr val="000000"/>
                          </a:solidFill>
                          <a:effectLst/>
                          <a:latin typeface="Calibri" panose="020F0502020204030204" pitchFamily="34" charset="0"/>
                        </a:rPr>
                        <a:t>have been adapted </a:t>
                      </a:r>
                      <a:r>
                        <a:rPr lang="en-US" sz="1400" b="0" i="0" u="none" strike="noStrike" dirty="0">
                          <a:solidFill>
                            <a:srgbClr val="000000"/>
                          </a:solidFill>
                          <a:effectLst/>
                          <a:latin typeface="Calibri" panose="020F0502020204030204" pitchFamily="34" charset="0"/>
                        </a:rPr>
                        <a:t>in the respective DCDs on the FAIR portal, and can be reached via the links on the relevant DOCs pages. </a:t>
                      </a:r>
                    </a:p>
                  </a:txBody>
                  <a:tcPr marL="7620" marR="7620" marT="7620" marB="0"/>
                </a:tc>
                <a:extLst>
                  <a:ext uri="{0D108BD9-81ED-4DB2-BD59-A6C34878D82A}">
                    <a16:rowId xmlns:a16="http://schemas.microsoft.com/office/drawing/2014/main" val="1955356711"/>
                  </a:ext>
                </a:extLst>
              </a:tr>
            </a:tbl>
          </a:graphicData>
        </a:graphic>
      </p:graphicFrame>
      <p:graphicFrame>
        <p:nvGraphicFramePr>
          <p:cNvPr id="7" name="Content Placeholder 8">
            <a:extLst>
              <a:ext uri="{FF2B5EF4-FFF2-40B4-BE49-F238E27FC236}">
                <a16:creationId xmlns:a16="http://schemas.microsoft.com/office/drawing/2014/main" id="{B8FF74CC-2671-4F95-8111-C8B22AA13B54}"/>
              </a:ext>
            </a:extLst>
          </p:cNvPr>
          <p:cNvGraphicFramePr>
            <a:graphicFrameLocks/>
          </p:cNvGraphicFramePr>
          <p:nvPr>
            <p:extLst>
              <p:ext uri="{D42A27DB-BD31-4B8C-83A1-F6EECF244321}">
                <p14:modId xmlns:p14="http://schemas.microsoft.com/office/powerpoint/2010/main" val="675003865"/>
              </p:ext>
            </p:extLst>
          </p:nvPr>
        </p:nvGraphicFramePr>
        <p:xfrm>
          <a:off x="353291" y="3307587"/>
          <a:ext cx="11457708" cy="1231900"/>
        </p:xfrm>
        <a:graphic>
          <a:graphicData uri="http://schemas.openxmlformats.org/drawingml/2006/table">
            <a:tbl>
              <a:tblPr firstRow="1" bandRow="1">
                <a:tableStyleId>{5C22544A-7EE6-4342-B048-85BDC9FD1C3A}</a:tableStyleId>
              </a:tblPr>
              <a:tblGrid>
                <a:gridCol w="1205345">
                  <a:extLst>
                    <a:ext uri="{9D8B030D-6E8A-4147-A177-3AD203B41FA5}">
                      <a16:colId xmlns:a16="http://schemas.microsoft.com/office/drawing/2014/main" val="1025559344"/>
                    </a:ext>
                  </a:extLst>
                </a:gridCol>
                <a:gridCol w="4520046">
                  <a:extLst>
                    <a:ext uri="{9D8B030D-6E8A-4147-A177-3AD203B41FA5}">
                      <a16:colId xmlns:a16="http://schemas.microsoft.com/office/drawing/2014/main" val="2714932952"/>
                    </a:ext>
                  </a:extLst>
                </a:gridCol>
                <a:gridCol w="5732317">
                  <a:extLst>
                    <a:ext uri="{9D8B030D-6E8A-4147-A177-3AD203B41FA5}">
                      <a16:colId xmlns:a16="http://schemas.microsoft.com/office/drawing/2014/main" val="3398955929"/>
                    </a:ext>
                  </a:extLst>
                </a:gridCol>
              </a:tblGrid>
              <a:tr h="370840">
                <a:tc>
                  <a:txBody>
                    <a:bodyPr/>
                    <a:lstStyle/>
                    <a:p>
                      <a:endParaRPr lang="fr-BE" dirty="0"/>
                    </a:p>
                  </a:txBody>
                  <a:tcPr/>
                </a:tc>
                <a:tc>
                  <a:txBody>
                    <a:bodyPr/>
                    <a:lstStyle/>
                    <a:p>
                      <a:endParaRPr lang="fr-BE" dirty="0"/>
                    </a:p>
                  </a:txBody>
                  <a:tcPr/>
                </a:tc>
                <a:tc>
                  <a:txBody>
                    <a:bodyPr/>
                    <a:lstStyle/>
                    <a:p>
                      <a:endParaRPr lang="fr-BE"/>
                    </a:p>
                  </a:txBody>
                  <a:tcPr/>
                </a:tc>
                <a:extLst>
                  <a:ext uri="{0D108BD9-81ED-4DB2-BD59-A6C34878D82A}">
                    <a16:rowId xmlns:a16="http://schemas.microsoft.com/office/drawing/2014/main" val="400855173"/>
                  </a:ext>
                </a:extLst>
              </a:tr>
              <a:tr h="271042">
                <a:tc>
                  <a:txBody>
                    <a:bodyPr/>
                    <a:lstStyle/>
                    <a:p>
                      <a:pPr algn="l" fontAlgn="t"/>
                      <a:r>
                        <a:rPr lang="fr-BE" sz="1400" b="0" i="0" u="none" strike="noStrike" dirty="0">
                          <a:solidFill>
                            <a:srgbClr val="000000"/>
                          </a:solidFill>
                          <a:effectLst/>
                          <a:latin typeface="Calibri" panose="020F0502020204030204" pitchFamily="34" charset="0"/>
                        </a:rPr>
                        <a:t>Q04</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We need the data collection names of the Angio and coronary valves, as used in the local database of the HD4DPv2 server. They should be available on the respective DOCS pages, but they are missing. (RITM0013243)</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This request was in our back-log and is now assigned to the proper team and planned to be completed during the current sprint. </a:t>
                      </a: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2621426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nSpc>
                <a:spcPct val="200000"/>
              </a:lnSpc>
              <a:spcBef>
                <a:spcPct val="20000"/>
              </a:spcBef>
              <a:buClr>
                <a:srgbClr val="B2D235"/>
              </a:buClr>
              <a:defRPr/>
            </a:pPr>
            <a:r>
              <a:rPr lang="fr-BE" dirty="0" err="1"/>
              <a:t>Mycarenet</a:t>
            </a:r>
            <a:endParaRPr kumimoji="0" lang="en-BE" sz="2800" b="1" i="0" u="none" strike="noStrike" kern="1200" cap="none" spc="100" normalizeH="0" baseline="0" noProof="0" dirty="0">
              <a:ln>
                <a:noFill/>
              </a:ln>
              <a:solidFill>
                <a:prstClr val="white"/>
              </a:solidFill>
              <a:effectLst/>
              <a:uLnTx/>
              <a:uFillTx/>
              <a:latin typeface="Arial"/>
              <a:ea typeface="+mn-ea"/>
              <a:cs typeface="Arial"/>
            </a:endParaRP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054567642"/>
              </p:ext>
            </p:extLst>
          </p:nvPr>
        </p:nvGraphicFramePr>
        <p:xfrm>
          <a:off x="353291" y="1554988"/>
          <a:ext cx="11457708" cy="1018540"/>
        </p:xfrm>
        <a:graphic>
          <a:graphicData uri="http://schemas.openxmlformats.org/drawingml/2006/table">
            <a:tbl>
              <a:tblPr firstRow="1" bandRow="1">
                <a:tableStyleId>{5C22544A-7EE6-4342-B048-85BDC9FD1C3A}</a:tableStyleId>
              </a:tblPr>
              <a:tblGrid>
                <a:gridCol w="1205345">
                  <a:extLst>
                    <a:ext uri="{9D8B030D-6E8A-4147-A177-3AD203B41FA5}">
                      <a16:colId xmlns:a16="http://schemas.microsoft.com/office/drawing/2014/main" val="1025559344"/>
                    </a:ext>
                  </a:extLst>
                </a:gridCol>
                <a:gridCol w="4520046">
                  <a:extLst>
                    <a:ext uri="{9D8B030D-6E8A-4147-A177-3AD203B41FA5}">
                      <a16:colId xmlns:a16="http://schemas.microsoft.com/office/drawing/2014/main" val="2714932952"/>
                    </a:ext>
                  </a:extLst>
                </a:gridCol>
                <a:gridCol w="5732317">
                  <a:extLst>
                    <a:ext uri="{9D8B030D-6E8A-4147-A177-3AD203B41FA5}">
                      <a16:colId xmlns:a16="http://schemas.microsoft.com/office/drawing/2014/main" val="3398955929"/>
                    </a:ext>
                  </a:extLst>
                </a:gridCol>
              </a:tblGrid>
              <a:tr h="370840">
                <a:tc>
                  <a:txBody>
                    <a:bodyPr/>
                    <a:lstStyle/>
                    <a:p>
                      <a:endParaRPr lang="fr-BE" dirty="0"/>
                    </a:p>
                  </a:txBody>
                  <a:tcPr/>
                </a:tc>
                <a:tc>
                  <a:txBody>
                    <a:bodyPr/>
                    <a:lstStyle/>
                    <a:p>
                      <a:r>
                        <a:rPr lang="fr-BE" dirty="0"/>
                        <a:t>Question</a:t>
                      </a:r>
                    </a:p>
                  </a:txBody>
                  <a:tcPr/>
                </a:tc>
                <a:tc>
                  <a:txBody>
                    <a:bodyPr/>
                    <a:lstStyle/>
                    <a:p>
                      <a:r>
                        <a:rPr lang="fr-BE" dirty="0" err="1"/>
                        <a:t>Answer</a:t>
                      </a:r>
                      <a:endParaRPr lang="fr-BE" dirty="0"/>
                    </a:p>
                  </a:txBody>
                  <a:tcPr/>
                </a:tc>
                <a:extLst>
                  <a:ext uri="{0D108BD9-81ED-4DB2-BD59-A6C34878D82A}">
                    <a16:rowId xmlns:a16="http://schemas.microsoft.com/office/drawing/2014/main" val="400855173"/>
                  </a:ext>
                </a:extLst>
              </a:tr>
              <a:tr h="370840">
                <a:tc>
                  <a:txBody>
                    <a:bodyPr/>
                    <a:lstStyle/>
                    <a:p>
                      <a:pPr algn="l" fontAlgn="t"/>
                      <a:r>
                        <a:rPr lang="fr-BE" sz="1400" b="0" i="0" u="none" strike="noStrike" dirty="0">
                          <a:solidFill>
                            <a:srgbClr val="000000"/>
                          </a:solidFill>
                          <a:effectLst/>
                          <a:latin typeface="Calibri" panose="020F0502020204030204" pitchFamily="34" charset="0"/>
                        </a:rPr>
                        <a:t>Q05</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Regarding the </a:t>
                      </a:r>
                      <a:r>
                        <a:rPr lang="en-US" sz="1400" b="0" i="0" u="none" strike="noStrike" dirty="0" err="1">
                          <a:solidFill>
                            <a:srgbClr val="000000"/>
                          </a:solidFill>
                          <a:effectLst/>
                          <a:latin typeface="Calibri" panose="020F0502020204030204" pitchFamily="34" charset="0"/>
                        </a:rPr>
                        <a:t>MyCareNet</a:t>
                      </a:r>
                      <a:r>
                        <a:rPr lang="en-US" sz="1400" b="0" i="0" u="none" strike="noStrike" dirty="0">
                          <a:solidFill>
                            <a:srgbClr val="000000"/>
                          </a:solidFill>
                          <a:effectLst/>
                          <a:latin typeface="Calibri" panose="020F0502020204030204" pitchFamily="34" charset="0"/>
                        </a:rPr>
                        <a:t> messages, is it possible to give us an indication of when these messages will be available. This will allow us to inform our financial department. </a:t>
                      </a:r>
                    </a:p>
                  </a:txBody>
                  <a:tcPr marL="7620" marR="7620" marT="7620" marB="0"/>
                </a:tc>
                <a:tc>
                  <a:txBody>
                    <a:bodyPr/>
                    <a:lstStyle/>
                    <a:p>
                      <a:pPr algn="l" fontAlgn="t"/>
                      <a:r>
                        <a:rPr lang="en-US" sz="1400" b="0" i="0" u="none" strike="noStrike" dirty="0">
                          <a:solidFill>
                            <a:srgbClr val="000000"/>
                          </a:solidFill>
                          <a:effectLst/>
                          <a:latin typeface="Calibri" panose="020F0502020204030204" pitchFamily="34" charset="0"/>
                        </a:rPr>
                        <a:t>We are still in a test phase with </a:t>
                      </a:r>
                      <a:r>
                        <a:rPr lang="en-US" sz="1400" b="0" i="0" u="none" strike="noStrike" dirty="0" err="1">
                          <a:solidFill>
                            <a:srgbClr val="000000"/>
                          </a:solidFill>
                          <a:effectLst/>
                          <a:latin typeface="Calibri" panose="020F0502020204030204" pitchFamily="34" charset="0"/>
                        </a:rPr>
                        <a:t>MyCareNet</a:t>
                      </a:r>
                      <a:r>
                        <a:rPr lang="en-US" sz="1400" b="0" i="0" u="none" strike="noStrike" dirty="0">
                          <a:solidFill>
                            <a:srgbClr val="000000"/>
                          </a:solidFill>
                          <a:effectLst/>
                          <a:latin typeface="Calibri" panose="020F0502020204030204" pitchFamily="34" charset="0"/>
                        </a:rPr>
                        <a:t> and  the insurance companies. As soon we have completed the test phase,  we will communicate you accordingly (04.09.2023).</a:t>
                      </a:r>
                    </a:p>
                  </a:txBody>
                  <a:tcPr marL="7620" marR="7620" marT="7620" marB="0"/>
                </a:tc>
                <a:extLst>
                  <a:ext uri="{0D108BD9-81ED-4DB2-BD59-A6C34878D82A}">
                    <a16:rowId xmlns:a16="http://schemas.microsoft.com/office/drawing/2014/main" val="1955356711"/>
                  </a:ext>
                </a:extLst>
              </a:tr>
            </a:tbl>
          </a:graphicData>
        </a:graphic>
      </p:graphicFrame>
    </p:spTree>
    <p:extLst>
      <p:ext uri="{BB962C8B-B14F-4D97-AF65-F5344CB8AC3E}">
        <p14:creationId xmlns:p14="http://schemas.microsoft.com/office/powerpoint/2010/main" val="279874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pPr marL="17100">
              <a:lnSpc>
                <a:spcPct val="100000"/>
              </a:lnSpc>
              <a:spcBef>
                <a:spcPts val="0"/>
              </a:spcBef>
              <a:spcAft>
                <a:spcPts val="600"/>
              </a:spcAft>
            </a:pPr>
            <a:r>
              <a:rPr lang="fr-BE" sz="4400" cap="none" spc="100" dirty="0"/>
              <a:t>Update of the next steps of </a:t>
            </a:r>
            <a:r>
              <a:rPr lang="fr-BE" sz="4400" spc="100" dirty="0"/>
              <a:t>EAM3.0</a:t>
            </a:r>
          </a:p>
        </p:txBody>
      </p:sp>
    </p:spTree>
    <p:extLst>
      <p:ext uri="{BB962C8B-B14F-4D97-AF65-F5344CB8AC3E}">
        <p14:creationId xmlns:p14="http://schemas.microsoft.com/office/powerpoint/2010/main" val="966017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C52A86B-31E5-577D-3AB8-16953E37DE4C}"/>
              </a:ext>
            </a:extLst>
          </p:cNvPr>
          <p:cNvSpPr>
            <a:spLocks noGrp="1"/>
          </p:cNvSpPr>
          <p:nvPr/>
        </p:nvSpPr>
        <p:spPr>
          <a:xfrm>
            <a:off x="480000" y="380275"/>
            <a:ext cx="11232000" cy="908760"/>
          </a:xfrm>
          <a:prstGeom prst="rect">
            <a:avLst/>
          </a:prstGeom>
        </p:spPr>
        <p:txBody>
          <a:bodyPr lIns="91440" tIns="45720" rIns="91440" bIns="45720" anchor="ctr"/>
          <a:lstStyle>
            <a:lvl1pPr algn="l" defTabSz="914400" rtl="0" eaLnBrk="1" latinLnBrk="0" hangingPunct="1">
              <a:spcBef>
                <a:spcPct val="0"/>
              </a:spcBef>
              <a:buNone/>
              <a:defRPr sz="2750" b="1" kern="1200" cap="none" spc="200" baseline="0">
                <a:solidFill>
                  <a:srgbClr val="FFFFFF"/>
                </a:solidFill>
                <a:latin typeface="+mj-lt"/>
                <a:ea typeface="+mj-ea"/>
                <a:cs typeface="+mj-cs"/>
              </a:defRPr>
            </a:lvl1pPr>
          </a:lstStyle>
          <a:p>
            <a:r>
              <a:rPr lang="en-AU" dirty="0"/>
              <a:t>EAM Basic flow</a:t>
            </a:r>
          </a:p>
        </p:txBody>
      </p:sp>
      <p:sp>
        <p:nvSpPr>
          <p:cNvPr id="25" name="Rounded Rectangle 13">
            <a:extLst>
              <a:ext uri="{FF2B5EF4-FFF2-40B4-BE49-F238E27FC236}">
                <a16:creationId xmlns:a16="http://schemas.microsoft.com/office/drawing/2014/main" id="{775D725C-A923-A739-00CF-780318BE4DF9}"/>
              </a:ext>
            </a:extLst>
          </p:cNvPr>
          <p:cNvSpPr/>
          <p:nvPr/>
        </p:nvSpPr>
        <p:spPr>
          <a:xfrm>
            <a:off x="529612" y="2015099"/>
            <a:ext cx="2772001" cy="2827803"/>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26" name="Picture 6" descr="People Doctor Male icon">
            <a:extLst>
              <a:ext uri="{FF2B5EF4-FFF2-40B4-BE49-F238E27FC236}">
                <a16:creationId xmlns:a16="http://schemas.microsoft.com/office/drawing/2014/main" id="{5785D1DF-9CB7-BC85-F2EF-2E0709163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85" y="3814457"/>
            <a:ext cx="488303" cy="48830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1512CC64-1644-7097-390B-9D95F7495432}"/>
              </a:ext>
            </a:extLst>
          </p:cNvPr>
          <p:cNvSpPr/>
          <p:nvPr/>
        </p:nvSpPr>
        <p:spPr>
          <a:xfrm>
            <a:off x="1915613" y="3705619"/>
            <a:ext cx="660757" cy="718694"/>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b="1" dirty="0">
                <a:solidFill>
                  <a:schemeClr val="accent1"/>
                </a:solidFill>
              </a:rPr>
              <a:t>HD4DP v2 local</a:t>
            </a:r>
            <a:endParaRPr lang="en-US" sz="800" b="1" dirty="0">
              <a:solidFill>
                <a:schemeClr val="accent1"/>
              </a:solidFill>
            </a:endParaRPr>
          </a:p>
        </p:txBody>
      </p:sp>
      <p:sp>
        <p:nvSpPr>
          <p:cNvPr id="28" name="Rectangle 41">
            <a:extLst>
              <a:ext uri="{FF2B5EF4-FFF2-40B4-BE49-F238E27FC236}">
                <a16:creationId xmlns:a16="http://schemas.microsoft.com/office/drawing/2014/main" id="{7EB1DB15-74FB-4AAC-A204-8A74BEF809E5}"/>
              </a:ext>
            </a:extLst>
          </p:cNvPr>
          <p:cNvSpPr/>
          <p:nvPr/>
        </p:nvSpPr>
        <p:spPr>
          <a:xfrm>
            <a:off x="718636" y="4449983"/>
            <a:ext cx="468157" cy="314881"/>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a:ln>
                  <a:noFill/>
                </a:ln>
                <a:solidFill>
                  <a:schemeClr val="accent1"/>
                </a:solidFill>
              </a:rPr>
              <a:t>HCO system</a:t>
            </a:r>
            <a:endParaRPr lang="en-US" sz="700" dirty="0">
              <a:ln>
                <a:noFill/>
              </a:ln>
              <a:solidFill>
                <a:schemeClr val="accent1"/>
              </a:solidFill>
            </a:endParaRPr>
          </a:p>
        </p:txBody>
      </p:sp>
      <p:sp>
        <p:nvSpPr>
          <p:cNvPr id="29" name="Rectangle 44">
            <a:extLst>
              <a:ext uri="{FF2B5EF4-FFF2-40B4-BE49-F238E27FC236}">
                <a16:creationId xmlns:a16="http://schemas.microsoft.com/office/drawing/2014/main" id="{875C262F-687A-8AF7-C1DB-9038095294EF}"/>
              </a:ext>
            </a:extLst>
          </p:cNvPr>
          <p:cNvSpPr/>
          <p:nvPr/>
        </p:nvSpPr>
        <p:spPr>
          <a:xfrm>
            <a:off x="2712260" y="4383211"/>
            <a:ext cx="468157" cy="314881"/>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600" dirty="0">
                <a:solidFill>
                  <a:schemeClr val="accent1"/>
                </a:solidFill>
              </a:rPr>
              <a:t>HCO UM/EM</a:t>
            </a:r>
            <a:endParaRPr lang="en-US" sz="600" dirty="0">
              <a:solidFill>
                <a:schemeClr val="accent1"/>
              </a:solidFill>
            </a:endParaRPr>
          </a:p>
        </p:txBody>
      </p:sp>
      <p:sp>
        <p:nvSpPr>
          <p:cNvPr id="33" name="TextBox 88">
            <a:extLst>
              <a:ext uri="{FF2B5EF4-FFF2-40B4-BE49-F238E27FC236}">
                <a16:creationId xmlns:a16="http://schemas.microsoft.com/office/drawing/2014/main" id="{111724E5-CB4E-D843-22EC-65D18DB95D76}"/>
              </a:ext>
            </a:extLst>
          </p:cNvPr>
          <p:cNvSpPr txBox="1"/>
          <p:nvPr/>
        </p:nvSpPr>
        <p:spPr>
          <a:xfrm>
            <a:off x="630638" y="2081353"/>
            <a:ext cx="1207382" cy="200055"/>
          </a:xfrm>
          <a:prstGeom prst="rect">
            <a:avLst/>
          </a:prstGeom>
          <a:noFill/>
        </p:spPr>
        <p:txBody>
          <a:bodyPr wrap="none" rtlCol="0">
            <a:spAutoFit/>
          </a:bodyPr>
          <a:lstStyle/>
          <a:p>
            <a:r>
              <a:rPr lang="fr-FR" sz="700" b="1" dirty="0">
                <a:solidFill>
                  <a:schemeClr val="tx2"/>
                </a:solidFill>
              </a:rPr>
              <a:t>Healthcare organisation</a:t>
            </a:r>
            <a:endParaRPr lang="en-US" sz="700" b="1" dirty="0">
              <a:solidFill>
                <a:schemeClr val="tx2"/>
              </a:solidFill>
            </a:endParaRPr>
          </a:p>
        </p:txBody>
      </p:sp>
      <p:sp>
        <p:nvSpPr>
          <p:cNvPr id="58" name="Rectangle 31">
            <a:extLst>
              <a:ext uri="{FF2B5EF4-FFF2-40B4-BE49-F238E27FC236}">
                <a16:creationId xmlns:a16="http://schemas.microsoft.com/office/drawing/2014/main" id="{5CA165B1-563C-9D30-5865-26BE46C269CC}"/>
              </a:ext>
            </a:extLst>
          </p:cNvPr>
          <p:cNvSpPr/>
          <p:nvPr/>
        </p:nvSpPr>
        <p:spPr>
          <a:xfrm>
            <a:off x="9097375" y="2919397"/>
            <a:ext cx="747624" cy="1383363"/>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800" dirty="0">
                <a:ln>
                  <a:noFill/>
                </a:ln>
                <a:solidFill>
                  <a:schemeClr val="accent1"/>
                </a:solidFill>
              </a:rPr>
              <a:t>Integration </a:t>
            </a:r>
            <a:r>
              <a:rPr lang="fr-FR" sz="800" dirty="0" err="1">
                <a:ln>
                  <a:noFill/>
                </a:ln>
                <a:solidFill>
                  <a:schemeClr val="accent1"/>
                </a:solidFill>
              </a:rPr>
              <a:t>engine</a:t>
            </a:r>
            <a:r>
              <a:rPr lang="fr-FR" sz="800" dirty="0">
                <a:ln>
                  <a:noFill/>
                </a:ln>
                <a:solidFill>
                  <a:schemeClr val="accent1"/>
                </a:solidFill>
              </a:rPr>
              <a:t> (NextGen Connect)</a:t>
            </a:r>
            <a:endParaRPr lang="en-US" sz="800" dirty="0">
              <a:ln>
                <a:noFill/>
              </a:ln>
              <a:solidFill>
                <a:schemeClr val="accent1"/>
              </a:solidFill>
            </a:endParaRPr>
          </a:p>
        </p:txBody>
      </p:sp>
      <p:sp>
        <p:nvSpPr>
          <p:cNvPr id="59" name="Rectangle 32">
            <a:extLst>
              <a:ext uri="{FF2B5EF4-FFF2-40B4-BE49-F238E27FC236}">
                <a16:creationId xmlns:a16="http://schemas.microsoft.com/office/drawing/2014/main" id="{DD07EC43-98D8-D6D4-3DA5-E6F5E8621779}"/>
              </a:ext>
            </a:extLst>
          </p:cNvPr>
          <p:cNvSpPr/>
          <p:nvPr/>
        </p:nvSpPr>
        <p:spPr>
          <a:xfrm>
            <a:off x="9097374" y="4504681"/>
            <a:ext cx="747625" cy="276761"/>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b="1" dirty="0">
                <a:solidFill>
                  <a:schemeClr val="accent1"/>
                </a:solidFill>
              </a:rPr>
              <a:t>HD UM/EM</a:t>
            </a:r>
            <a:endParaRPr lang="en-US" sz="700" b="1" dirty="0">
              <a:solidFill>
                <a:schemeClr val="accent1"/>
              </a:solidFill>
            </a:endParaRPr>
          </a:p>
        </p:txBody>
      </p:sp>
      <p:sp>
        <p:nvSpPr>
          <p:cNvPr id="60" name="Rounded Rectangle 38">
            <a:extLst>
              <a:ext uri="{FF2B5EF4-FFF2-40B4-BE49-F238E27FC236}">
                <a16:creationId xmlns:a16="http://schemas.microsoft.com/office/drawing/2014/main" id="{B3343FBE-0851-1E92-9861-585D779930E5}"/>
              </a:ext>
            </a:extLst>
          </p:cNvPr>
          <p:cNvSpPr/>
          <p:nvPr/>
        </p:nvSpPr>
        <p:spPr>
          <a:xfrm>
            <a:off x="10310241" y="2614758"/>
            <a:ext cx="1477340" cy="1971563"/>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1" name="Rounded Rectangle 39">
            <a:extLst>
              <a:ext uri="{FF2B5EF4-FFF2-40B4-BE49-F238E27FC236}">
                <a16:creationId xmlns:a16="http://schemas.microsoft.com/office/drawing/2014/main" id="{56BC5180-DB36-A6FB-0762-6E94C2DEBF07}"/>
              </a:ext>
            </a:extLst>
          </p:cNvPr>
          <p:cNvSpPr/>
          <p:nvPr/>
        </p:nvSpPr>
        <p:spPr>
          <a:xfrm>
            <a:off x="10334288" y="4644660"/>
            <a:ext cx="1453293" cy="935236"/>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2" name="Rounded Rectangle 40">
            <a:extLst>
              <a:ext uri="{FF2B5EF4-FFF2-40B4-BE49-F238E27FC236}">
                <a16:creationId xmlns:a16="http://schemas.microsoft.com/office/drawing/2014/main" id="{D786746F-2C7B-CD5C-C9E7-B06B31179F5A}"/>
              </a:ext>
            </a:extLst>
          </p:cNvPr>
          <p:cNvSpPr/>
          <p:nvPr/>
        </p:nvSpPr>
        <p:spPr>
          <a:xfrm>
            <a:off x="8942177" y="2620989"/>
            <a:ext cx="1010604" cy="2251640"/>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4" name="TextBox 139">
            <a:extLst>
              <a:ext uri="{FF2B5EF4-FFF2-40B4-BE49-F238E27FC236}">
                <a16:creationId xmlns:a16="http://schemas.microsoft.com/office/drawing/2014/main" id="{8C108447-C864-D9B9-EB2E-6E759676B2CF}"/>
              </a:ext>
            </a:extLst>
          </p:cNvPr>
          <p:cNvSpPr txBox="1"/>
          <p:nvPr/>
        </p:nvSpPr>
        <p:spPr>
          <a:xfrm>
            <a:off x="9058534" y="2672980"/>
            <a:ext cx="764254" cy="271869"/>
          </a:xfrm>
          <a:prstGeom prst="rect">
            <a:avLst/>
          </a:prstGeom>
          <a:noFill/>
        </p:spPr>
        <p:txBody>
          <a:bodyPr wrap="square" rtlCol="0">
            <a:spAutoFit/>
          </a:bodyPr>
          <a:lstStyle/>
          <a:p>
            <a:pPr algn="ctr">
              <a:lnSpc>
                <a:spcPts val="700"/>
              </a:lnSpc>
            </a:pPr>
            <a:r>
              <a:rPr lang="fr-FR" sz="800" b="1" dirty="0">
                <a:solidFill>
                  <a:schemeClr val="tx2"/>
                </a:solidFill>
              </a:rPr>
              <a:t>HD Integration</a:t>
            </a:r>
            <a:endParaRPr lang="en-US" sz="800" b="1" dirty="0">
              <a:solidFill>
                <a:schemeClr val="tx2"/>
              </a:solidFill>
            </a:endParaRPr>
          </a:p>
        </p:txBody>
      </p:sp>
      <p:sp>
        <p:nvSpPr>
          <p:cNvPr id="65" name="TextBox 143">
            <a:extLst>
              <a:ext uri="{FF2B5EF4-FFF2-40B4-BE49-F238E27FC236}">
                <a16:creationId xmlns:a16="http://schemas.microsoft.com/office/drawing/2014/main" id="{E115E2E8-D412-94CD-3605-0E334513B4F7}"/>
              </a:ext>
            </a:extLst>
          </p:cNvPr>
          <p:cNvSpPr txBox="1"/>
          <p:nvPr/>
        </p:nvSpPr>
        <p:spPr>
          <a:xfrm>
            <a:off x="9872775" y="2151319"/>
            <a:ext cx="848309" cy="215444"/>
          </a:xfrm>
          <a:prstGeom prst="rect">
            <a:avLst/>
          </a:prstGeom>
          <a:noFill/>
        </p:spPr>
        <p:txBody>
          <a:bodyPr wrap="none" rtlCol="0">
            <a:spAutoFit/>
          </a:bodyPr>
          <a:lstStyle/>
          <a:p>
            <a:r>
              <a:rPr lang="fr-FR" sz="800" b="1" dirty="0">
                <a:solidFill>
                  <a:schemeClr val="tx2"/>
                </a:solidFill>
              </a:rPr>
              <a:t>healthdata.be</a:t>
            </a:r>
            <a:endParaRPr lang="en-US" sz="800" b="1" dirty="0">
              <a:solidFill>
                <a:schemeClr val="tx2"/>
              </a:solidFill>
            </a:endParaRPr>
          </a:p>
        </p:txBody>
      </p:sp>
      <p:sp>
        <p:nvSpPr>
          <p:cNvPr id="66" name="Rectangle 180">
            <a:extLst>
              <a:ext uri="{FF2B5EF4-FFF2-40B4-BE49-F238E27FC236}">
                <a16:creationId xmlns:a16="http://schemas.microsoft.com/office/drawing/2014/main" id="{A21C5DF8-EF51-219F-FF1B-FFA0DDD24949}"/>
              </a:ext>
            </a:extLst>
          </p:cNvPr>
          <p:cNvSpPr/>
          <p:nvPr/>
        </p:nvSpPr>
        <p:spPr>
          <a:xfrm>
            <a:off x="10519007" y="2789626"/>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800" dirty="0">
                <a:solidFill>
                  <a:schemeClr val="accent1"/>
                </a:solidFill>
              </a:rPr>
              <a:t>Data validation (incl. Validation requests)</a:t>
            </a:r>
            <a:endParaRPr lang="en-US" sz="800" dirty="0">
              <a:solidFill>
                <a:schemeClr val="accent1"/>
              </a:solidFill>
            </a:endParaRPr>
          </a:p>
        </p:txBody>
      </p:sp>
      <p:sp>
        <p:nvSpPr>
          <p:cNvPr id="67" name="Rectangle 181">
            <a:extLst>
              <a:ext uri="{FF2B5EF4-FFF2-40B4-BE49-F238E27FC236}">
                <a16:creationId xmlns:a16="http://schemas.microsoft.com/office/drawing/2014/main" id="{E78F3590-E9F9-9BE2-4661-387F1F3BA93D}"/>
              </a:ext>
            </a:extLst>
          </p:cNvPr>
          <p:cNvSpPr/>
          <p:nvPr/>
        </p:nvSpPr>
        <p:spPr>
          <a:xfrm>
            <a:off x="10513849" y="3135251"/>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Data Storage</a:t>
            </a:r>
            <a:endParaRPr lang="en-US" sz="800" dirty="0">
              <a:solidFill>
                <a:schemeClr val="accent1"/>
              </a:solidFill>
            </a:endParaRPr>
          </a:p>
        </p:txBody>
      </p:sp>
      <p:sp>
        <p:nvSpPr>
          <p:cNvPr id="68" name="Rectangle 182">
            <a:extLst>
              <a:ext uri="{FF2B5EF4-FFF2-40B4-BE49-F238E27FC236}">
                <a16:creationId xmlns:a16="http://schemas.microsoft.com/office/drawing/2014/main" id="{50F1786B-64E5-B673-F5EE-B35606E57FF7}"/>
              </a:ext>
            </a:extLst>
          </p:cNvPr>
          <p:cNvSpPr/>
          <p:nvPr/>
        </p:nvSpPr>
        <p:spPr>
          <a:xfrm>
            <a:off x="10518276" y="3471728"/>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Data exploitation</a:t>
            </a:r>
            <a:endParaRPr lang="en-US" sz="800" dirty="0">
              <a:solidFill>
                <a:schemeClr val="accent1"/>
              </a:solidFill>
            </a:endParaRPr>
          </a:p>
        </p:txBody>
      </p:sp>
      <p:sp>
        <p:nvSpPr>
          <p:cNvPr id="69" name="Rectangle 183">
            <a:extLst>
              <a:ext uri="{FF2B5EF4-FFF2-40B4-BE49-F238E27FC236}">
                <a16:creationId xmlns:a16="http://schemas.microsoft.com/office/drawing/2014/main" id="{61F546DE-9120-C9F2-F382-2F5F1EEC50BF}"/>
              </a:ext>
            </a:extLst>
          </p:cNvPr>
          <p:cNvSpPr/>
          <p:nvPr/>
        </p:nvSpPr>
        <p:spPr>
          <a:xfrm>
            <a:off x="10513849" y="4162865"/>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Healthstat.be,</a:t>
            </a:r>
          </a:p>
          <a:p>
            <a:pPr algn="ctr"/>
            <a:r>
              <a:rPr lang="fr-FR" sz="800" dirty="0">
                <a:solidFill>
                  <a:schemeClr val="accent1"/>
                </a:solidFill>
              </a:rPr>
              <a:t>FAIR.healthdata.be</a:t>
            </a:r>
            <a:endParaRPr lang="en-US" sz="800" dirty="0">
              <a:solidFill>
                <a:schemeClr val="accent1"/>
              </a:solidFill>
            </a:endParaRPr>
          </a:p>
        </p:txBody>
      </p:sp>
      <p:sp>
        <p:nvSpPr>
          <p:cNvPr id="70" name="Rectangle 186">
            <a:extLst>
              <a:ext uri="{FF2B5EF4-FFF2-40B4-BE49-F238E27FC236}">
                <a16:creationId xmlns:a16="http://schemas.microsoft.com/office/drawing/2014/main" id="{29684C16-5354-9ECF-EDE4-6831AEBA7B73}"/>
              </a:ext>
            </a:extLst>
          </p:cNvPr>
          <p:cNvSpPr/>
          <p:nvPr/>
        </p:nvSpPr>
        <p:spPr>
          <a:xfrm>
            <a:off x="10505756" y="3823320"/>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HD4RES 2</a:t>
            </a:r>
            <a:endParaRPr lang="en-US" sz="800" dirty="0">
              <a:solidFill>
                <a:schemeClr val="accent1"/>
              </a:solidFill>
            </a:endParaRPr>
          </a:p>
        </p:txBody>
      </p:sp>
      <p:sp>
        <p:nvSpPr>
          <p:cNvPr id="71" name="Rectangle 187">
            <a:extLst>
              <a:ext uri="{FF2B5EF4-FFF2-40B4-BE49-F238E27FC236}">
                <a16:creationId xmlns:a16="http://schemas.microsoft.com/office/drawing/2014/main" id="{D4C0DDB6-C299-979C-50D0-B6D5EF229460}"/>
              </a:ext>
            </a:extLst>
          </p:cNvPr>
          <p:cNvSpPr/>
          <p:nvPr/>
        </p:nvSpPr>
        <p:spPr>
          <a:xfrm>
            <a:off x="10505756" y="4858398"/>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Service Portal</a:t>
            </a:r>
            <a:endParaRPr lang="en-US" sz="800" dirty="0">
              <a:solidFill>
                <a:schemeClr val="accent1"/>
              </a:solidFill>
            </a:endParaRPr>
          </a:p>
        </p:txBody>
      </p:sp>
      <p:sp>
        <p:nvSpPr>
          <p:cNvPr id="72" name="Rectangle 188">
            <a:extLst>
              <a:ext uri="{FF2B5EF4-FFF2-40B4-BE49-F238E27FC236}">
                <a16:creationId xmlns:a16="http://schemas.microsoft.com/office/drawing/2014/main" id="{0C02A09B-29B1-3A20-DEAD-71553285F429}"/>
              </a:ext>
            </a:extLst>
          </p:cNvPr>
          <p:cNvSpPr/>
          <p:nvPr/>
        </p:nvSpPr>
        <p:spPr>
          <a:xfrm>
            <a:off x="10505756" y="5213789"/>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EAM</a:t>
            </a:r>
            <a:endParaRPr lang="en-US" sz="800" dirty="0">
              <a:solidFill>
                <a:schemeClr val="accent1"/>
              </a:solidFill>
            </a:endParaRPr>
          </a:p>
        </p:txBody>
      </p:sp>
      <p:sp>
        <p:nvSpPr>
          <p:cNvPr id="73" name="TextBox 189">
            <a:extLst>
              <a:ext uri="{FF2B5EF4-FFF2-40B4-BE49-F238E27FC236}">
                <a16:creationId xmlns:a16="http://schemas.microsoft.com/office/drawing/2014/main" id="{D664162E-A2F6-A5B6-9769-C5C9446B04C0}"/>
              </a:ext>
            </a:extLst>
          </p:cNvPr>
          <p:cNvSpPr txBox="1"/>
          <p:nvPr/>
        </p:nvSpPr>
        <p:spPr>
          <a:xfrm>
            <a:off x="10721084" y="2604230"/>
            <a:ext cx="604653" cy="215444"/>
          </a:xfrm>
          <a:prstGeom prst="rect">
            <a:avLst/>
          </a:prstGeom>
          <a:noFill/>
        </p:spPr>
        <p:txBody>
          <a:bodyPr wrap="none" rtlCol="0">
            <a:spAutoFit/>
          </a:bodyPr>
          <a:lstStyle/>
          <a:p>
            <a:r>
              <a:rPr lang="fr-FR" sz="800" b="1" dirty="0">
                <a:solidFill>
                  <a:schemeClr val="tx2"/>
                </a:solidFill>
              </a:rPr>
              <a:t>HD DWH</a:t>
            </a:r>
            <a:endParaRPr lang="en-US" sz="800" b="1" dirty="0">
              <a:solidFill>
                <a:schemeClr val="tx2"/>
              </a:solidFill>
            </a:endParaRPr>
          </a:p>
        </p:txBody>
      </p:sp>
      <p:sp>
        <p:nvSpPr>
          <p:cNvPr id="74" name="TextBox 190">
            <a:extLst>
              <a:ext uri="{FF2B5EF4-FFF2-40B4-BE49-F238E27FC236}">
                <a16:creationId xmlns:a16="http://schemas.microsoft.com/office/drawing/2014/main" id="{CA61B37F-5BCD-9802-5226-BA7CA5237B0D}"/>
              </a:ext>
            </a:extLst>
          </p:cNvPr>
          <p:cNvSpPr txBox="1"/>
          <p:nvPr/>
        </p:nvSpPr>
        <p:spPr>
          <a:xfrm>
            <a:off x="10741391" y="4657184"/>
            <a:ext cx="641522" cy="215444"/>
          </a:xfrm>
          <a:prstGeom prst="rect">
            <a:avLst/>
          </a:prstGeom>
          <a:noFill/>
        </p:spPr>
        <p:txBody>
          <a:bodyPr wrap="none" rtlCol="0">
            <a:spAutoFit/>
          </a:bodyPr>
          <a:lstStyle/>
          <a:p>
            <a:r>
              <a:rPr lang="fr-FR" sz="800" b="1" dirty="0">
                <a:solidFill>
                  <a:schemeClr val="tx2"/>
                </a:solidFill>
              </a:rPr>
              <a:t>HD APPS</a:t>
            </a:r>
            <a:endParaRPr lang="en-US" sz="800" b="1" dirty="0">
              <a:solidFill>
                <a:schemeClr val="tx2"/>
              </a:solidFill>
            </a:endParaRPr>
          </a:p>
        </p:txBody>
      </p:sp>
      <p:sp>
        <p:nvSpPr>
          <p:cNvPr id="76" name="Rounded Rectangle 19">
            <a:extLst>
              <a:ext uri="{FF2B5EF4-FFF2-40B4-BE49-F238E27FC236}">
                <a16:creationId xmlns:a16="http://schemas.microsoft.com/office/drawing/2014/main" id="{9425C711-5972-0D5A-E1B3-D3FC8EEF7EA0}"/>
              </a:ext>
            </a:extLst>
          </p:cNvPr>
          <p:cNvSpPr/>
          <p:nvPr/>
        </p:nvSpPr>
        <p:spPr>
          <a:xfrm>
            <a:off x="8833449" y="2015099"/>
            <a:ext cx="3062377" cy="3683977"/>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81" name="Rounded Rectangle 20">
            <a:extLst>
              <a:ext uri="{FF2B5EF4-FFF2-40B4-BE49-F238E27FC236}">
                <a16:creationId xmlns:a16="http://schemas.microsoft.com/office/drawing/2014/main" id="{CBCC840A-0C6B-79DD-A326-86578C42ED31}"/>
              </a:ext>
            </a:extLst>
          </p:cNvPr>
          <p:cNvSpPr/>
          <p:nvPr/>
        </p:nvSpPr>
        <p:spPr>
          <a:xfrm>
            <a:off x="5645499" y="3200612"/>
            <a:ext cx="844063" cy="907236"/>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82" name="Rectangle 29">
            <a:extLst>
              <a:ext uri="{FF2B5EF4-FFF2-40B4-BE49-F238E27FC236}">
                <a16:creationId xmlns:a16="http://schemas.microsoft.com/office/drawing/2014/main" id="{0D1C4A54-A1CA-C5B8-863C-249C5A46A41A}"/>
              </a:ext>
            </a:extLst>
          </p:cNvPr>
          <p:cNvSpPr/>
          <p:nvPr/>
        </p:nvSpPr>
        <p:spPr>
          <a:xfrm>
            <a:off x="5737151" y="3426873"/>
            <a:ext cx="660757" cy="5960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ln>
                  <a:noFill/>
                </a:ln>
                <a:solidFill>
                  <a:schemeClr val="accent1"/>
                </a:solidFill>
              </a:rPr>
              <a:t>TTP service</a:t>
            </a:r>
            <a:endParaRPr lang="en-US" sz="900" b="1" dirty="0">
              <a:ln>
                <a:noFill/>
              </a:ln>
              <a:solidFill>
                <a:schemeClr val="accent1"/>
              </a:solidFill>
            </a:endParaRPr>
          </a:p>
        </p:txBody>
      </p:sp>
      <p:sp>
        <p:nvSpPr>
          <p:cNvPr id="83" name="TextBox 131">
            <a:extLst>
              <a:ext uri="{FF2B5EF4-FFF2-40B4-BE49-F238E27FC236}">
                <a16:creationId xmlns:a16="http://schemas.microsoft.com/office/drawing/2014/main" id="{D7AD3993-5DA3-E5F1-1B81-1051BBBAEDB9}"/>
              </a:ext>
            </a:extLst>
          </p:cNvPr>
          <p:cNvSpPr txBox="1"/>
          <p:nvPr/>
        </p:nvSpPr>
        <p:spPr>
          <a:xfrm>
            <a:off x="5789249" y="3205604"/>
            <a:ext cx="556563" cy="215444"/>
          </a:xfrm>
          <a:prstGeom prst="rect">
            <a:avLst/>
          </a:prstGeom>
          <a:noFill/>
        </p:spPr>
        <p:txBody>
          <a:bodyPr wrap="none" rtlCol="0">
            <a:spAutoFit/>
          </a:bodyPr>
          <a:lstStyle/>
          <a:p>
            <a:r>
              <a:rPr lang="fr-FR" sz="800" b="1" dirty="0">
                <a:solidFill>
                  <a:schemeClr val="tx2"/>
                </a:solidFill>
              </a:rPr>
              <a:t>eHealth</a:t>
            </a:r>
            <a:endParaRPr lang="en-US" sz="800" b="1" dirty="0">
              <a:solidFill>
                <a:schemeClr val="tx2"/>
              </a:solidFill>
            </a:endParaRPr>
          </a:p>
        </p:txBody>
      </p:sp>
      <p:grpSp>
        <p:nvGrpSpPr>
          <p:cNvPr id="95" name="Groep 94">
            <a:extLst>
              <a:ext uri="{FF2B5EF4-FFF2-40B4-BE49-F238E27FC236}">
                <a16:creationId xmlns:a16="http://schemas.microsoft.com/office/drawing/2014/main" id="{4F9A0764-F267-A140-4F3C-E1CEEB5FFBCE}"/>
              </a:ext>
            </a:extLst>
          </p:cNvPr>
          <p:cNvGrpSpPr/>
          <p:nvPr/>
        </p:nvGrpSpPr>
        <p:grpSpPr>
          <a:xfrm>
            <a:off x="2006984" y="2264484"/>
            <a:ext cx="992168" cy="749238"/>
            <a:chOff x="2006984" y="2264484"/>
            <a:chExt cx="992168" cy="749238"/>
          </a:xfrm>
        </p:grpSpPr>
        <p:pic>
          <p:nvPicPr>
            <p:cNvPr id="96" name="그림 12">
              <a:extLst>
                <a:ext uri="{FF2B5EF4-FFF2-40B4-BE49-F238E27FC236}">
                  <a16:creationId xmlns:a16="http://schemas.microsoft.com/office/drawing/2014/main" id="{749FA9F5-BFF6-F730-2B1A-143D61FBD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4317" y="2264484"/>
              <a:ext cx="894926" cy="749238"/>
            </a:xfrm>
            <a:prstGeom prst="rect">
              <a:avLst/>
            </a:prstGeom>
          </p:spPr>
        </p:pic>
        <p:sp>
          <p:nvSpPr>
            <p:cNvPr id="97" name="TextBox 88">
              <a:extLst>
                <a:ext uri="{FF2B5EF4-FFF2-40B4-BE49-F238E27FC236}">
                  <a16:creationId xmlns:a16="http://schemas.microsoft.com/office/drawing/2014/main" id="{1CC4E207-1067-CA66-2D09-F961833CB9A7}"/>
                </a:ext>
              </a:extLst>
            </p:cNvPr>
            <p:cNvSpPr txBox="1"/>
            <p:nvPr/>
          </p:nvSpPr>
          <p:spPr>
            <a:xfrm>
              <a:off x="2006984" y="2388013"/>
              <a:ext cx="992168" cy="200055"/>
            </a:xfrm>
            <a:prstGeom prst="rect">
              <a:avLst/>
            </a:prstGeom>
            <a:noFill/>
          </p:spPr>
          <p:txBody>
            <a:bodyPr wrap="square" rtlCol="0">
              <a:spAutoFit/>
            </a:bodyPr>
            <a:lstStyle/>
            <a:p>
              <a:r>
                <a:rPr lang="fr-FR" sz="700" b="1" dirty="0">
                  <a:solidFill>
                    <a:srgbClr val="92D050"/>
                  </a:solidFill>
                </a:rPr>
                <a:t>eam.healthdata.be</a:t>
              </a:r>
              <a:endParaRPr lang="en-US" sz="700" b="1" dirty="0">
                <a:solidFill>
                  <a:srgbClr val="92D050"/>
                </a:solidFill>
              </a:endParaRPr>
            </a:p>
          </p:txBody>
        </p:sp>
      </p:grpSp>
      <p:pic>
        <p:nvPicPr>
          <p:cNvPr id="1026" name="Picture 2" descr="Manager Generic Flat icon">
            <a:extLst>
              <a:ext uri="{FF2B5EF4-FFF2-40B4-BE49-F238E27FC236}">
                <a16:creationId xmlns:a16="http://schemas.microsoft.com/office/drawing/2014/main" id="{24FE2DEF-BE01-4295-BAA5-8FA2A085D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69" y="2314812"/>
            <a:ext cx="514996" cy="51499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8B630F89-A843-4740-9780-A0023BB7B4E8}"/>
              </a:ext>
            </a:extLst>
          </p:cNvPr>
          <p:cNvGrpSpPr/>
          <p:nvPr/>
        </p:nvGrpSpPr>
        <p:grpSpPr>
          <a:xfrm>
            <a:off x="1311839" y="2301747"/>
            <a:ext cx="692025" cy="215444"/>
            <a:chOff x="1311839" y="2378866"/>
            <a:chExt cx="692025" cy="215444"/>
          </a:xfrm>
        </p:grpSpPr>
        <p:cxnSp>
          <p:nvCxnSpPr>
            <p:cNvPr id="43" name="Straight Arrow Connector 59">
              <a:extLst>
                <a:ext uri="{FF2B5EF4-FFF2-40B4-BE49-F238E27FC236}">
                  <a16:creationId xmlns:a16="http://schemas.microsoft.com/office/drawing/2014/main" id="{FE20288A-0ECB-413B-8E8E-8194A625D7FC}"/>
                </a:ext>
              </a:extLst>
            </p:cNvPr>
            <p:cNvCxnSpPr/>
            <p:nvPr/>
          </p:nvCxnSpPr>
          <p:spPr>
            <a:xfrm>
              <a:off x="1311839" y="2578806"/>
              <a:ext cx="692025" cy="6357"/>
            </a:xfrm>
            <a:prstGeom prst="straightConnector1">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TextBox 195">
              <a:extLst>
                <a:ext uri="{FF2B5EF4-FFF2-40B4-BE49-F238E27FC236}">
                  <a16:creationId xmlns:a16="http://schemas.microsoft.com/office/drawing/2014/main" id="{3DE9510D-D04D-4A91-9E09-2C900969E94D}"/>
                </a:ext>
              </a:extLst>
            </p:cNvPr>
            <p:cNvSpPr txBox="1"/>
            <p:nvPr/>
          </p:nvSpPr>
          <p:spPr>
            <a:xfrm>
              <a:off x="1441420" y="2378866"/>
              <a:ext cx="385042" cy="215444"/>
            </a:xfrm>
            <a:prstGeom prst="rect">
              <a:avLst/>
            </a:prstGeom>
            <a:noFill/>
          </p:spPr>
          <p:txBody>
            <a:bodyPr wrap="none" rtlCol="0">
              <a:spAutoFit/>
            </a:bodyPr>
            <a:lstStyle/>
            <a:p>
              <a:r>
                <a:rPr lang="fr-FR" sz="800" b="1" dirty="0">
                  <a:solidFill>
                    <a:schemeClr val="tx2"/>
                  </a:solidFill>
                </a:rPr>
                <a:t>web</a:t>
              </a:r>
              <a:endParaRPr lang="en-US" sz="1400" b="1" dirty="0">
                <a:solidFill>
                  <a:schemeClr val="tx2"/>
                </a:solidFill>
              </a:endParaRPr>
            </a:p>
          </p:txBody>
        </p:sp>
      </p:grpSp>
      <p:cxnSp>
        <p:nvCxnSpPr>
          <p:cNvPr id="45" name="Elbow Connector 1038">
            <a:extLst>
              <a:ext uri="{FF2B5EF4-FFF2-40B4-BE49-F238E27FC236}">
                <a16:creationId xmlns:a16="http://schemas.microsoft.com/office/drawing/2014/main" id="{ECB9FD8C-F369-4E6B-B7EE-5014D4DF6845}"/>
              </a:ext>
            </a:extLst>
          </p:cNvPr>
          <p:cNvCxnSpPr>
            <a:cxnSpLocks/>
            <a:endCxn id="72" idx="2"/>
          </p:cNvCxnSpPr>
          <p:nvPr/>
        </p:nvCxnSpPr>
        <p:spPr>
          <a:xfrm>
            <a:off x="2999152" y="2488041"/>
            <a:ext cx="8048531" cy="3010276"/>
          </a:xfrm>
          <a:prstGeom prst="bentConnector4">
            <a:avLst>
              <a:gd name="adj1" fmla="val 46633"/>
              <a:gd name="adj2" fmla="val 107594"/>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80" name="Rectangle 30">
            <a:extLst>
              <a:ext uri="{FF2B5EF4-FFF2-40B4-BE49-F238E27FC236}">
                <a16:creationId xmlns:a16="http://schemas.microsoft.com/office/drawing/2014/main" id="{7E62FA28-8529-FA6F-3470-74D233CE6F3B}"/>
              </a:ext>
            </a:extLst>
          </p:cNvPr>
          <p:cNvSpPr/>
          <p:nvPr/>
        </p:nvSpPr>
        <p:spPr>
          <a:xfrm>
            <a:off x="9025331" y="4993196"/>
            <a:ext cx="902698" cy="476859"/>
          </a:xfrm>
          <a:prstGeom prst="rect">
            <a:avLst/>
          </a:prstGeom>
          <a:solidFill>
            <a:schemeClr val="bg1"/>
          </a:solid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dirty="0">
                <a:ln>
                  <a:noFill/>
                </a:ln>
                <a:solidFill>
                  <a:schemeClr val="accent1"/>
                </a:solidFill>
              </a:rPr>
              <a:t>HD Master Data Management</a:t>
            </a:r>
            <a:endParaRPr lang="en-US" sz="900" dirty="0">
              <a:ln>
                <a:noFill/>
              </a:ln>
              <a:solidFill>
                <a:schemeClr val="accent1"/>
              </a:solidFill>
            </a:endParaRPr>
          </a:p>
        </p:txBody>
      </p:sp>
      <p:sp>
        <p:nvSpPr>
          <p:cNvPr id="47" name="Rectangle 44">
            <a:extLst>
              <a:ext uri="{FF2B5EF4-FFF2-40B4-BE49-F238E27FC236}">
                <a16:creationId xmlns:a16="http://schemas.microsoft.com/office/drawing/2014/main" id="{9DC0A0A5-2E2E-4941-8F3A-6CD94A040481}"/>
              </a:ext>
            </a:extLst>
          </p:cNvPr>
          <p:cNvSpPr/>
          <p:nvPr/>
        </p:nvSpPr>
        <p:spPr>
          <a:xfrm>
            <a:off x="3681595" y="2171707"/>
            <a:ext cx="4157270" cy="314881"/>
          </a:xfrm>
          <a:prstGeom prst="rect">
            <a:avLst/>
          </a:prstGeom>
          <a:no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rgbClr val="0070C0"/>
                </a:solidFill>
                <a:sym typeface="Wingdings" panose="05000000000000000000" pitchFamily="2" charset="2"/>
              </a:rPr>
              <a:t> </a:t>
            </a:r>
            <a:r>
              <a:rPr lang="fr-FR" sz="1600" b="1" dirty="0" err="1">
                <a:solidFill>
                  <a:srgbClr val="0070C0"/>
                </a:solidFill>
              </a:rPr>
              <a:t>Navigate</a:t>
            </a:r>
            <a:r>
              <a:rPr lang="fr-FR" sz="1600" b="1" dirty="0">
                <a:solidFill>
                  <a:srgbClr val="0070C0"/>
                </a:solidFill>
              </a:rPr>
              <a:t> to eam.healthdata.be</a:t>
            </a:r>
            <a:endParaRPr lang="en-US" sz="1600" b="1" dirty="0">
              <a:solidFill>
                <a:srgbClr val="0070C0"/>
              </a:solidFill>
            </a:endParaRPr>
          </a:p>
        </p:txBody>
      </p:sp>
    </p:spTree>
    <p:extLst>
      <p:ext uri="{BB962C8B-B14F-4D97-AF65-F5344CB8AC3E}">
        <p14:creationId xmlns:p14="http://schemas.microsoft.com/office/powerpoint/2010/main" val="2238117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C52A86B-31E5-577D-3AB8-16953E37DE4C}"/>
              </a:ext>
            </a:extLst>
          </p:cNvPr>
          <p:cNvSpPr>
            <a:spLocks noGrp="1"/>
          </p:cNvSpPr>
          <p:nvPr/>
        </p:nvSpPr>
        <p:spPr>
          <a:xfrm>
            <a:off x="480000" y="380275"/>
            <a:ext cx="11232000" cy="908760"/>
          </a:xfrm>
          <a:prstGeom prst="rect">
            <a:avLst/>
          </a:prstGeom>
        </p:spPr>
        <p:txBody>
          <a:bodyPr lIns="91440" tIns="45720" rIns="91440" bIns="45720" anchor="ctr"/>
          <a:lstStyle>
            <a:lvl1pPr algn="l" defTabSz="914400" rtl="0" eaLnBrk="1" latinLnBrk="0" hangingPunct="1">
              <a:spcBef>
                <a:spcPct val="0"/>
              </a:spcBef>
              <a:buNone/>
              <a:defRPr sz="2750" b="1" kern="1200" cap="none" spc="200" baseline="0">
                <a:solidFill>
                  <a:srgbClr val="FFFFFF"/>
                </a:solidFill>
                <a:latin typeface="+mj-lt"/>
                <a:ea typeface="+mj-ea"/>
                <a:cs typeface="+mj-cs"/>
              </a:defRPr>
            </a:lvl1pPr>
          </a:lstStyle>
          <a:p>
            <a:r>
              <a:rPr lang="en-AU" dirty="0"/>
              <a:t>EAM Basic flow</a:t>
            </a:r>
          </a:p>
        </p:txBody>
      </p:sp>
      <p:sp>
        <p:nvSpPr>
          <p:cNvPr id="25" name="Rounded Rectangle 13">
            <a:extLst>
              <a:ext uri="{FF2B5EF4-FFF2-40B4-BE49-F238E27FC236}">
                <a16:creationId xmlns:a16="http://schemas.microsoft.com/office/drawing/2014/main" id="{775D725C-A923-A739-00CF-780318BE4DF9}"/>
              </a:ext>
            </a:extLst>
          </p:cNvPr>
          <p:cNvSpPr/>
          <p:nvPr/>
        </p:nvSpPr>
        <p:spPr>
          <a:xfrm>
            <a:off x="529612" y="2015099"/>
            <a:ext cx="2772001" cy="2827803"/>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26" name="Picture 6" descr="People Doctor Male icon">
            <a:extLst>
              <a:ext uri="{FF2B5EF4-FFF2-40B4-BE49-F238E27FC236}">
                <a16:creationId xmlns:a16="http://schemas.microsoft.com/office/drawing/2014/main" id="{5785D1DF-9CB7-BC85-F2EF-2E0709163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85" y="3814457"/>
            <a:ext cx="488303" cy="48830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1512CC64-1644-7097-390B-9D95F7495432}"/>
              </a:ext>
            </a:extLst>
          </p:cNvPr>
          <p:cNvSpPr/>
          <p:nvPr/>
        </p:nvSpPr>
        <p:spPr>
          <a:xfrm>
            <a:off x="1915613" y="3705619"/>
            <a:ext cx="660757" cy="718694"/>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b="1" dirty="0">
                <a:solidFill>
                  <a:schemeClr val="accent1"/>
                </a:solidFill>
              </a:rPr>
              <a:t>HD4DP v2 local</a:t>
            </a:r>
            <a:endParaRPr lang="en-US" sz="800" b="1" dirty="0">
              <a:solidFill>
                <a:schemeClr val="accent1"/>
              </a:solidFill>
            </a:endParaRPr>
          </a:p>
        </p:txBody>
      </p:sp>
      <p:sp>
        <p:nvSpPr>
          <p:cNvPr id="28" name="Rectangle 41">
            <a:extLst>
              <a:ext uri="{FF2B5EF4-FFF2-40B4-BE49-F238E27FC236}">
                <a16:creationId xmlns:a16="http://schemas.microsoft.com/office/drawing/2014/main" id="{7EB1DB15-74FB-4AAC-A204-8A74BEF809E5}"/>
              </a:ext>
            </a:extLst>
          </p:cNvPr>
          <p:cNvSpPr/>
          <p:nvPr/>
        </p:nvSpPr>
        <p:spPr>
          <a:xfrm>
            <a:off x="718636" y="4449983"/>
            <a:ext cx="468157" cy="314881"/>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a:ln>
                  <a:noFill/>
                </a:ln>
                <a:solidFill>
                  <a:schemeClr val="accent1"/>
                </a:solidFill>
              </a:rPr>
              <a:t>HCO system</a:t>
            </a:r>
            <a:endParaRPr lang="en-US" sz="700" dirty="0">
              <a:ln>
                <a:noFill/>
              </a:ln>
              <a:solidFill>
                <a:schemeClr val="accent1"/>
              </a:solidFill>
            </a:endParaRPr>
          </a:p>
        </p:txBody>
      </p:sp>
      <p:sp>
        <p:nvSpPr>
          <p:cNvPr id="29" name="Rectangle 44">
            <a:extLst>
              <a:ext uri="{FF2B5EF4-FFF2-40B4-BE49-F238E27FC236}">
                <a16:creationId xmlns:a16="http://schemas.microsoft.com/office/drawing/2014/main" id="{875C262F-687A-8AF7-C1DB-9038095294EF}"/>
              </a:ext>
            </a:extLst>
          </p:cNvPr>
          <p:cNvSpPr/>
          <p:nvPr/>
        </p:nvSpPr>
        <p:spPr>
          <a:xfrm>
            <a:off x="2712260" y="4383211"/>
            <a:ext cx="468157" cy="314881"/>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600" dirty="0">
                <a:solidFill>
                  <a:schemeClr val="accent1"/>
                </a:solidFill>
              </a:rPr>
              <a:t>HCO UM/EM</a:t>
            </a:r>
            <a:endParaRPr lang="en-US" sz="600" dirty="0">
              <a:solidFill>
                <a:schemeClr val="accent1"/>
              </a:solidFill>
            </a:endParaRPr>
          </a:p>
        </p:txBody>
      </p:sp>
      <p:sp>
        <p:nvSpPr>
          <p:cNvPr id="33" name="TextBox 88">
            <a:extLst>
              <a:ext uri="{FF2B5EF4-FFF2-40B4-BE49-F238E27FC236}">
                <a16:creationId xmlns:a16="http://schemas.microsoft.com/office/drawing/2014/main" id="{111724E5-CB4E-D843-22EC-65D18DB95D76}"/>
              </a:ext>
            </a:extLst>
          </p:cNvPr>
          <p:cNvSpPr txBox="1"/>
          <p:nvPr/>
        </p:nvSpPr>
        <p:spPr>
          <a:xfrm>
            <a:off x="630638" y="2081353"/>
            <a:ext cx="1207382" cy="200055"/>
          </a:xfrm>
          <a:prstGeom prst="rect">
            <a:avLst/>
          </a:prstGeom>
          <a:noFill/>
        </p:spPr>
        <p:txBody>
          <a:bodyPr wrap="none" rtlCol="0">
            <a:spAutoFit/>
          </a:bodyPr>
          <a:lstStyle/>
          <a:p>
            <a:r>
              <a:rPr lang="fr-FR" sz="700" b="1" dirty="0">
                <a:solidFill>
                  <a:schemeClr val="tx2"/>
                </a:solidFill>
              </a:rPr>
              <a:t>Healthcare organisation</a:t>
            </a:r>
            <a:endParaRPr lang="en-US" sz="700" b="1" dirty="0">
              <a:solidFill>
                <a:schemeClr val="tx2"/>
              </a:solidFill>
            </a:endParaRPr>
          </a:p>
        </p:txBody>
      </p:sp>
      <p:sp>
        <p:nvSpPr>
          <p:cNvPr id="58" name="Rectangle 31">
            <a:extLst>
              <a:ext uri="{FF2B5EF4-FFF2-40B4-BE49-F238E27FC236}">
                <a16:creationId xmlns:a16="http://schemas.microsoft.com/office/drawing/2014/main" id="{5CA165B1-563C-9D30-5865-26BE46C269CC}"/>
              </a:ext>
            </a:extLst>
          </p:cNvPr>
          <p:cNvSpPr/>
          <p:nvPr/>
        </p:nvSpPr>
        <p:spPr>
          <a:xfrm>
            <a:off x="9097375" y="2919397"/>
            <a:ext cx="747624" cy="1383363"/>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800" dirty="0">
                <a:ln>
                  <a:noFill/>
                </a:ln>
                <a:solidFill>
                  <a:schemeClr val="accent1"/>
                </a:solidFill>
              </a:rPr>
              <a:t>Integration </a:t>
            </a:r>
            <a:r>
              <a:rPr lang="fr-FR" sz="800" dirty="0" err="1">
                <a:ln>
                  <a:noFill/>
                </a:ln>
                <a:solidFill>
                  <a:schemeClr val="accent1"/>
                </a:solidFill>
              </a:rPr>
              <a:t>engine</a:t>
            </a:r>
            <a:r>
              <a:rPr lang="fr-FR" sz="800" dirty="0">
                <a:ln>
                  <a:noFill/>
                </a:ln>
                <a:solidFill>
                  <a:schemeClr val="accent1"/>
                </a:solidFill>
              </a:rPr>
              <a:t> (NextGen Connect)</a:t>
            </a:r>
            <a:endParaRPr lang="en-US" sz="800" dirty="0">
              <a:ln>
                <a:noFill/>
              </a:ln>
              <a:solidFill>
                <a:schemeClr val="accent1"/>
              </a:solidFill>
            </a:endParaRPr>
          </a:p>
        </p:txBody>
      </p:sp>
      <p:sp>
        <p:nvSpPr>
          <p:cNvPr id="59" name="Rectangle 32">
            <a:extLst>
              <a:ext uri="{FF2B5EF4-FFF2-40B4-BE49-F238E27FC236}">
                <a16:creationId xmlns:a16="http://schemas.microsoft.com/office/drawing/2014/main" id="{DD07EC43-98D8-D6D4-3DA5-E6F5E8621779}"/>
              </a:ext>
            </a:extLst>
          </p:cNvPr>
          <p:cNvSpPr/>
          <p:nvPr/>
        </p:nvSpPr>
        <p:spPr>
          <a:xfrm>
            <a:off x="9097374" y="4504681"/>
            <a:ext cx="747625" cy="276761"/>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b="1" dirty="0">
                <a:solidFill>
                  <a:schemeClr val="accent1"/>
                </a:solidFill>
              </a:rPr>
              <a:t>HD UM/EM</a:t>
            </a:r>
            <a:endParaRPr lang="en-US" sz="700" b="1" dirty="0">
              <a:solidFill>
                <a:schemeClr val="accent1"/>
              </a:solidFill>
            </a:endParaRPr>
          </a:p>
        </p:txBody>
      </p:sp>
      <p:sp>
        <p:nvSpPr>
          <p:cNvPr id="60" name="Rounded Rectangle 38">
            <a:extLst>
              <a:ext uri="{FF2B5EF4-FFF2-40B4-BE49-F238E27FC236}">
                <a16:creationId xmlns:a16="http://schemas.microsoft.com/office/drawing/2014/main" id="{B3343FBE-0851-1E92-9861-585D779930E5}"/>
              </a:ext>
            </a:extLst>
          </p:cNvPr>
          <p:cNvSpPr/>
          <p:nvPr/>
        </p:nvSpPr>
        <p:spPr>
          <a:xfrm>
            <a:off x="10310241" y="2614758"/>
            <a:ext cx="1477340" cy="1971563"/>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1" name="Rounded Rectangle 39">
            <a:extLst>
              <a:ext uri="{FF2B5EF4-FFF2-40B4-BE49-F238E27FC236}">
                <a16:creationId xmlns:a16="http://schemas.microsoft.com/office/drawing/2014/main" id="{56BC5180-DB36-A6FB-0762-6E94C2DEBF07}"/>
              </a:ext>
            </a:extLst>
          </p:cNvPr>
          <p:cNvSpPr/>
          <p:nvPr/>
        </p:nvSpPr>
        <p:spPr>
          <a:xfrm>
            <a:off x="10334288" y="4644660"/>
            <a:ext cx="1453293" cy="935236"/>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2" name="Rounded Rectangle 40">
            <a:extLst>
              <a:ext uri="{FF2B5EF4-FFF2-40B4-BE49-F238E27FC236}">
                <a16:creationId xmlns:a16="http://schemas.microsoft.com/office/drawing/2014/main" id="{D786746F-2C7B-CD5C-C9E7-B06B31179F5A}"/>
              </a:ext>
            </a:extLst>
          </p:cNvPr>
          <p:cNvSpPr/>
          <p:nvPr/>
        </p:nvSpPr>
        <p:spPr>
          <a:xfrm>
            <a:off x="8942177" y="2620989"/>
            <a:ext cx="1010604" cy="2251640"/>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4" name="TextBox 139">
            <a:extLst>
              <a:ext uri="{FF2B5EF4-FFF2-40B4-BE49-F238E27FC236}">
                <a16:creationId xmlns:a16="http://schemas.microsoft.com/office/drawing/2014/main" id="{8C108447-C864-D9B9-EB2E-6E759676B2CF}"/>
              </a:ext>
            </a:extLst>
          </p:cNvPr>
          <p:cNvSpPr txBox="1"/>
          <p:nvPr/>
        </p:nvSpPr>
        <p:spPr>
          <a:xfrm>
            <a:off x="9058534" y="2672980"/>
            <a:ext cx="764254" cy="271869"/>
          </a:xfrm>
          <a:prstGeom prst="rect">
            <a:avLst/>
          </a:prstGeom>
          <a:noFill/>
        </p:spPr>
        <p:txBody>
          <a:bodyPr wrap="square" rtlCol="0">
            <a:spAutoFit/>
          </a:bodyPr>
          <a:lstStyle/>
          <a:p>
            <a:pPr algn="ctr">
              <a:lnSpc>
                <a:spcPts val="700"/>
              </a:lnSpc>
            </a:pPr>
            <a:r>
              <a:rPr lang="fr-FR" sz="800" b="1" dirty="0">
                <a:solidFill>
                  <a:schemeClr val="tx2"/>
                </a:solidFill>
              </a:rPr>
              <a:t>HD Integration</a:t>
            </a:r>
            <a:endParaRPr lang="en-US" sz="800" b="1" dirty="0">
              <a:solidFill>
                <a:schemeClr val="tx2"/>
              </a:solidFill>
            </a:endParaRPr>
          </a:p>
        </p:txBody>
      </p:sp>
      <p:sp>
        <p:nvSpPr>
          <p:cNvPr id="65" name="TextBox 143">
            <a:extLst>
              <a:ext uri="{FF2B5EF4-FFF2-40B4-BE49-F238E27FC236}">
                <a16:creationId xmlns:a16="http://schemas.microsoft.com/office/drawing/2014/main" id="{E115E2E8-D412-94CD-3605-0E334513B4F7}"/>
              </a:ext>
            </a:extLst>
          </p:cNvPr>
          <p:cNvSpPr txBox="1"/>
          <p:nvPr/>
        </p:nvSpPr>
        <p:spPr>
          <a:xfrm>
            <a:off x="9872775" y="2151319"/>
            <a:ext cx="848309" cy="215444"/>
          </a:xfrm>
          <a:prstGeom prst="rect">
            <a:avLst/>
          </a:prstGeom>
          <a:noFill/>
        </p:spPr>
        <p:txBody>
          <a:bodyPr wrap="none" rtlCol="0">
            <a:spAutoFit/>
          </a:bodyPr>
          <a:lstStyle/>
          <a:p>
            <a:r>
              <a:rPr lang="fr-FR" sz="800" b="1" dirty="0">
                <a:solidFill>
                  <a:schemeClr val="tx2"/>
                </a:solidFill>
              </a:rPr>
              <a:t>healthdata.be</a:t>
            </a:r>
            <a:endParaRPr lang="en-US" sz="800" b="1" dirty="0">
              <a:solidFill>
                <a:schemeClr val="tx2"/>
              </a:solidFill>
            </a:endParaRPr>
          </a:p>
        </p:txBody>
      </p:sp>
      <p:sp>
        <p:nvSpPr>
          <p:cNvPr id="66" name="Rectangle 180">
            <a:extLst>
              <a:ext uri="{FF2B5EF4-FFF2-40B4-BE49-F238E27FC236}">
                <a16:creationId xmlns:a16="http://schemas.microsoft.com/office/drawing/2014/main" id="{A21C5DF8-EF51-219F-FF1B-FFA0DDD24949}"/>
              </a:ext>
            </a:extLst>
          </p:cNvPr>
          <p:cNvSpPr/>
          <p:nvPr/>
        </p:nvSpPr>
        <p:spPr>
          <a:xfrm>
            <a:off x="10519007" y="2789626"/>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800" dirty="0">
                <a:solidFill>
                  <a:schemeClr val="accent1"/>
                </a:solidFill>
              </a:rPr>
              <a:t>Data validation (incl. Validation requests)</a:t>
            </a:r>
            <a:endParaRPr lang="en-US" sz="800" dirty="0">
              <a:solidFill>
                <a:schemeClr val="accent1"/>
              </a:solidFill>
            </a:endParaRPr>
          </a:p>
        </p:txBody>
      </p:sp>
      <p:sp>
        <p:nvSpPr>
          <p:cNvPr id="67" name="Rectangle 181">
            <a:extLst>
              <a:ext uri="{FF2B5EF4-FFF2-40B4-BE49-F238E27FC236}">
                <a16:creationId xmlns:a16="http://schemas.microsoft.com/office/drawing/2014/main" id="{E78F3590-E9F9-9BE2-4661-387F1F3BA93D}"/>
              </a:ext>
            </a:extLst>
          </p:cNvPr>
          <p:cNvSpPr/>
          <p:nvPr/>
        </p:nvSpPr>
        <p:spPr>
          <a:xfrm>
            <a:off x="10513849" y="3135251"/>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Data Storage</a:t>
            </a:r>
            <a:endParaRPr lang="en-US" sz="800" dirty="0">
              <a:solidFill>
                <a:schemeClr val="accent1"/>
              </a:solidFill>
            </a:endParaRPr>
          </a:p>
        </p:txBody>
      </p:sp>
      <p:sp>
        <p:nvSpPr>
          <p:cNvPr id="68" name="Rectangle 182">
            <a:extLst>
              <a:ext uri="{FF2B5EF4-FFF2-40B4-BE49-F238E27FC236}">
                <a16:creationId xmlns:a16="http://schemas.microsoft.com/office/drawing/2014/main" id="{50F1786B-64E5-B673-F5EE-B35606E57FF7}"/>
              </a:ext>
            </a:extLst>
          </p:cNvPr>
          <p:cNvSpPr/>
          <p:nvPr/>
        </p:nvSpPr>
        <p:spPr>
          <a:xfrm>
            <a:off x="10518276" y="3471728"/>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Data exploitation</a:t>
            </a:r>
            <a:endParaRPr lang="en-US" sz="800" dirty="0">
              <a:solidFill>
                <a:schemeClr val="accent1"/>
              </a:solidFill>
            </a:endParaRPr>
          </a:p>
        </p:txBody>
      </p:sp>
      <p:sp>
        <p:nvSpPr>
          <p:cNvPr id="69" name="Rectangle 183">
            <a:extLst>
              <a:ext uri="{FF2B5EF4-FFF2-40B4-BE49-F238E27FC236}">
                <a16:creationId xmlns:a16="http://schemas.microsoft.com/office/drawing/2014/main" id="{61F546DE-9120-C9F2-F382-2F5F1EEC50BF}"/>
              </a:ext>
            </a:extLst>
          </p:cNvPr>
          <p:cNvSpPr/>
          <p:nvPr/>
        </p:nvSpPr>
        <p:spPr>
          <a:xfrm>
            <a:off x="10513849" y="4162865"/>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Healthstat.be,</a:t>
            </a:r>
          </a:p>
          <a:p>
            <a:pPr algn="ctr"/>
            <a:r>
              <a:rPr lang="fr-FR" sz="800" dirty="0">
                <a:solidFill>
                  <a:schemeClr val="accent1"/>
                </a:solidFill>
              </a:rPr>
              <a:t>FAIR.healthdata.be</a:t>
            </a:r>
            <a:endParaRPr lang="en-US" sz="800" dirty="0">
              <a:solidFill>
                <a:schemeClr val="accent1"/>
              </a:solidFill>
            </a:endParaRPr>
          </a:p>
        </p:txBody>
      </p:sp>
      <p:sp>
        <p:nvSpPr>
          <p:cNvPr id="70" name="Rectangle 186">
            <a:extLst>
              <a:ext uri="{FF2B5EF4-FFF2-40B4-BE49-F238E27FC236}">
                <a16:creationId xmlns:a16="http://schemas.microsoft.com/office/drawing/2014/main" id="{29684C16-5354-9ECF-EDE4-6831AEBA7B73}"/>
              </a:ext>
            </a:extLst>
          </p:cNvPr>
          <p:cNvSpPr/>
          <p:nvPr/>
        </p:nvSpPr>
        <p:spPr>
          <a:xfrm>
            <a:off x="10505756" y="3823320"/>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HD4RES 2</a:t>
            </a:r>
            <a:endParaRPr lang="en-US" sz="800" dirty="0">
              <a:solidFill>
                <a:schemeClr val="accent1"/>
              </a:solidFill>
            </a:endParaRPr>
          </a:p>
        </p:txBody>
      </p:sp>
      <p:sp>
        <p:nvSpPr>
          <p:cNvPr id="71" name="Rectangle 187">
            <a:extLst>
              <a:ext uri="{FF2B5EF4-FFF2-40B4-BE49-F238E27FC236}">
                <a16:creationId xmlns:a16="http://schemas.microsoft.com/office/drawing/2014/main" id="{D4C0DDB6-C299-979C-50D0-B6D5EF229460}"/>
              </a:ext>
            </a:extLst>
          </p:cNvPr>
          <p:cNvSpPr/>
          <p:nvPr/>
        </p:nvSpPr>
        <p:spPr>
          <a:xfrm>
            <a:off x="10505756" y="4858398"/>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Service Portal</a:t>
            </a:r>
            <a:endParaRPr lang="en-US" sz="800" dirty="0">
              <a:solidFill>
                <a:schemeClr val="accent1"/>
              </a:solidFill>
            </a:endParaRPr>
          </a:p>
        </p:txBody>
      </p:sp>
      <p:sp>
        <p:nvSpPr>
          <p:cNvPr id="72" name="Rectangle 188">
            <a:extLst>
              <a:ext uri="{FF2B5EF4-FFF2-40B4-BE49-F238E27FC236}">
                <a16:creationId xmlns:a16="http://schemas.microsoft.com/office/drawing/2014/main" id="{0C02A09B-29B1-3A20-DEAD-71553285F429}"/>
              </a:ext>
            </a:extLst>
          </p:cNvPr>
          <p:cNvSpPr/>
          <p:nvPr/>
        </p:nvSpPr>
        <p:spPr>
          <a:xfrm>
            <a:off x="10505756" y="5213789"/>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EAM</a:t>
            </a:r>
            <a:endParaRPr lang="en-US" sz="800" dirty="0">
              <a:solidFill>
                <a:schemeClr val="accent1"/>
              </a:solidFill>
            </a:endParaRPr>
          </a:p>
        </p:txBody>
      </p:sp>
      <p:sp>
        <p:nvSpPr>
          <p:cNvPr id="73" name="TextBox 189">
            <a:extLst>
              <a:ext uri="{FF2B5EF4-FFF2-40B4-BE49-F238E27FC236}">
                <a16:creationId xmlns:a16="http://schemas.microsoft.com/office/drawing/2014/main" id="{D664162E-A2F6-A5B6-9769-C5C9446B04C0}"/>
              </a:ext>
            </a:extLst>
          </p:cNvPr>
          <p:cNvSpPr txBox="1"/>
          <p:nvPr/>
        </p:nvSpPr>
        <p:spPr>
          <a:xfrm>
            <a:off x="10721084" y="2604230"/>
            <a:ext cx="604653" cy="215444"/>
          </a:xfrm>
          <a:prstGeom prst="rect">
            <a:avLst/>
          </a:prstGeom>
          <a:noFill/>
        </p:spPr>
        <p:txBody>
          <a:bodyPr wrap="none" rtlCol="0">
            <a:spAutoFit/>
          </a:bodyPr>
          <a:lstStyle/>
          <a:p>
            <a:r>
              <a:rPr lang="fr-FR" sz="800" b="1" dirty="0">
                <a:solidFill>
                  <a:schemeClr val="tx2"/>
                </a:solidFill>
              </a:rPr>
              <a:t>HD DWH</a:t>
            </a:r>
            <a:endParaRPr lang="en-US" sz="800" b="1" dirty="0">
              <a:solidFill>
                <a:schemeClr val="tx2"/>
              </a:solidFill>
            </a:endParaRPr>
          </a:p>
        </p:txBody>
      </p:sp>
      <p:sp>
        <p:nvSpPr>
          <p:cNvPr id="74" name="TextBox 190">
            <a:extLst>
              <a:ext uri="{FF2B5EF4-FFF2-40B4-BE49-F238E27FC236}">
                <a16:creationId xmlns:a16="http://schemas.microsoft.com/office/drawing/2014/main" id="{CA61B37F-5BCD-9802-5226-BA7CA5237B0D}"/>
              </a:ext>
            </a:extLst>
          </p:cNvPr>
          <p:cNvSpPr txBox="1"/>
          <p:nvPr/>
        </p:nvSpPr>
        <p:spPr>
          <a:xfrm>
            <a:off x="10741391" y="4657184"/>
            <a:ext cx="641522" cy="215444"/>
          </a:xfrm>
          <a:prstGeom prst="rect">
            <a:avLst/>
          </a:prstGeom>
          <a:noFill/>
        </p:spPr>
        <p:txBody>
          <a:bodyPr wrap="none" rtlCol="0">
            <a:spAutoFit/>
          </a:bodyPr>
          <a:lstStyle/>
          <a:p>
            <a:r>
              <a:rPr lang="fr-FR" sz="800" b="1" dirty="0">
                <a:solidFill>
                  <a:schemeClr val="tx2"/>
                </a:solidFill>
              </a:rPr>
              <a:t>HD APPS</a:t>
            </a:r>
            <a:endParaRPr lang="en-US" sz="800" b="1" dirty="0">
              <a:solidFill>
                <a:schemeClr val="tx2"/>
              </a:solidFill>
            </a:endParaRPr>
          </a:p>
        </p:txBody>
      </p:sp>
      <p:sp>
        <p:nvSpPr>
          <p:cNvPr id="76" name="Rounded Rectangle 19">
            <a:extLst>
              <a:ext uri="{FF2B5EF4-FFF2-40B4-BE49-F238E27FC236}">
                <a16:creationId xmlns:a16="http://schemas.microsoft.com/office/drawing/2014/main" id="{9425C711-5972-0D5A-E1B3-D3FC8EEF7EA0}"/>
              </a:ext>
            </a:extLst>
          </p:cNvPr>
          <p:cNvSpPr/>
          <p:nvPr/>
        </p:nvSpPr>
        <p:spPr>
          <a:xfrm>
            <a:off x="8833449" y="2015099"/>
            <a:ext cx="3062377" cy="3683977"/>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81" name="Rounded Rectangle 20">
            <a:extLst>
              <a:ext uri="{FF2B5EF4-FFF2-40B4-BE49-F238E27FC236}">
                <a16:creationId xmlns:a16="http://schemas.microsoft.com/office/drawing/2014/main" id="{CBCC840A-0C6B-79DD-A326-86578C42ED31}"/>
              </a:ext>
            </a:extLst>
          </p:cNvPr>
          <p:cNvSpPr/>
          <p:nvPr/>
        </p:nvSpPr>
        <p:spPr>
          <a:xfrm>
            <a:off x="5645499" y="3200612"/>
            <a:ext cx="844063" cy="907236"/>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82" name="Rectangle 29">
            <a:extLst>
              <a:ext uri="{FF2B5EF4-FFF2-40B4-BE49-F238E27FC236}">
                <a16:creationId xmlns:a16="http://schemas.microsoft.com/office/drawing/2014/main" id="{0D1C4A54-A1CA-C5B8-863C-249C5A46A41A}"/>
              </a:ext>
            </a:extLst>
          </p:cNvPr>
          <p:cNvSpPr/>
          <p:nvPr/>
        </p:nvSpPr>
        <p:spPr>
          <a:xfrm>
            <a:off x="5737151" y="3426873"/>
            <a:ext cx="660757" cy="5960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ln>
                  <a:noFill/>
                </a:ln>
                <a:solidFill>
                  <a:schemeClr val="accent1"/>
                </a:solidFill>
              </a:rPr>
              <a:t>TTP service</a:t>
            </a:r>
            <a:endParaRPr lang="en-US" sz="900" b="1" dirty="0">
              <a:ln>
                <a:noFill/>
              </a:ln>
              <a:solidFill>
                <a:schemeClr val="accent1"/>
              </a:solidFill>
            </a:endParaRPr>
          </a:p>
        </p:txBody>
      </p:sp>
      <p:sp>
        <p:nvSpPr>
          <p:cNvPr id="83" name="TextBox 131">
            <a:extLst>
              <a:ext uri="{FF2B5EF4-FFF2-40B4-BE49-F238E27FC236}">
                <a16:creationId xmlns:a16="http://schemas.microsoft.com/office/drawing/2014/main" id="{D7AD3993-5DA3-E5F1-1B81-1051BBBAEDB9}"/>
              </a:ext>
            </a:extLst>
          </p:cNvPr>
          <p:cNvSpPr txBox="1"/>
          <p:nvPr/>
        </p:nvSpPr>
        <p:spPr>
          <a:xfrm>
            <a:off x="5789249" y="3205604"/>
            <a:ext cx="556563" cy="215444"/>
          </a:xfrm>
          <a:prstGeom prst="rect">
            <a:avLst/>
          </a:prstGeom>
          <a:noFill/>
        </p:spPr>
        <p:txBody>
          <a:bodyPr wrap="none" rtlCol="0">
            <a:spAutoFit/>
          </a:bodyPr>
          <a:lstStyle/>
          <a:p>
            <a:r>
              <a:rPr lang="fr-FR" sz="800" b="1" dirty="0">
                <a:solidFill>
                  <a:schemeClr val="tx2"/>
                </a:solidFill>
              </a:rPr>
              <a:t>eHealth</a:t>
            </a:r>
            <a:endParaRPr lang="en-US" sz="800" b="1" dirty="0">
              <a:solidFill>
                <a:schemeClr val="tx2"/>
              </a:solidFill>
            </a:endParaRPr>
          </a:p>
        </p:txBody>
      </p:sp>
      <p:grpSp>
        <p:nvGrpSpPr>
          <p:cNvPr id="95" name="Groep 94">
            <a:extLst>
              <a:ext uri="{FF2B5EF4-FFF2-40B4-BE49-F238E27FC236}">
                <a16:creationId xmlns:a16="http://schemas.microsoft.com/office/drawing/2014/main" id="{4F9A0764-F267-A140-4F3C-E1CEEB5FFBCE}"/>
              </a:ext>
            </a:extLst>
          </p:cNvPr>
          <p:cNvGrpSpPr/>
          <p:nvPr/>
        </p:nvGrpSpPr>
        <p:grpSpPr>
          <a:xfrm>
            <a:off x="2006984" y="2264484"/>
            <a:ext cx="992168" cy="749238"/>
            <a:chOff x="2006984" y="2264484"/>
            <a:chExt cx="992168" cy="749238"/>
          </a:xfrm>
        </p:grpSpPr>
        <p:pic>
          <p:nvPicPr>
            <p:cNvPr id="96" name="그림 12">
              <a:extLst>
                <a:ext uri="{FF2B5EF4-FFF2-40B4-BE49-F238E27FC236}">
                  <a16:creationId xmlns:a16="http://schemas.microsoft.com/office/drawing/2014/main" id="{749FA9F5-BFF6-F730-2B1A-143D61FBD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4317" y="2264484"/>
              <a:ext cx="894926" cy="749238"/>
            </a:xfrm>
            <a:prstGeom prst="rect">
              <a:avLst/>
            </a:prstGeom>
          </p:spPr>
        </p:pic>
        <p:sp>
          <p:nvSpPr>
            <p:cNvPr id="97" name="TextBox 88">
              <a:extLst>
                <a:ext uri="{FF2B5EF4-FFF2-40B4-BE49-F238E27FC236}">
                  <a16:creationId xmlns:a16="http://schemas.microsoft.com/office/drawing/2014/main" id="{1CC4E207-1067-CA66-2D09-F961833CB9A7}"/>
                </a:ext>
              </a:extLst>
            </p:cNvPr>
            <p:cNvSpPr txBox="1"/>
            <p:nvPr/>
          </p:nvSpPr>
          <p:spPr>
            <a:xfrm>
              <a:off x="2006984" y="2388013"/>
              <a:ext cx="992168" cy="200055"/>
            </a:xfrm>
            <a:prstGeom prst="rect">
              <a:avLst/>
            </a:prstGeom>
            <a:noFill/>
          </p:spPr>
          <p:txBody>
            <a:bodyPr wrap="square" rtlCol="0">
              <a:spAutoFit/>
            </a:bodyPr>
            <a:lstStyle/>
            <a:p>
              <a:r>
                <a:rPr lang="fr-FR" sz="700" b="1" dirty="0">
                  <a:solidFill>
                    <a:srgbClr val="92D050"/>
                  </a:solidFill>
                </a:rPr>
                <a:t>eam.healthdata.be</a:t>
              </a:r>
              <a:endParaRPr lang="en-US" sz="700" b="1" dirty="0">
                <a:solidFill>
                  <a:srgbClr val="92D050"/>
                </a:solidFill>
              </a:endParaRPr>
            </a:p>
          </p:txBody>
        </p:sp>
      </p:grpSp>
      <p:pic>
        <p:nvPicPr>
          <p:cNvPr id="1026" name="Picture 2" descr="Manager Generic Flat icon">
            <a:extLst>
              <a:ext uri="{FF2B5EF4-FFF2-40B4-BE49-F238E27FC236}">
                <a16:creationId xmlns:a16="http://schemas.microsoft.com/office/drawing/2014/main" id="{24FE2DEF-BE01-4295-BAA5-8FA2A085D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69" y="2314812"/>
            <a:ext cx="514996" cy="514996"/>
          </a:xfrm>
          <a:prstGeom prst="rect">
            <a:avLst/>
          </a:prstGeom>
          <a:noFill/>
          <a:extLst>
            <a:ext uri="{909E8E84-426E-40DD-AFC4-6F175D3DCCD1}">
              <a14:hiddenFill xmlns:a14="http://schemas.microsoft.com/office/drawing/2010/main">
                <a:solidFill>
                  <a:srgbClr val="FFFFFF"/>
                </a:solidFill>
              </a14:hiddenFill>
            </a:ext>
          </a:extLst>
        </p:spPr>
      </p:pic>
      <p:cxnSp>
        <p:nvCxnSpPr>
          <p:cNvPr id="42" name="Elbow Connector 1038">
            <a:extLst>
              <a:ext uri="{FF2B5EF4-FFF2-40B4-BE49-F238E27FC236}">
                <a16:creationId xmlns:a16="http://schemas.microsoft.com/office/drawing/2014/main" id="{B22E2794-7EE8-4B00-A4EC-72B1750BD855}"/>
              </a:ext>
            </a:extLst>
          </p:cNvPr>
          <p:cNvCxnSpPr>
            <a:cxnSpLocks/>
            <a:stCxn id="97" idx="3"/>
            <a:endCxn id="61" idx="2"/>
          </p:cNvCxnSpPr>
          <p:nvPr/>
        </p:nvCxnSpPr>
        <p:spPr>
          <a:xfrm>
            <a:off x="2999152" y="2488041"/>
            <a:ext cx="8061783" cy="3091855"/>
          </a:xfrm>
          <a:prstGeom prst="bentConnector4">
            <a:avLst>
              <a:gd name="adj1" fmla="val 45493"/>
              <a:gd name="adj2" fmla="val 107394"/>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Rectangle 44">
            <a:extLst>
              <a:ext uri="{FF2B5EF4-FFF2-40B4-BE49-F238E27FC236}">
                <a16:creationId xmlns:a16="http://schemas.microsoft.com/office/drawing/2014/main" id="{FEFF7CFF-0214-4E86-B672-801888B34C0A}"/>
              </a:ext>
            </a:extLst>
          </p:cNvPr>
          <p:cNvSpPr/>
          <p:nvPr/>
        </p:nvSpPr>
        <p:spPr>
          <a:xfrm>
            <a:off x="3681595" y="2171707"/>
            <a:ext cx="4157270" cy="314881"/>
          </a:xfrm>
          <a:prstGeom prst="rect">
            <a:avLst/>
          </a:prstGeom>
          <a:no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600" b="1" dirty="0">
                <a:solidFill>
                  <a:srgbClr val="0070C0"/>
                </a:solidFill>
                <a:sym typeface="Wingdings" panose="05000000000000000000" pitchFamily="2" charset="2"/>
              </a:rPr>
              <a:t> </a:t>
            </a:r>
            <a:r>
              <a:rPr lang="fr-FR" sz="1600" b="1" dirty="0">
                <a:solidFill>
                  <a:srgbClr val="0070C0"/>
                </a:solidFill>
              </a:rPr>
              <a:t>Access </a:t>
            </a:r>
            <a:r>
              <a:rPr lang="fr-FR" sz="1600" b="1" dirty="0" err="1">
                <a:solidFill>
                  <a:srgbClr val="0070C0"/>
                </a:solidFill>
              </a:rPr>
              <a:t>request</a:t>
            </a:r>
            <a:r>
              <a:rPr lang="fr-FR" sz="1600" b="1" dirty="0">
                <a:solidFill>
                  <a:srgbClr val="0070C0"/>
                </a:solidFill>
              </a:rPr>
              <a:t> (by Access Manager)</a:t>
            </a:r>
            <a:endParaRPr lang="en-US" sz="1600" b="1" dirty="0">
              <a:solidFill>
                <a:srgbClr val="0070C0"/>
              </a:solidFill>
            </a:endParaRPr>
          </a:p>
        </p:txBody>
      </p:sp>
      <p:sp>
        <p:nvSpPr>
          <p:cNvPr id="80" name="Rectangle 30">
            <a:extLst>
              <a:ext uri="{FF2B5EF4-FFF2-40B4-BE49-F238E27FC236}">
                <a16:creationId xmlns:a16="http://schemas.microsoft.com/office/drawing/2014/main" id="{7E62FA28-8529-FA6F-3470-74D233CE6F3B}"/>
              </a:ext>
            </a:extLst>
          </p:cNvPr>
          <p:cNvSpPr/>
          <p:nvPr/>
        </p:nvSpPr>
        <p:spPr>
          <a:xfrm>
            <a:off x="9025331" y="4993196"/>
            <a:ext cx="902698" cy="476859"/>
          </a:xfrm>
          <a:prstGeom prst="rect">
            <a:avLst/>
          </a:prstGeom>
          <a:solidFill>
            <a:schemeClr val="bg1"/>
          </a:solid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dirty="0">
                <a:ln>
                  <a:noFill/>
                </a:ln>
                <a:solidFill>
                  <a:schemeClr val="accent1"/>
                </a:solidFill>
              </a:rPr>
              <a:t>HD Master Data Management</a:t>
            </a:r>
            <a:endParaRPr lang="en-US" sz="900" dirty="0">
              <a:ln>
                <a:noFill/>
              </a:ln>
              <a:solidFill>
                <a:schemeClr val="accent1"/>
              </a:solidFill>
            </a:endParaRPr>
          </a:p>
        </p:txBody>
      </p:sp>
    </p:spTree>
    <p:extLst>
      <p:ext uri="{BB962C8B-B14F-4D97-AF65-F5344CB8AC3E}">
        <p14:creationId xmlns:p14="http://schemas.microsoft.com/office/powerpoint/2010/main" val="1546561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a:extLst>
              <a:ext uri="{FF2B5EF4-FFF2-40B4-BE49-F238E27FC236}">
                <a16:creationId xmlns:a16="http://schemas.microsoft.com/office/drawing/2014/main" id="{0C52A86B-31E5-577D-3AB8-16953E37DE4C}"/>
              </a:ext>
            </a:extLst>
          </p:cNvPr>
          <p:cNvSpPr>
            <a:spLocks noGrp="1"/>
          </p:cNvSpPr>
          <p:nvPr/>
        </p:nvSpPr>
        <p:spPr>
          <a:xfrm>
            <a:off x="480000" y="380275"/>
            <a:ext cx="11232000" cy="908760"/>
          </a:xfrm>
          <a:prstGeom prst="rect">
            <a:avLst/>
          </a:prstGeom>
        </p:spPr>
        <p:txBody>
          <a:bodyPr lIns="91440" tIns="45720" rIns="91440" bIns="45720" anchor="ctr"/>
          <a:lstStyle>
            <a:lvl1pPr algn="l" defTabSz="914400" rtl="0" eaLnBrk="1" latinLnBrk="0" hangingPunct="1">
              <a:spcBef>
                <a:spcPct val="0"/>
              </a:spcBef>
              <a:buNone/>
              <a:defRPr sz="2750" b="1" kern="1200" cap="none" spc="200" baseline="0">
                <a:solidFill>
                  <a:srgbClr val="FFFFFF"/>
                </a:solidFill>
                <a:latin typeface="+mj-lt"/>
                <a:ea typeface="+mj-ea"/>
                <a:cs typeface="+mj-cs"/>
              </a:defRPr>
            </a:lvl1pPr>
          </a:lstStyle>
          <a:p>
            <a:r>
              <a:rPr lang="en-AU" dirty="0"/>
              <a:t>EAM Basic flow</a:t>
            </a:r>
          </a:p>
        </p:txBody>
      </p:sp>
      <p:sp>
        <p:nvSpPr>
          <p:cNvPr id="25" name="Rounded Rectangle 13">
            <a:extLst>
              <a:ext uri="{FF2B5EF4-FFF2-40B4-BE49-F238E27FC236}">
                <a16:creationId xmlns:a16="http://schemas.microsoft.com/office/drawing/2014/main" id="{775D725C-A923-A739-00CF-780318BE4DF9}"/>
              </a:ext>
            </a:extLst>
          </p:cNvPr>
          <p:cNvSpPr/>
          <p:nvPr/>
        </p:nvSpPr>
        <p:spPr>
          <a:xfrm>
            <a:off x="529612" y="2015099"/>
            <a:ext cx="2772001" cy="2827803"/>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26" name="Picture 6" descr="People Doctor Male icon">
            <a:extLst>
              <a:ext uri="{FF2B5EF4-FFF2-40B4-BE49-F238E27FC236}">
                <a16:creationId xmlns:a16="http://schemas.microsoft.com/office/drawing/2014/main" id="{5785D1DF-9CB7-BC85-F2EF-2E0709163A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285" y="3814457"/>
            <a:ext cx="488303" cy="488303"/>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1512CC64-1644-7097-390B-9D95F7495432}"/>
              </a:ext>
            </a:extLst>
          </p:cNvPr>
          <p:cNvSpPr/>
          <p:nvPr/>
        </p:nvSpPr>
        <p:spPr>
          <a:xfrm>
            <a:off x="1915613" y="3705619"/>
            <a:ext cx="660757" cy="718694"/>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b="1" dirty="0">
                <a:solidFill>
                  <a:schemeClr val="accent1"/>
                </a:solidFill>
              </a:rPr>
              <a:t>HD4DP v2 local</a:t>
            </a:r>
            <a:endParaRPr lang="en-US" sz="800" b="1" dirty="0">
              <a:solidFill>
                <a:schemeClr val="accent1"/>
              </a:solidFill>
            </a:endParaRPr>
          </a:p>
        </p:txBody>
      </p:sp>
      <p:sp>
        <p:nvSpPr>
          <p:cNvPr id="28" name="Rectangle 41">
            <a:extLst>
              <a:ext uri="{FF2B5EF4-FFF2-40B4-BE49-F238E27FC236}">
                <a16:creationId xmlns:a16="http://schemas.microsoft.com/office/drawing/2014/main" id="{7EB1DB15-74FB-4AAC-A204-8A74BEF809E5}"/>
              </a:ext>
            </a:extLst>
          </p:cNvPr>
          <p:cNvSpPr/>
          <p:nvPr/>
        </p:nvSpPr>
        <p:spPr>
          <a:xfrm>
            <a:off x="718636" y="4449983"/>
            <a:ext cx="468157" cy="314881"/>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dirty="0">
                <a:ln>
                  <a:noFill/>
                </a:ln>
                <a:solidFill>
                  <a:schemeClr val="accent1"/>
                </a:solidFill>
              </a:rPr>
              <a:t>HCO system</a:t>
            </a:r>
            <a:endParaRPr lang="en-US" sz="700" dirty="0">
              <a:ln>
                <a:noFill/>
              </a:ln>
              <a:solidFill>
                <a:schemeClr val="accent1"/>
              </a:solidFill>
            </a:endParaRPr>
          </a:p>
        </p:txBody>
      </p:sp>
      <p:sp>
        <p:nvSpPr>
          <p:cNvPr id="29" name="Rectangle 44">
            <a:extLst>
              <a:ext uri="{FF2B5EF4-FFF2-40B4-BE49-F238E27FC236}">
                <a16:creationId xmlns:a16="http://schemas.microsoft.com/office/drawing/2014/main" id="{875C262F-687A-8AF7-C1DB-9038095294EF}"/>
              </a:ext>
            </a:extLst>
          </p:cNvPr>
          <p:cNvSpPr/>
          <p:nvPr/>
        </p:nvSpPr>
        <p:spPr>
          <a:xfrm>
            <a:off x="2712260" y="4383211"/>
            <a:ext cx="468157" cy="314881"/>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600" dirty="0">
                <a:solidFill>
                  <a:schemeClr val="accent1"/>
                </a:solidFill>
              </a:rPr>
              <a:t>HCO UM/EM</a:t>
            </a:r>
            <a:endParaRPr lang="en-US" sz="600" dirty="0">
              <a:solidFill>
                <a:schemeClr val="accent1"/>
              </a:solidFill>
            </a:endParaRPr>
          </a:p>
        </p:txBody>
      </p:sp>
      <p:cxnSp>
        <p:nvCxnSpPr>
          <p:cNvPr id="30" name="Straight Arrow Connector 59">
            <a:extLst>
              <a:ext uri="{FF2B5EF4-FFF2-40B4-BE49-F238E27FC236}">
                <a16:creationId xmlns:a16="http://schemas.microsoft.com/office/drawing/2014/main" id="{C9511AFD-C18A-CDA1-B781-77D07AC1D040}"/>
              </a:ext>
            </a:extLst>
          </p:cNvPr>
          <p:cNvCxnSpPr>
            <a:stCxn id="26" idx="3"/>
            <a:endCxn id="27" idx="1"/>
          </p:cNvCxnSpPr>
          <p:nvPr/>
        </p:nvCxnSpPr>
        <p:spPr>
          <a:xfrm>
            <a:off x="1223588" y="4058609"/>
            <a:ext cx="692025" cy="635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33" name="TextBox 88">
            <a:extLst>
              <a:ext uri="{FF2B5EF4-FFF2-40B4-BE49-F238E27FC236}">
                <a16:creationId xmlns:a16="http://schemas.microsoft.com/office/drawing/2014/main" id="{111724E5-CB4E-D843-22EC-65D18DB95D76}"/>
              </a:ext>
            </a:extLst>
          </p:cNvPr>
          <p:cNvSpPr txBox="1"/>
          <p:nvPr/>
        </p:nvSpPr>
        <p:spPr>
          <a:xfrm>
            <a:off x="630638" y="2081353"/>
            <a:ext cx="1207382" cy="200055"/>
          </a:xfrm>
          <a:prstGeom prst="rect">
            <a:avLst/>
          </a:prstGeom>
          <a:noFill/>
        </p:spPr>
        <p:txBody>
          <a:bodyPr wrap="none" rtlCol="0">
            <a:spAutoFit/>
          </a:bodyPr>
          <a:lstStyle/>
          <a:p>
            <a:r>
              <a:rPr lang="fr-FR" sz="700" b="1" dirty="0">
                <a:solidFill>
                  <a:schemeClr val="tx2"/>
                </a:solidFill>
              </a:rPr>
              <a:t>Healthcare organisation</a:t>
            </a:r>
            <a:endParaRPr lang="en-US" sz="700" b="1" dirty="0">
              <a:solidFill>
                <a:schemeClr val="tx2"/>
              </a:solidFill>
            </a:endParaRPr>
          </a:p>
        </p:txBody>
      </p:sp>
      <p:sp>
        <p:nvSpPr>
          <p:cNvPr id="35" name="TextBox 195">
            <a:extLst>
              <a:ext uri="{FF2B5EF4-FFF2-40B4-BE49-F238E27FC236}">
                <a16:creationId xmlns:a16="http://schemas.microsoft.com/office/drawing/2014/main" id="{CE8D76E3-40A2-8149-AE55-640D2CDC775D}"/>
              </a:ext>
            </a:extLst>
          </p:cNvPr>
          <p:cNvSpPr txBox="1"/>
          <p:nvPr/>
        </p:nvSpPr>
        <p:spPr>
          <a:xfrm>
            <a:off x="1353169" y="3858669"/>
            <a:ext cx="385042" cy="215444"/>
          </a:xfrm>
          <a:prstGeom prst="rect">
            <a:avLst/>
          </a:prstGeom>
          <a:noFill/>
        </p:spPr>
        <p:txBody>
          <a:bodyPr wrap="none" rtlCol="0">
            <a:spAutoFit/>
          </a:bodyPr>
          <a:lstStyle/>
          <a:p>
            <a:r>
              <a:rPr lang="fr-FR" sz="800" b="1" dirty="0">
                <a:solidFill>
                  <a:schemeClr val="tx2"/>
                </a:solidFill>
              </a:rPr>
              <a:t>web</a:t>
            </a:r>
            <a:endParaRPr lang="en-US" sz="1400" b="1" dirty="0">
              <a:solidFill>
                <a:schemeClr val="tx2"/>
              </a:solidFill>
            </a:endParaRPr>
          </a:p>
        </p:txBody>
      </p:sp>
      <p:sp>
        <p:nvSpPr>
          <p:cNvPr id="58" name="Rectangle 31">
            <a:extLst>
              <a:ext uri="{FF2B5EF4-FFF2-40B4-BE49-F238E27FC236}">
                <a16:creationId xmlns:a16="http://schemas.microsoft.com/office/drawing/2014/main" id="{5CA165B1-563C-9D30-5865-26BE46C269CC}"/>
              </a:ext>
            </a:extLst>
          </p:cNvPr>
          <p:cNvSpPr/>
          <p:nvPr/>
        </p:nvSpPr>
        <p:spPr>
          <a:xfrm>
            <a:off x="9097375" y="2919397"/>
            <a:ext cx="747624" cy="1383363"/>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800" dirty="0">
                <a:ln>
                  <a:noFill/>
                </a:ln>
                <a:solidFill>
                  <a:schemeClr val="accent1"/>
                </a:solidFill>
              </a:rPr>
              <a:t>Integration </a:t>
            </a:r>
            <a:r>
              <a:rPr lang="fr-FR" sz="800" dirty="0" err="1">
                <a:ln>
                  <a:noFill/>
                </a:ln>
                <a:solidFill>
                  <a:schemeClr val="accent1"/>
                </a:solidFill>
              </a:rPr>
              <a:t>engine</a:t>
            </a:r>
            <a:r>
              <a:rPr lang="fr-FR" sz="800" dirty="0">
                <a:ln>
                  <a:noFill/>
                </a:ln>
                <a:solidFill>
                  <a:schemeClr val="accent1"/>
                </a:solidFill>
              </a:rPr>
              <a:t> (NextGen Connect)</a:t>
            </a:r>
            <a:endParaRPr lang="en-US" sz="800" dirty="0">
              <a:ln>
                <a:noFill/>
              </a:ln>
              <a:solidFill>
                <a:schemeClr val="accent1"/>
              </a:solidFill>
            </a:endParaRPr>
          </a:p>
        </p:txBody>
      </p:sp>
      <p:sp>
        <p:nvSpPr>
          <p:cNvPr id="59" name="Rectangle 32">
            <a:extLst>
              <a:ext uri="{FF2B5EF4-FFF2-40B4-BE49-F238E27FC236}">
                <a16:creationId xmlns:a16="http://schemas.microsoft.com/office/drawing/2014/main" id="{DD07EC43-98D8-D6D4-3DA5-E6F5E8621779}"/>
              </a:ext>
            </a:extLst>
          </p:cNvPr>
          <p:cNvSpPr/>
          <p:nvPr/>
        </p:nvSpPr>
        <p:spPr>
          <a:xfrm>
            <a:off x="9097374" y="4504681"/>
            <a:ext cx="747625" cy="276761"/>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700" b="1" dirty="0">
                <a:solidFill>
                  <a:schemeClr val="accent1"/>
                </a:solidFill>
              </a:rPr>
              <a:t>HD UM/EM</a:t>
            </a:r>
            <a:endParaRPr lang="en-US" sz="700" b="1" dirty="0">
              <a:solidFill>
                <a:schemeClr val="accent1"/>
              </a:solidFill>
            </a:endParaRPr>
          </a:p>
        </p:txBody>
      </p:sp>
      <p:sp>
        <p:nvSpPr>
          <p:cNvPr id="60" name="Rounded Rectangle 38">
            <a:extLst>
              <a:ext uri="{FF2B5EF4-FFF2-40B4-BE49-F238E27FC236}">
                <a16:creationId xmlns:a16="http://schemas.microsoft.com/office/drawing/2014/main" id="{B3343FBE-0851-1E92-9861-585D779930E5}"/>
              </a:ext>
            </a:extLst>
          </p:cNvPr>
          <p:cNvSpPr/>
          <p:nvPr/>
        </p:nvSpPr>
        <p:spPr>
          <a:xfrm>
            <a:off x="10310241" y="2614758"/>
            <a:ext cx="1477340" cy="1971563"/>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1" name="Rounded Rectangle 39">
            <a:extLst>
              <a:ext uri="{FF2B5EF4-FFF2-40B4-BE49-F238E27FC236}">
                <a16:creationId xmlns:a16="http://schemas.microsoft.com/office/drawing/2014/main" id="{56BC5180-DB36-A6FB-0762-6E94C2DEBF07}"/>
              </a:ext>
            </a:extLst>
          </p:cNvPr>
          <p:cNvSpPr/>
          <p:nvPr/>
        </p:nvSpPr>
        <p:spPr>
          <a:xfrm>
            <a:off x="10334288" y="4644660"/>
            <a:ext cx="1453293" cy="935236"/>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2" name="Rounded Rectangle 40">
            <a:extLst>
              <a:ext uri="{FF2B5EF4-FFF2-40B4-BE49-F238E27FC236}">
                <a16:creationId xmlns:a16="http://schemas.microsoft.com/office/drawing/2014/main" id="{D786746F-2C7B-CD5C-C9E7-B06B31179F5A}"/>
              </a:ext>
            </a:extLst>
          </p:cNvPr>
          <p:cNvSpPr/>
          <p:nvPr/>
        </p:nvSpPr>
        <p:spPr>
          <a:xfrm>
            <a:off x="8942177" y="2620989"/>
            <a:ext cx="1010604" cy="2251640"/>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64" name="TextBox 139">
            <a:extLst>
              <a:ext uri="{FF2B5EF4-FFF2-40B4-BE49-F238E27FC236}">
                <a16:creationId xmlns:a16="http://schemas.microsoft.com/office/drawing/2014/main" id="{8C108447-C864-D9B9-EB2E-6E759676B2CF}"/>
              </a:ext>
            </a:extLst>
          </p:cNvPr>
          <p:cNvSpPr txBox="1"/>
          <p:nvPr/>
        </p:nvSpPr>
        <p:spPr>
          <a:xfrm>
            <a:off x="9058534" y="2672980"/>
            <a:ext cx="764254" cy="271869"/>
          </a:xfrm>
          <a:prstGeom prst="rect">
            <a:avLst/>
          </a:prstGeom>
          <a:noFill/>
        </p:spPr>
        <p:txBody>
          <a:bodyPr wrap="square" rtlCol="0">
            <a:spAutoFit/>
          </a:bodyPr>
          <a:lstStyle/>
          <a:p>
            <a:pPr algn="ctr">
              <a:lnSpc>
                <a:spcPts val="700"/>
              </a:lnSpc>
            </a:pPr>
            <a:r>
              <a:rPr lang="fr-FR" sz="800" b="1" dirty="0">
                <a:solidFill>
                  <a:schemeClr val="tx2"/>
                </a:solidFill>
              </a:rPr>
              <a:t>HD Integration</a:t>
            </a:r>
            <a:endParaRPr lang="en-US" sz="800" b="1" dirty="0">
              <a:solidFill>
                <a:schemeClr val="tx2"/>
              </a:solidFill>
            </a:endParaRPr>
          </a:p>
        </p:txBody>
      </p:sp>
      <p:sp>
        <p:nvSpPr>
          <p:cNvPr id="65" name="TextBox 143">
            <a:extLst>
              <a:ext uri="{FF2B5EF4-FFF2-40B4-BE49-F238E27FC236}">
                <a16:creationId xmlns:a16="http://schemas.microsoft.com/office/drawing/2014/main" id="{E115E2E8-D412-94CD-3605-0E334513B4F7}"/>
              </a:ext>
            </a:extLst>
          </p:cNvPr>
          <p:cNvSpPr txBox="1"/>
          <p:nvPr/>
        </p:nvSpPr>
        <p:spPr>
          <a:xfrm>
            <a:off x="9872775" y="2151319"/>
            <a:ext cx="848309" cy="215444"/>
          </a:xfrm>
          <a:prstGeom prst="rect">
            <a:avLst/>
          </a:prstGeom>
          <a:noFill/>
        </p:spPr>
        <p:txBody>
          <a:bodyPr wrap="none" rtlCol="0">
            <a:spAutoFit/>
          </a:bodyPr>
          <a:lstStyle/>
          <a:p>
            <a:r>
              <a:rPr lang="fr-FR" sz="800" b="1" dirty="0">
                <a:solidFill>
                  <a:schemeClr val="tx2"/>
                </a:solidFill>
              </a:rPr>
              <a:t>healthdata.be</a:t>
            </a:r>
            <a:endParaRPr lang="en-US" sz="800" b="1" dirty="0">
              <a:solidFill>
                <a:schemeClr val="tx2"/>
              </a:solidFill>
            </a:endParaRPr>
          </a:p>
        </p:txBody>
      </p:sp>
      <p:sp>
        <p:nvSpPr>
          <p:cNvPr id="66" name="Rectangle 180">
            <a:extLst>
              <a:ext uri="{FF2B5EF4-FFF2-40B4-BE49-F238E27FC236}">
                <a16:creationId xmlns:a16="http://schemas.microsoft.com/office/drawing/2014/main" id="{A21C5DF8-EF51-219F-FF1B-FFA0DDD24949}"/>
              </a:ext>
            </a:extLst>
          </p:cNvPr>
          <p:cNvSpPr/>
          <p:nvPr/>
        </p:nvSpPr>
        <p:spPr>
          <a:xfrm>
            <a:off x="10519007" y="2789626"/>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fr-FR" sz="800" dirty="0">
                <a:solidFill>
                  <a:schemeClr val="accent1"/>
                </a:solidFill>
              </a:rPr>
              <a:t>Data validation (incl. Validation requests)</a:t>
            </a:r>
            <a:endParaRPr lang="en-US" sz="800" dirty="0">
              <a:solidFill>
                <a:schemeClr val="accent1"/>
              </a:solidFill>
            </a:endParaRPr>
          </a:p>
        </p:txBody>
      </p:sp>
      <p:sp>
        <p:nvSpPr>
          <p:cNvPr id="67" name="Rectangle 181">
            <a:extLst>
              <a:ext uri="{FF2B5EF4-FFF2-40B4-BE49-F238E27FC236}">
                <a16:creationId xmlns:a16="http://schemas.microsoft.com/office/drawing/2014/main" id="{E78F3590-E9F9-9BE2-4661-387F1F3BA93D}"/>
              </a:ext>
            </a:extLst>
          </p:cNvPr>
          <p:cNvSpPr/>
          <p:nvPr/>
        </p:nvSpPr>
        <p:spPr>
          <a:xfrm>
            <a:off x="10513849" y="3135251"/>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Data Storage</a:t>
            </a:r>
            <a:endParaRPr lang="en-US" sz="800" dirty="0">
              <a:solidFill>
                <a:schemeClr val="accent1"/>
              </a:solidFill>
            </a:endParaRPr>
          </a:p>
        </p:txBody>
      </p:sp>
      <p:sp>
        <p:nvSpPr>
          <p:cNvPr id="68" name="Rectangle 182">
            <a:extLst>
              <a:ext uri="{FF2B5EF4-FFF2-40B4-BE49-F238E27FC236}">
                <a16:creationId xmlns:a16="http://schemas.microsoft.com/office/drawing/2014/main" id="{50F1786B-64E5-B673-F5EE-B35606E57FF7}"/>
              </a:ext>
            </a:extLst>
          </p:cNvPr>
          <p:cNvSpPr/>
          <p:nvPr/>
        </p:nvSpPr>
        <p:spPr>
          <a:xfrm>
            <a:off x="10518276" y="3471728"/>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Data exploitation</a:t>
            </a:r>
            <a:endParaRPr lang="en-US" sz="800" dirty="0">
              <a:solidFill>
                <a:schemeClr val="accent1"/>
              </a:solidFill>
            </a:endParaRPr>
          </a:p>
        </p:txBody>
      </p:sp>
      <p:sp>
        <p:nvSpPr>
          <p:cNvPr id="69" name="Rectangle 183">
            <a:extLst>
              <a:ext uri="{FF2B5EF4-FFF2-40B4-BE49-F238E27FC236}">
                <a16:creationId xmlns:a16="http://schemas.microsoft.com/office/drawing/2014/main" id="{61F546DE-9120-C9F2-F382-2F5F1EEC50BF}"/>
              </a:ext>
            </a:extLst>
          </p:cNvPr>
          <p:cNvSpPr/>
          <p:nvPr/>
        </p:nvSpPr>
        <p:spPr>
          <a:xfrm>
            <a:off x="10513849" y="4162865"/>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Healthstat.be,</a:t>
            </a:r>
          </a:p>
          <a:p>
            <a:pPr algn="ctr"/>
            <a:r>
              <a:rPr lang="fr-FR" sz="800" dirty="0">
                <a:solidFill>
                  <a:schemeClr val="accent1"/>
                </a:solidFill>
              </a:rPr>
              <a:t>FAIR.healthdata.be</a:t>
            </a:r>
            <a:endParaRPr lang="en-US" sz="800" dirty="0">
              <a:solidFill>
                <a:schemeClr val="accent1"/>
              </a:solidFill>
            </a:endParaRPr>
          </a:p>
        </p:txBody>
      </p:sp>
      <p:sp>
        <p:nvSpPr>
          <p:cNvPr id="70" name="Rectangle 186">
            <a:extLst>
              <a:ext uri="{FF2B5EF4-FFF2-40B4-BE49-F238E27FC236}">
                <a16:creationId xmlns:a16="http://schemas.microsoft.com/office/drawing/2014/main" id="{29684C16-5354-9ECF-EDE4-6831AEBA7B73}"/>
              </a:ext>
            </a:extLst>
          </p:cNvPr>
          <p:cNvSpPr/>
          <p:nvPr/>
        </p:nvSpPr>
        <p:spPr>
          <a:xfrm>
            <a:off x="10505756" y="3823320"/>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HD4RES 2</a:t>
            </a:r>
            <a:endParaRPr lang="en-US" sz="800" dirty="0">
              <a:solidFill>
                <a:schemeClr val="accent1"/>
              </a:solidFill>
            </a:endParaRPr>
          </a:p>
        </p:txBody>
      </p:sp>
      <p:sp>
        <p:nvSpPr>
          <p:cNvPr id="71" name="Rectangle 187">
            <a:extLst>
              <a:ext uri="{FF2B5EF4-FFF2-40B4-BE49-F238E27FC236}">
                <a16:creationId xmlns:a16="http://schemas.microsoft.com/office/drawing/2014/main" id="{D4C0DDB6-C299-979C-50D0-B6D5EF229460}"/>
              </a:ext>
            </a:extLst>
          </p:cNvPr>
          <p:cNvSpPr/>
          <p:nvPr/>
        </p:nvSpPr>
        <p:spPr>
          <a:xfrm>
            <a:off x="10505756" y="4858398"/>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Service Portal</a:t>
            </a:r>
            <a:endParaRPr lang="en-US" sz="800" dirty="0">
              <a:solidFill>
                <a:schemeClr val="accent1"/>
              </a:solidFill>
            </a:endParaRPr>
          </a:p>
        </p:txBody>
      </p:sp>
      <p:sp>
        <p:nvSpPr>
          <p:cNvPr id="72" name="Rectangle 188">
            <a:extLst>
              <a:ext uri="{FF2B5EF4-FFF2-40B4-BE49-F238E27FC236}">
                <a16:creationId xmlns:a16="http://schemas.microsoft.com/office/drawing/2014/main" id="{0C02A09B-29B1-3A20-DEAD-71553285F429}"/>
              </a:ext>
            </a:extLst>
          </p:cNvPr>
          <p:cNvSpPr/>
          <p:nvPr/>
        </p:nvSpPr>
        <p:spPr>
          <a:xfrm>
            <a:off x="10505756" y="5213789"/>
            <a:ext cx="1083854" cy="284528"/>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dirty="0">
                <a:solidFill>
                  <a:schemeClr val="accent1"/>
                </a:solidFill>
              </a:rPr>
              <a:t>EAM</a:t>
            </a:r>
            <a:endParaRPr lang="en-US" sz="800" dirty="0">
              <a:solidFill>
                <a:schemeClr val="accent1"/>
              </a:solidFill>
            </a:endParaRPr>
          </a:p>
        </p:txBody>
      </p:sp>
      <p:sp>
        <p:nvSpPr>
          <p:cNvPr id="73" name="TextBox 189">
            <a:extLst>
              <a:ext uri="{FF2B5EF4-FFF2-40B4-BE49-F238E27FC236}">
                <a16:creationId xmlns:a16="http://schemas.microsoft.com/office/drawing/2014/main" id="{D664162E-A2F6-A5B6-9769-C5C9446B04C0}"/>
              </a:ext>
            </a:extLst>
          </p:cNvPr>
          <p:cNvSpPr txBox="1"/>
          <p:nvPr/>
        </p:nvSpPr>
        <p:spPr>
          <a:xfrm>
            <a:off x="10721084" y="2604230"/>
            <a:ext cx="604653" cy="215444"/>
          </a:xfrm>
          <a:prstGeom prst="rect">
            <a:avLst/>
          </a:prstGeom>
          <a:noFill/>
        </p:spPr>
        <p:txBody>
          <a:bodyPr wrap="none" rtlCol="0">
            <a:spAutoFit/>
          </a:bodyPr>
          <a:lstStyle/>
          <a:p>
            <a:r>
              <a:rPr lang="fr-FR" sz="800" b="1" dirty="0">
                <a:solidFill>
                  <a:schemeClr val="tx2"/>
                </a:solidFill>
              </a:rPr>
              <a:t>HD DWH</a:t>
            </a:r>
            <a:endParaRPr lang="en-US" sz="800" b="1" dirty="0">
              <a:solidFill>
                <a:schemeClr val="tx2"/>
              </a:solidFill>
            </a:endParaRPr>
          </a:p>
        </p:txBody>
      </p:sp>
      <p:sp>
        <p:nvSpPr>
          <p:cNvPr id="74" name="TextBox 190">
            <a:extLst>
              <a:ext uri="{FF2B5EF4-FFF2-40B4-BE49-F238E27FC236}">
                <a16:creationId xmlns:a16="http://schemas.microsoft.com/office/drawing/2014/main" id="{CA61B37F-5BCD-9802-5226-BA7CA5237B0D}"/>
              </a:ext>
            </a:extLst>
          </p:cNvPr>
          <p:cNvSpPr txBox="1"/>
          <p:nvPr/>
        </p:nvSpPr>
        <p:spPr>
          <a:xfrm>
            <a:off x="10741391" y="4657184"/>
            <a:ext cx="641522" cy="215444"/>
          </a:xfrm>
          <a:prstGeom prst="rect">
            <a:avLst/>
          </a:prstGeom>
          <a:noFill/>
        </p:spPr>
        <p:txBody>
          <a:bodyPr wrap="none" rtlCol="0">
            <a:spAutoFit/>
          </a:bodyPr>
          <a:lstStyle/>
          <a:p>
            <a:r>
              <a:rPr lang="fr-FR" sz="800" b="1" dirty="0">
                <a:solidFill>
                  <a:schemeClr val="tx2"/>
                </a:solidFill>
              </a:rPr>
              <a:t>HD APPS</a:t>
            </a:r>
            <a:endParaRPr lang="en-US" sz="800" b="1" dirty="0">
              <a:solidFill>
                <a:schemeClr val="tx2"/>
              </a:solidFill>
            </a:endParaRPr>
          </a:p>
        </p:txBody>
      </p:sp>
      <p:sp>
        <p:nvSpPr>
          <p:cNvPr id="76" name="Rounded Rectangle 19">
            <a:extLst>
              <a:ext uri="{FF2B5EF4-FFF2-40B4-BE49-F238E27FC236}">
                <a16:creationId xmlns:a16="http://schemas.microsoft.com/office/drawing/2014/main" id="{9425C711-5972-0D5A-E1B3-D3FC8EEF7EA0}"/>
              </a:ext>
            </a:extLst>
          </p:cNvPr>
          <p:cNvSpPr/>
          <p:nvPr/>
        </p:nvSpPr>
        <p:spPr>
          <a:xfrm>
            <a:off x="8833449" y="2015099"/>
            <a:ext cx="3062377" cy="3683977"/>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81" name="Rounded Rectangle 20">
            <a:extLst>
              <a:ext uri="{FF2B5EF4-FFF2-40B4-BE49-F238E27FC236}">
                <a16:creationId xmlns:a16="http://schemas.microsoft.com/office/drawing/2014/main" id="{CBCC840A-0C6B-79DD-A326-86578C42ED31}"/>
              </a:ext>
            </a:extLst>
          </p:cNvPr>
          <p:cNvSpPr/>
          <p:nvPr/>
        </p:nvSpPr>
        <p:spPr>
          <a:xfrm>
            <a:off x="5645499" y="3200612"/>
            <a:ext cx="844063" cy="907236"/>
          </a:xfrm>
          <a:prstGeom prst="roundRect">
            <a:avLst/>
          </a:prstGeom>
          <a:noFill/>
          <a:ln w="12700" cap="flat">
            <a:solidFill>
              <a:schemeClr val="accent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sp>
        <p:nvSpPr>
          <p:cNvPr id="82" name="Rectangle 29">
            <a:extLst>
              <a:ext uri="{FF2B5EF4-FFF2-40B4-BE49-F238E27FC236}">
                <a16:creationId xmlns:a16="http://schemas.microsoft.com/office/drawing/2014/main" id="{0D1C4A54-A1CA-C5B8-863C-249C5A46A41A}"/>
              </a:ext>
            </a:extLst>
          </p:cNvPr>
          <p:cNvSpPr/>
          <p:nvPr/>
        </p:nvSpPr>
        <p:spPr>
          <a:xfrm>
            <a:off x="5737151" y="3426873"/>
            <a:ext cx="660757" cy="596040"/>
          </a:xfrm>
          <a:prstGeom prst="rect">
            <a:avLst/>
          </a:prstGeom>
          <a:no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b="1" dirty="0">
                <a:ln>
                  <a:noFill/>
                </a:ln>
                <a:solidFill>
                  <a:schemeClr val="accent1"/>
                </a:solidFill>
              </a:rPr>
              <a:t>TTP service</a:t>
            </a:r>
            <a:endParaRPr lang="en-US" sz="900" b="1" dirty="0">
              <a:ln>
                <a:noFill/>
              </a:ln>
              <a:solidFill>
                <a:schemeClr val="accent1"/>
              </a:solidFill>
            </a:endParaRPr>
          </a:p>
        </p:txBody>
      </p:sp>
      <p:sp>
        <p:nvSpPr>
          <p:cNvPr id="83" name="TextBox 131">
            <a:extLst>
              <a:ext uri="{FF2B5EF4-FFF2-40B4-BE49-F238E27FC236}">
                <a16:creationId xmlns:a16="http://schemas.microsoft.com/office/drawing/2014/main" id="{D7AD3993-5DA3-E5F1-1B81-1051BBBAEDB9}"/>
              </a:ext>
            </a:extLst>
          </p:cNvPr>
          <p:cNvSpPr txBox="1"/>
          <p:nvPr/>
        </p:nvSpPr>
        <p:spPr>
          <a:xfrm>
            <a:off x="5789249" y="3205604"/>
            <a:ext cx="556563" cy="215444"/>
          </a:xfrm>
          <a:prstGeom prst="rect">
            <a:avLst/>
          </a:prstGeom>
          <a:noFill/>
        </p:spPr>
        <p:txBody>
          <a:bodyPr wrap="none" rtlCol="0">
            <a:spAutoFit/>
          </a:bodyPr>
          <a:lstStyle/>
          <a:p>
            <a:r>
              <a:rPr lang="fr-FR" sz="800" b="1" dirty="0">
                <a:solidFill>
                  <a:schemeClr val="tx2"/>
                </a:solidFill>
              </a:rPr>
              <a:t>eHealth</a:t>
            </a:r>
            <a:endParaRPr lang="en-US" sz="800" b="1" dirty="0">
              <a:solidFill>
                <a:schemeClr val="tx2"/>
              </a:solidFill>
            </a:endParaRPr>
          </a:p>
        </p:txBody>
      </p:sp>
      <p:grpSp>
        <p:nvGrpSpPr>
          <p:cNvPr id="95" name="Groep 94">
            <a:extLst>
              <a:ext uri="{FF2B5EF4-FFF2-40B4-BE49-F238E27FC236}">
                <a16:creationId xmlns:a16="http://schemas.microsoft.com/office/drawing/2014/main" id="{4F9A0764-F267-A140-4F3C-E1CEEB5FFBCE}"/>
              </a:ext>
            </a:extLst>
          </p:cNvPr>
          <p:cNvGrpSpPr/>
          <p:nvPr/>
        </p:nvGrpSpPr>
        <p:grpSpPr>
          <a:xfrm>
            <a:off x="2006984" y="2264484"/>
            <a:ext cx="992168" cy="749238"/>
            <a:chOff x="2006984" y="2264484"/>
            <a:chExt cx="992168" cy="749238"/>
          </a:xfrm>
        </p:grpSpPr>
        <p:pic>
          <p:nvPicPr>
            <p:cNvPr id="96" name="그림 12">
              <a:extLst>
                <a:ext uri="{FF2B5EF4-FFF2-40B4-BE49-F238E27FC236}">
                  <a16:creationId xmlns:a16="http://schemas.microsoft.com/office/drawing/2014/main" id="{749FA9F5-BFF6-F730-2B1A-143D61FBD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4317" y="2264484"/>
              <a:ext cx="894926" cy="749238"/>
            </a:xfrm>
            <a:prstGeom prst="rect">
              <a:avLst/>
            </a:prstGeom>
          </p:spPr>
        </p:pic>
        <p:sp>
          <p:nvSpPr>
            <p:cNvPr id="97" name="TextBox 88">
              <a:extLst>
                <a:ext uri="{FF2B5EF4-FFF2-40B4-BE49-F238E27FC236}">
                  <a16:creationId xmlns:a16="http://schemas.microsoft.com/office/drawing/2014/main" id="{1CC4E207-1067-CA66-2D09-F961833CB9A7}"/>
                </a:ext>
              </a:extLst>
            </p:cNvPr>
            <p:cNvSpPr txBox="1"/>
            <p:nvPr/>
          </p:nvSpPr>
          <p:spPr>
            <a:xfrm>
              <a:off x="2006984" y="2388013"/>
              <a:ext cx="992168" cy="200055"/>
            </a:xfrm>
            <a:prstGeom prst="rect">
              <a:avLst/>
            </a:prstGeom>
            <a:noFill/>
          </p:spPr>
          <p:txBody>
            <a:bodyPr wrap="square" rtlCol="0">
              <a:spAutoFit/>
            </a:bodyPr>
            <a:lstStyle/>
            <a:p>
              <a:r>
                <a:rPr lang="fr-FR" sz="700" b="1" dirty="0">
                  <a:solidFill>
                    <a:srgbClr val="92D050"/>
                  </a:solidFill>
                </a:rPr>
                <a:t>eam.healthdata.be</a:t>
              </a:r>
              <a:endParaRPr lang="en-US" sz="700" b="1" dirty="0">
                <a:solidFill>
                  <a:srgbClr val="92D050"/>
                </a:solidFill>
              </a:endParaRPr>
            </a:p>
          </p:txBody>
        </p:sp>
      </p:grpSp>
      <p:pic>
        <p:nvPicPr>
          <p:cNvPr id="1026" name="Picture 2" descr="Manager Generic Flat icon">
            <a:extLst>
              <a:ext uri="{FF2B5EF4-FFF2-40B4-BE49-F238E27FC236}">
                <a16:creationId xmlns:a16="http://schemas.microsoft.com/office/drawing/2014/main" id="{24FE2DEF-BE01-4295-BAA5-8FA2A085DB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969" y="2314812"/>
            <a:ext cx="514996" cy="514996"/>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30">
            <a:extLst>
              <a:ext uri="{FF2B5EF4-FFF2-40B4-BE49-F238E27FC236}">
                <a16:creationId xmlns:a16="http://schemas.microsoft.com/office/drawing/2014/main" id="{7E62FA28-8529-FA6F-3470-74D233CE6F3B}"/>
              </a:ext>
            </a:extLst>
          </p:cNvPr>
          <p:cNvSpPr/>
          <p:nvPr/>
        </p:nvSpPr>
        <p:spPr>
          <a:xfrm>
            <a:off x="9025331" y="4993196"/>
            <a:ext cx="902698" cy="476859"/>
          </a:xfrm>
          <a:prstGeom prst="rect">
            <a:avLst/>
          </a:prstGeom>
          <a:solidFill>
            <a:schemeClr val="bg1"/>
          </a:solidFill>
          <a:ln w="12700" cap="flat">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900" dirty="0">
                <a:ln>
                  <a:noFill/>
                </a:ln>
                <a:solidFill>
                  <a:schemeClr val="accent1"/>
                </a:solidFill>
              </a:rPr>
              <a:t>HD Master Data Management</a:t>
            </a:r>
            <a:endParaRPr lang="en-US" sz="900" dirty="0">
              <a:ln>
                <a:noFill/>
              </a:ln>
              <a:solidFill>
                <a:schemeClr val="accent1"/>
              </a:solidFill>
            </a:endParaRPr>
          </a:p>
        </p:txBody>
      </p:sp>
      <p:cxnSp>
        <p:nvCxnSpPr>
          <p:cNvPr id="47" name="Elbow Connector 1038">
            <a:extLst>
              <a:ext uri="{FF2B5EF4-FFF2-40B4-BE49-F238E27FC236}">
                <a16:creationId xmlns:a16="http://schemas.microsoft.com/office/drawing/2014/main" id="{8B90016C-722B-4A89-8333-DA1990C5F2E2}"/>
              </a:ext>
            </a:extLst>
          </p:cNvPr>
          <p:cNvCxnSpPr>
            <a:cxnSpLocks/>
          </p:cNvCxnSpPr>
          <p:nvPr/>
        </p:nvCxnSpPr>
        <p:spPr>
          <a:xfrm rot="5400000" flipH="1">
            <a:off x="6109836" y="560470"/>
            <a:ext cx="1074004" cy="8801691"/>
          </a:xfrm>
          <a:prstGeom prst="bentConnector3">
            <a:avLst>
              <a:gd name="adj1" fmla="val -21285"/>
            </a:avLst>
          </a:prstGeom>
          <a:ln>
            <a:solidFill>
              <a:srgbClr val="0070C0"/>
            </a:solidFill>
            <a:tailEnd type="triangle"/>
          </a:ln>
          <a:effectLst/>
        </p:spPr>
        <p:style>
          <a:lnRef idx="2">
            <a:schemeClr val="accent1"/>
          </a:lnRef>
          <a:fillRef idx="0">
            <a:schemeClr val="accent1"/>
          </a:fillRef>
          <a:effectRef idx="1">
            <a:schemeClr val="accent1"/>
          </a:effectRef>
          <a:fontRef idx="minor">
            <a:schemeClr val="tx1"/>
          </a:fontRef>
        </p:style>
      </p:cxnSp>
      <p:sp>
        <p:nvSpPr>
          <p:cNvPr id="49" name="Rectangle 44">
            <a:extLst>
              <a:ext uri="{FF2B5EF4-FFF2-40B4-BE49-F238E27FC236}">
                <a16:creationId xmlns:a16="http://schemas.microsoft.com/office/drawing/2014/main" id="{5DCC5246-D967-4888-8C62-8581EE51734D}"/>
              </a:ext>
            </a:extLst>
          </p:cNvPr>
          <p:cNvSpPr/>
          <p:nvPr/>
        </p:nvSpPr>
        <p:spPr>
          <a:xfrm>
            <a:off x="5080883" y="5814783"/>
            <a:ext cx="3534307" cy="314881"/>
          </a:xfrm>
          <a:prstGeom prst="rect">
            <a:avLst/>
          </a:prstGeom>
          <a:noFill/>
          <a:ln w="12700" cap="flat">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fr-FR" b="1" dirty="0">
                <a:solidFill>
                  <a:srgbClr val="0070C0"/>
                </a:solidFill>
                <a:sym typeface="Wingdings" panose="05000000000000000000" pitchFamily="2" charset="2"/>
              </a:rPr>
              <a:t> Creation of A</a:t>
            </a:r>
            <a:r>
              <a:rPr lang="fr-FR" b="1" dirty="0">
                <a:solidFill>
                  <a:srgbClr val="0070C0"/>
                </a:solidFill>
              </a:rPr>
              <a:t>ccess</a:t>
            </a:r>
            <a:endParaRPr lang="en-US" b="1" dirty="0">
              <a:solidFill>
                <a:srgbClr val="0070C0"/>
              </a:solidFill>
            </a:endParaRPr>
          </a:p>
        </p:txBody>
      </p:sp>
    </p:spTree>
    <p:extLst>
      <p:ext uri="{BB962C8B-B14F-4D97-AF65-F5344CB8AC3E}">
        <p14:creationId xmlns:p14="http://schemas.microsoft.com/office/powerpoint/2010/main" val="2025233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16271</TotalTime>
  <Words>1587</Words>
  <Application>Microsoft Office PowerPoint</Application>
  <PresentationFormat>Widescreen</PresentationFormat>
  <Paragraphs>213</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Symbol</vt:lpstr>
      <vt:lpstr>Wingdings</vt:lpstr>
      <vt:lpstr>SC_theme</vt:lpstr>
      <vt:lpstr>IT Infosession 28th July 2023</vt:lpstr>
      <vt:lpstr>Agenda</vt:lpstr>
      <vt:lpstr>EAM/Service Portal / Accounts</vt:lpstr>
      <vt:lpstr>DCD/technical documentation</vt:lpstr>
      <vt:lpstr>Mycarenet</vt:lpstr>
      <vt:lpstr>PowerPoint Presentation</vt:lpstr>
      <vt:lpstr>PowerPoint Presentation</vt:lpstr>
      <vt:lpstr>PowerPoint Presentation</vt:lpstr>
      <vt:lpstr>PowerPoint Presentation</vt:lpstr>
      <vt:lpstr>PowerPoint Presentation</vt:lpstr>
      <vt:lpstr>EAM 3.0: SERVICE BUS</vt:lpstr>
      <vt:lpstr>EAM 3.0: SERVICE BUS – Whitelisting needed</vt:lpstr>
      <vt:lpstr>EAM 3.0: Planning</vt:lpstr>
      <vt:lpstr>EAM 3.0: Planning</vt:lpstr>
      <vt:lpstr>PowerPoint Presentation</vt:lpstr>
      <vt:lpstr>PowerPoint Presentation</vt:lpstr>
      <vt:lpstr>Don’t forget </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Johan van Bussel</cp:lastModifiedBy>
  <cp:revision>730</cp:revision>
  <dcterms:created xsi:type="dcterms:W3CDTF">2018-09-19T06:42:22Z</dcterms:created>
  <dcterms:modified xsi:type="dcterms:W3CDTF">2023-07-28T09:27:24Z</dcterms:modified>
</cp:coreProperties>
</file>